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sldIdLst>
    <p:sldId id="256" r:id="rId2"/>
    <p:sldId id="257" r:id="rId3"/>
    <p:sldId id="258" r:id="rId4"/>
    <p:sldId id="266" r:id="rId5"/>
    <p:sldId id="259" r:id="rId6"/>
    <p:sldId id="260" r:id="rId7"/>
    <p:sldId id="261" r:id="rId8"/>
    <p:sldId id="262" r:id="rId9"/>
    <p:sldId id="263" r:id="rId10"/>
    <p:sldId id="264" r:id="rId11"/>
    <p:sldId id="26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115" d="100"/>
          <a:sy n="115" d="100"/>
        </p:scale>
        <p:origin x="144" y="108"/>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a:prstGeom prst="rect">
            <a:avLst/>
          </a:prstGeom>
        </p:spPr>
        <p:txBody>
          <a:bodyPr/>
          <a:lstStyle/>
          <a:p>
            <a:fld id="{FCB54951-A253-456E-8DE4-FAD21B0437DE}" type="datetimeFigureOut">
              <a:rPr lang="en-US" smtClean="0"/>
              <a:t>8/23/2018</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F242E6A8-3FCA-4F54-84A1-57FB666397AB}"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002585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8677501" y="5969000"/>
            <a:ext cx="1600200" cy="279400"/>
          </a:xfrm>
          <a:prstGeom prst="rect">
            <a:avLst/>
          </a:prstGeom>
        </p:spPr>
        <p:txBody>
          <a:bodyPr/>
          <a:lstStyle/>
          <a:p>
            <a:fld id="{FCB54951-A253-456E-8DE4-FAD21B0437DE}" type="datetimeFigureOut">
              <a:rPr lang="en-US" smtClean="0"/>
              <a:t>8/23/2018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42E6A8-3FCA-4F54-84A1-57FB666397AB}" type="slidenum">
              <a:rPr lang="en-US" smtClean="0"/>
              <a:t>‹#›</a:t>
            </a:fld>
            <a:endParaRPr lang="en-US"/>
          </a:p>
        </p:txBody>
      </p:sp>
    </p:spTree>
    <p:extLst>
      <p:ext uri="{BB962C8B-B14F-4D97-AF65-F5344CB8AC3E}">
        <p14:creationId xmlns:p14="http://schemas.microsoft.com/office/powerpoint/2010/main" val="2912821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677501" y="5969000"/>
            <a:ext cx="1600200" cy="279400"/>
          </a:xfrm>
          <a:prstGeom prst="rect">
            <a:avLst/>
          </a:prstGeom>
        </p:spPr>
        <p:txBody>
          <a:bodyPr/>
          <a:lstStyle/>
          <a:p>
            <a:fld id="{FCB54951-A253-456E-8DE4-FAD21B0437DE}" type="datetimeFigureOut">
              <a:rPr lang="en-US" smtClean="0"/>
              <a:t>8/23/2018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2E6A8-3FCA-4F54-84A1-57FB666397AB}"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3660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677501" y="5969000"/>
            <a:ext cx="1600200" cy="279400"/>
          </a:xfrm>
          <a:prstGeom prst="rect">
            <a:avLst/>
          </a:prstGeom>
        </p:spPr>
        <p:txBody>
          <a:bodyPr/>
          <a:lstStyle/>
          <a:p>
            <a:fld id="{FCB54951-A253-456E-8DE4-FAD21B0437DE}" type="datetimeFigureOut">
              <a:rPr lang="en-US" smtClean="0"/>
              <a:t>8/23/2018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2E6A8-3FCA-4F54-84A1-57FB666397AB}"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8648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677501" y="5969000"/>
            <a:ext cx="1600200" cy="279400"/>
          </a:xfrm>
          <a:prstGeom prst="rect">
            <a:avLst/>
          </a:prstGeom>
        </p:spPr>
        <p:txBody>
          <a:bodyPr/>
          <a:lstStyle/>
          <a:p>
            <a:fld id="{FCB54951-A253-456E-8DE4-FAD21B0437DE}" type="datetimeFigureOut">
              <a:rPr lang="en-US" smtClean="0"/>
              <a:t>8/23/2018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2E6A8-3FCA-4F54-84A1-57FB666397AB}" type="slidenum">
              <a:rPr lang="en-US" smtClean="0"/>
              <a:t>‹#›</a:t>
            </a:fld>
            <a:endParaRPr lang="en-US"/>
          </a:p>
        </p:txBody>
      </p:sp>
    </p:spTree>
    <p:extLst>
      <p:ext uri="{BB962C8B-B14F-4D97-AF65-F5344CB8AC3E}">
        <p14:creationId xmlns:p14="http://schemas.microsoft.com/office/powerpoint/2010/main" val="4434998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677501" y="5969000"/>
            <a:ext cx="1600200" cy="279400"/>
          </a:xfrm>
          <a:prstGeom prst="rect">
            <a:avLst/>
          </a:prstGeom>
        </p:spPr>
        <p:txBody>
          <a:bodyPr/>
          <a:lstStyle/>
          <a:p>
            <a:fld id="{FCB54951-A253-456E-8DE4-FAD21B0437DE}" type="datetimeFigureOut">
              <a:rPr lang="en-US" smtClean="0"/>
              <a:t>8/23/2018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2E6A8-3FCA-4F54-84A1-57FB666397AB}"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02520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677501" y="5969000"/>
            <a:ext cx="1600200" cy="279400"/>
          </a:xfrm>
          <a:prstGeom prst="rect">
            <a:avLst/>
          </a:prstGeom>
        </p:spPr>
        <p:txBody>
          <a:bodyPr/>
          <a:lstStyle/>
          <a:p>
            <a:fld id="{FCB54951-A253-456E-8DE4-FAD21B0437DE}" type="datetimeFigureOut">
              <a:rPr lang="en-US" smtClean="0"/>
              <a:t>8/23/2018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2E6A8-3FCA-4F54-84A1-57FB666397AB}"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00159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677501" y="5969000"/>
            <a:ext cx="1600200" cy="279400"/>
          </a:xfrm>
          <a:prstGeom prst="rect">
            <a:avLst/>
          </a:prstGeom>
        </p:spPr>
        <p:txBody>
          <a:bodyPr/>
          <a:lstStyle/>
          <a:p>
            <a:fld id="{FCB54951-A253-456E-8DE4-FAD21B0437DE}" type="datetimeFigureOut">
              <a:rPr lang="en-US" smtClean="0"/>
              <a:t>8/23/2018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2E6A8-3FCA-4F54-84A1-57FB666397AB}"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9612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677501" y="5969000"/>
            <a:ext cx="1600200" cy="279400"/>
          </a:xfrm>
          <a:prstGeom prst="rect">
            <a:avLst/>
          </a:prstGeom>
        </p:spPr>
        <p:txBody>
          <a:bodyPr/>
          <a:lstStyle/>
          <a:p>
            <a:fld id="{FCB54951-A253-456E-8DE4-FAD21B0437DE}" type="datetimeFigureOut">
              <a:rPr lang="en-US" smtClean="0"/>
              <a:t>8/23/2018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2E6A8-3FCA-4F54-84A1-57FB666397AB}"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166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295402" y="2566660"/>
            <a:ext cx="9601196" cy="3318936"/>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677501" y="5969000"/>
            <a:ext cx="1600200" cy="279400"/>
          </a:xfrm>
          <a:prstGeom prst="rect">
            <a:avLst/>
          </a:prstGeom>
        </p:spPr>
        <p:txBody>
          <a:bodyPr/>
          <a:lstStyle/>
          <a:p>
            <a:fld id="{FCB54951-A253-456E-8DE4-FAD21B0437DE}" type="datetimeFigureOut">
              <a:rPr lang="en-US" smtClean="0"/>
              <a:t>8/23/2018</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2E6A8-3FCA-4F54-84A1-57FB666397AB}" type="slidenum">
              <a:rPr lang="en-US" smtClean="0"/>
              <a:t>‹#›</a:t>
            </a:fld>
            <a:endParaRPr lang="en-US"/>
          </a:p>
        </p:txBody>
      </p:sp>
    </p:spTree>
    <p:extLst>
      <p:ext uri="{BB962C8B-B14F-4D97-AF65-F5344CB8AC3E}">
        <p14:creationId xmlns:p14="http://schemas.microsoft.com/office/powerpoint/2010/main" val="96817136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677501" y="5969000"/>
            <a:ext cx="1600200" cy="279400"/>
          </a:xfrm>
          <a:prstGeom prst="rect">
            <a:avLst/>
          </a:prstGeom>
        </p:spPr>
        <p:txBody>
          <a:bodyPr/>
          <a:lstStyle/>
          <a:p>
            <a:fld id="{FCB54951-A253-456E-8DE4-FAD21B0437DE}" type="datetimeFigureOut">
              <a:rPr lang="en-US" smtClean="0"/>
              <a:t>8/23/2018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2E6A8-3FCA-4F54-84A1-57FB666397AB}"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9167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8677501" y="5969000"/>
            <a:ext cx="1600200" cy="279400"/>
          </a:xfrm>
          <a:prstGeom prst="rect">
            <a:avLst/>
          </a:prstGeom>
        </p:spPr>
        <p:txBody>
          <a:bodyPr/>
          <a:lstStyle/>
          <a:p>
            <a:fld id="{FCB54951-A253-456E-8DE4-FAD21B0437DE}" type="datetimeFigureOut">
              <a:rPr lang="en-US" smtClean="0"/>
              <a:t>8/23/2018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42E6A8-3FCA-4F54-84A1-57FB666397AB}" type="slidenum">
              <a:rPr lang="en-US" smtClean="0"/>
              <a:t>‹#›</a:t>
            </a:fld>
            <a:endParaRPr lang="en-US"/>
          </a:p>
        </p:txBody>
      </p:sp>
    </p:spTree>
    <p:extLst>
      <p:ext uri="{BB962C8B-B14F-4D97-AF65-F5344CB8AC3E}">
        <p14:creationId xmlns:p14="http://schemas.microsoft.com/office/powerpoint/2010/main" val="87190066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8677501" y="5969000"/>
            <a:ext cx="1600200" cy="279400"/>
          </a:xfrm>
          <a:prstGeom prst="rect">
            <a:avLst/>
          </a:prstGeom>
        </p:spPr>
        <p:txBody>
          <a:bodyPr/>
          <a:lstStyle/>
          <a:p>
            <a:fld id="{FCB54951-A253-456E-8DE4-FAD21B0437DE}" type="datetimeFigureOut">
              <a:rPr lang="en-US" smtClean="0"/>
              <a:t>8/23/2018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42E6A8-3FCA-4F54-84A1-57FB666397AB}"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0724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8677501" y="5969000"/>
            <a:ext cx="1600200" cy="279400"/>
          </a:xfrm>
          <a:prstGeom prst="rect">
            <a:avLst/>
          </a:prstGeom>
        </p:spPr>
        <p:txBody>
          <a:bodyPr/>
          <a:lstStyle/>
          <a:p>
            <a:fld id="{FCB54951-A253-456E-8DE4-FAD21B0437DE}" type="datetimeFigureOut">
              <a:rPr lang="en-US" smtClean="0"/>
              <a:t>8/23/2018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42E6A8-3FCA-4F54-84A1-57FB666397AB}"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4588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677501" y="5969000"/>
            <a:ext cx="1600200" cy="279400"/>
          </a:xfrm>
          <a:prstGeom prst="rect">
            <a:avLst/>
          </a:prstGeom>
        </p:spPr>
        <p:txBody>
          <a:bodyPr/>
          <a:lstStyle/>
          <a:p>
            <a:fld id="{FCB54951-A253-456E-8DE4-FAD21B0437DE}" type="datetimeFigureOut">
              <a:rPr lang="en-US" smtClean="0"/>
              <a:t>8/23/2018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42E6A8-3FCA-4F54-84A1-57FB666397AB}" type="slidenum">
              <a:rPr lang="en-US" smtClean="0"/>
              <a:t>‹#›</a:t>
            </a:fld>
            <a:endParaRPr lang="en-US"/>
          </a:p>
        </p:txBody>
      </p:sp>
    </p:spTree>
    <p:extLst>
      <p:ext uri="{BB962C8B-B14F-4D97-AF65-F5344CB8AC3E}">
        <p14:creationId xmlns:p14="http://schemas.microsoft.com/office/powerpoint/2010/main" val="3072723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8677501" y="5969000"/>
            <a:ext cx="1600200" cy="279400"/>
          </a:xfrm>
          <a:prstGeom prst="rect">
            <a:avLst/>
          </a:prstGeom>
        </p:spPr>
        <p:txBody>
          <a:bodyPr/>
          <a:lstStyle/>
          <a:p>
            <a:fld id="{FCB54951-A253-456E-8DE4-FAD21B0437DE}" type="datetimeFigureOut">
              <a:rPr lang="en-US" smtClean="0"/>
              <a:t>8/23/2018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42E6A8-3FCA-4F54-84A1-57FB666397AB}"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1915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8677501" y="5969000"/>
            <a:ext cx="1600200" cy="279400"/>
          </a:xfrm>
          <a:prstGeom prst="rect">
            <a:avLst/>
          </a:prstGeom>
        </p:spPr>
        <p:txBody>
          <a:bodyPr/>
          <a:lstStyle/>
          <a:p>
            <a:fld id="{FCB54951-A253-456E-8DE4-FAD21B0437DE}" type="datetimeFigureOut">
              <a:rPr lang="en-US" smtClean="0"/>
              <a:t>8/23/2018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42E6A8-3FCA-4F54-84A1-57FB666397AB}" type="slidenum">
              <a:rPr lang="en-US" smtClean="0"/>
              <a:t>‹#›</a:t>
            </a:fld>
            <a:endParaRPr lang="en-US"/>
          </a:p>
        </p:txBody>
      </p:sp>
    </p:spTree>
    <p:extLst>
      <p:ext uri="{BB962C8B-B14F-4D97-AF65-F5344CB8AC3E}">
        <p14:creationId xmlns:p14="http://schemas.microsoft.com/office/powerpoint/2010/main" val="3778055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5.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242E6A8-3FCA-4F54-84A1-57FB666397AB}" type="slidenum">
              <a:rPr lang="en-US" smtClean="0"/>
              <a:t>‹#›</a:t>
            </a:fld>
            <a:endParaRPr lang="en-US"/>
          </a:p>
        </p:txBody>
      </p:sp>
      <p:pic>
        <p:nvPicPr>
          <p:cNvPr id="12" name="Picture 11"/>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582611" y="609600"/>
            <a:ext cx="1330055" cy="532022"/>
          </a:xfrm>
          <a:prstGeom prst="rect">
            <a:avLst/>
          </a:prstGeom>
          <a:ln>
            <a:noFill/>
          </a:ln>
          <a:effectLst>
            <a:outerShdw blurRad="190500" algn="tl" rotWithShape="0">
              <a:srgbClr val="000000">
                <a:alpha val="70000"/>
              </a:srgbClr>
            </a:outerShdw>
          </a:effectLst>
        </p:spPr>
      </p:pic>
      <p:sp>
        <p:nvSpPr>
          <p:cNvPr id="14" name="TextBox 13"/>
          <p:cNvSpPr txBox="1"/>
          <p:nvPr userDrawn="1"/>
        </p:nvSpPr>
        <p:spPr>
          <a:xfrm>
            <a:off x="10364788" y="5948943"/>
            <a:ext cx="582611" cy="230832"/>
          </a:xfrm>
          <a:prstGeom prst="rect">
            <a:avLst/>
          </a:prstGeom>
          <a:noFill/>
        </p:spPr>
        <p:txBody>
          <a:bodyPr wrap="square" rtlCol="0">
            <a:spAutoFit/>
          </a:bodyPr>
          <a:lstStyle/>
          <a:p>
            <a:r>
              <a:rPr lang="en-US" sz="900" dirty="0" smtClean="0"/>
              <a:t>©2018</a:t>
            </a:r>
            <a:endParaRPr lang="en-US" sz="900" dirty="0"/>
          </a:p>
        </p:txBody>
      </p:sp>
    </p:spTree>
    <p:extLst>
      <p:ext uri="{BB962C8B-B14F-4D97-AF65-F5344CB8AC3E}">
        <p14:creationId xmlns:p14="http://schemas.microsoft.com/office/powerpoint/2010/main" val="2938479445"/>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 id="2147483960" r:id="rId12"/>
    <p:sldLayoutId id="2147483961" r:id="rId13"/>
    <p:sldLayoutId id="2147483962" r:id="rId14"/>
    <p:sldLayoutId id="2147483963" r:id="rId15"/>
    <p:sldLayoutId id="2147483964" r:id="rId16"/>
    <p:sldLayoutId id="2147483965" r:id="rId17"/>
  </p:sldLayoutIdLst>
  <p:timing>
    <p:tnLst>
      <p:par>
        <p:cTn id="1" dur="indefinite" restart="never" nodeType="tmRoot"/>
      </p:par>
    </p:tnLst>
  </p:timing>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11.jp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hyperlink" Target="http://www.collegecentral.com/waketech/"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youtu.be/YZwTS9_SHSw" TargetMode="External"/><Relationship Id="rId2" Type="http://schemas.openxmlformats.org/officeDocument/2006/relationships/hyperlink" Target="mailto:ksfrederick1@waketech.ed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Work-Based Learning at Wake Tech</a:t>
            </a:r>
            <a:endParaRPr lang="en-US" dirty="0"/>
          </a:p>
        </p:txBody>
      </p:sp>
      <p:sp>
        <p:nvSpPr>
          <p:cNvPr id="3" name="Subtitle 2"/>
          <p:cNvSpPr>
            <a:spLocks noGrp="1"/>
          </p:cNvSpPr>
          <p:nvPr>
            <p:ph type="subTitle" idx="1"/>
          </p:nvPr>
        </p:nvSpPr>
        <p:spPr/>
        <p:txBody>
          <a:bodyPr/>
          <a:lstStyle/>
          <a:p>
            <a:r>
              <a:rPr lang="en-US" sz="3200" dirty="0" smtClean="0"/>
              <a:t>Employer Benefits and Responsibilities</a:t>
            </a:r>
          </a:p>
          <a:p>
            <a:endParaRPr lang="en-US"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462" y="157912"/>
            <a:ext cx="1835124" cy="1223416"/>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36221" y="157912"/>
            <a:ext cx="1847445" cy="123163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11772" y="5321030"/>
            <a:ext cx="1841770" cy="1381328"/>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2514" y="5321030"/>
            <a:ext cx="1841771" cy="1381328"/>
          </a:xfrm>
          <a:prstGeom prst="rect">
            <a:avLst/>
          </a:prstGeom>
        </p:spPr>
      </p:pic>
      <p:pic>
        <p:nvPicPr>
          <p:cNvPr id="1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479315" y="5706894"/>
            <a:ext cx="609600" cy="609600"/>
          </a:xfrm>
          <a:prstGeom prst="rect">
            <a:avLst/>
          </a:prstGeom>
        </p:spPr>
      </p:pic>
    </p:spTree>
    <p:extLst>
      <p:ext uri="{BB962C8B-B14F-4D97-AF65-F5344CB8AC3E}">
        <p14:creationId xmlns:p14="http://schemas.microsoft.com/office/powerpoint/2010/main" val="3931624554"/>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480" fill="hold"/>
                                        <p:tgtEl>
                                          <p:spTgt spid="16"/>
                                        </p:tgtEl>
                                      </p:cBhvr>
                                    </p:cmd>
                                  </p:childTnLst>
                                </p:cTn>
                              </p:par>
                            </p:childTnLst>
                          </p:cTn>
                        </p:par>
                      </p:childTnLst>
                    </p:cTn>
                  </p:par>
                </p:childTnLst>
              </p:cTn>
              <p:nextCondLst>
                <p:cond evt="onClick" delay="0">
                  <p:tgtEl>
                    <p:spTgt spid="16"/>
                  </p:tgtEl>
                </p:cond>
              </p:nextCondLst>
            </p:seq>
            <p:audio>
              <p:cMediaNode vol="80000">
                <p:cTn id="7" fill="remove" display="0">
                  <p:stCondLst>
                    <p:cond delay="indefinite"/>
                  </p:stCondLst>
                  <p:endCondLst>
                    <p:cond evt="onStopAudio" delay="0">
                      <p:tgtEl>
                        <p:sldTgt/>
                      </p:tgtEl>
                    </p:cond>
                  </p:endCondLst>
                </p:cTn>
                <p:tgtEl>
                  <p:spTgt spid="1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943945"/>
          </a:xfrm>
        </p:spPr>
        <p:txBody>
          <a:bodyPr>
            <a:normAutofit/>
          </a:bodyPr>
          <a:lstStyle/>
          <a:p>
            <a:r>
              <a:rPr lang="en-US" sz="3600" dirty="0" smtClean="0"/>
              <a:t>Are You Ready for a Partnership with Wake Tech?</a:t>
            </a:r>
            <a:endParaRPr lang="en-US" sz="3600" dirty="0"/>
          </a:p>
        </p:txBody>
      </p:sp>
      <p:sp>
        <p:nvSpPr>
          <p:cNvPr id="3" name="Content Placeholder 2"/>
          <p:cNvSpPr>
            <a:spLocks noGrp="1"/>
          </p:cNvSpPr>
          <p:nvPr>
            <p:ph idx="1"/>
          </p:nvPr>
        </p:nvSpPr>
        <p:spPr>
          <a:xfrm>
            <a:off x="1295401" y="2071991"/>
            <a:ext cx="9601196" cy="3803877"/>
          </a:xfrm>
        </p:spPr>
        <p:txBody>
          <a:bodyPr>
            <a:normAutofit fontScale="92500" lnSpcReduction="20000"/>
          </a:bodyPr>
          <a:lstStyle/>
          <a:p>
            <a:r>
              <a:rPr lang="en-US" dirty="0" smtClean="0"/>
              <a:t>If you interested in participating in the Work-Based Learning program as an employer partner, please create your employer account in the WTCC on-line job board, College Central Network (</a:t>
            </a:r>
            <a:r>
              <a:rPr lang="en-US" dirty="0" smtClean="0">
                <a:hlinkClick r:id="rId2"/>
              </a:rPr>
              <a:t>http</a:t>
            </a:r>
            <a:r>
              <a:rPr lang="en-US" dirty="0">
                <a:hlinkClick r:id="rId2"/>
              </a:rPr>
              <a:t>://www.collegecentral.com/waketech</a:t>
            </a:r>
            <a:r>
              <a:rPr lang="en-US" dirty="0" smtClean="0">
                <a:hlinkClick r:id="rId2"/>
              </a:rPr>
              <a:t>/</a:t>
            </a:r>
            <a:r>
              <a:rPr lang="en-US" dirty="0" smtClean="0"/>
              <a:t>). This is free of charge and allows you to post opportunities for our eligible students to view.</a:t>
            </a:r>
          </a:p>
          <a:p>
            <a:r>
              <a:rPr lang="en-US" dirty="0" smtClean="0"/>
              <a:t>Contact the WBL Director if you need assistance with CCN.</a:t>
            </a:r>
          </a:p>
          <a:p>
            <a:r>
              <a:rPr lang="en-US" dirty="0" smtClean="0"/>
              <a:t>Once your job(s) is posted in CCN, students can apply and you can begin to review candidates for selection.</a:t>
            </a:r>
          </a:p>
          <a:p>
            <a:r>
              <a:rPr lang="en-US" dirty="0" smtClean="0"/>
              <a:t>WTCC is on a three semester calendar system, so students can potentially work during the fall (Aug – Dec), spring (Jan – May) or summer semesters (May – July). The fall and spring semesters are 16 weeks in length and summer semester is 10 weeks in length.</a:t>
            </a:r>
            <a:endParaRPr lang="en-US" dirty="0"/>
          </a:p>
        </p:txBody>
      </p:sp>
    </p:spTree>
    <p:extLst>
      <p:ext uri="{BB962C8B-B14F-4D97-AF65-F5344CB8AC3E}">
        <p14:creationId xmlns:p14="http://schemas.microsoft.com/office/powerpoint/2010/main" val="29260250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262793"/>
            <a:ext cx="9601196" cy="1303867"/>
          </a:xfrm>
        </p:spPr>
        <p:txBody>
          <a:bodyPr>
            <a:normAutofit fontScale="90000"/>
          </a:bodyPr>
          <a:lstStyle/>
          <a:p>
            <a:r>
              <a:rPr lang="en-US" sz="3600" dirty="0" smtClean="0"/>
              <a:t>Let Us Connect You with Highly Qualified Students Who Can Contribute to Your Organization’s Success!</a:t>
            </a:r>
            <a:endParaRPr lang="en-US" sz="3600" dirty="0"/>
          </a:p>
        </p:txBody>
      </p:sp>
      <p:sp>
        <p:nvSpPr>
          <p:cNvPr id="3" name="Content Placeholder 2"/>
          <p:cNvSpPr>
            <a:spLocks noGrp="1"/>
          </p:cNvSpPr>
          <p:nvPr>
            <p:ph idx="1"/>
          </p:nvPr>
        </p:nvSpPr>
        <p:spPr>
          <a:xfrm>
            <a:off x="1295402" y="2859932"/>
            <a:ext cx="9601196" cy="3025663"/>
          </a:xfrm>
        </p:spPr>
        <p:txBody>
          <a:bodyPr>
            <a:normAutofit/>
          </a:bodyPr>
          <a:lstStyle/>
          <a:p>
            <a:r>
              <a:rPr lang="en-US" sz="2200" dirty="0" smtClean="0"/>
              <a:t>Contact Kathy Frederick, Director of Work-Based Learning, for more information at (919) 866-5693 or </a:t>
            </a:r>
            <a:r>
              <a:rPr lang="en-US" sz="2200" dirty="0" smtClean="0">
                <a:hlinkClick r:id="rId2"/>
              </a:rPr>
              <a:t>ksfrederick1@waketech.edu</a:t>
            </a:r>
            <a:endParaRPr lang="en-US" sz="2200" dirty="0" smtClean="0"/>
          </a:p>
          <a:p>
            <a:r>
              <a:rPr lang="en-US" sz="2200" dirty="0" smtClean="0"/>
              <a:t>Go to our website wbl.waketech.edu to learn more</a:t>
            </a:r>
          </a:p>
          <a:p>
            <a:r>
              <a:rPr lang="en-US" sz="2200" dirty="0" smtClean="0"/>
              <a:t>Visit our YouTube video to see some of our students’ WBL experiences at </a:t>
            </a:r>
            <a:r>
              <a:rPr lang="en-US" sz="2200" u="sng" dirty="0">
                <a:hlinkClick r:id="rId3"/>
              </a:rPr>
              <a:t>https://youtu.be/YZwTS9_SHSw</a:t>
            </a:r>
            <a:endParaRPr lang="en-US" sz="2200" dirty="0"/>
          </a:p>
        </p:txBody>
      </p:sp>
    </p:spTree>
    <p:extLst>
      <p:ext uri="{BB962C8B-B14F-4D97-AF65-F5344CB8AC3E}">
        <p14:creationId xmlns:p14="http://schemas.microsoft.com/office/powerpoint/2010/main" val="6208849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Work-Based Learning (WBL)?</a:t>
            </a:r>
            <a:endParaRPr lang="en-US" dirty="0"/>
          </a:p>
        </p:txBody>
      </p:sp>
      <p:sp>
        <p:nvSpPr>
          <p:cNvPr id="3" name="Content Placeholder 2"/>
          <p:cNvSpPr>
            <a:spLocks noGrp="1"/>
          </p:cNvSpPr>
          <p:nvPr>
            <p:ph idx="1"/>
          </p:nvPr>
        </p:nvSpPr>
        <p:spPr>
          <a:xfrm>
            <a:off x="1295402" y="2566660"/>
            <a:ext cx="9601196" cy="3094838"/>
          </a:xfrm>
        </p:spPr>
        <p:txBody>
          <a:bodyPr/>
          <a:lstStyle/>
          <a:p>
            <a:pPr marL="0" indent="0">
              <a:buNone/>
            </a:pPr>
            <a:r>
              <a:rPr lang="en-US" dirty="0"/>
              <a:t>At Wake Technical Community College, students in approved programs of study have the opportunity to gain valuable work experience while earning academic credits. In some programs, Work-Based Learning is a requirement for graduation while in other programs, it is offered as an elective. </a:t>
            </a:r>
            <a:endParaRPr lang="en-US" dirty="0" smtClean="0"/>
          </a:p>
          <a:p>
            <a:pPr marL="0" indent="0">
              <a:buNone/>
            </a:pPr>
            <a:endParaRPr lang="en-US" dirty="0"/>
          </a:p>
          <a:p>
            <a:pPr marL="0" indent="0">
              <a:buNone/>
            </a:pPr>
            <a:r>
              <a:rPr lang="en-US" dirty="0" smtClean="0"/>
              <a:t>The approved programs can help employers choose the candidates to best fit their organization and goals.</a:t>
            </a:r>
            <a:endParaRPr lang="en-US" dirty="0"/>
          </a:p>
        </p:txBody>
      </p:sp>
    </p:spTree>
    <p:extLst>
      <p:ext uri="{BB962C8B-B14F-4D97-AF65-F5344CB8AC3E}">
        <p14:creationId xmlns:p14="http://schemas.microsoft.com/office/powerpoint/2010/main" val="1071454167"/>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817485"/>
          </a:xfrm>
        </p:spPr>
        <p:txBody>
          <a:bodyPr>
            <a:normAutofit fontScale="90000"/>
          </a:bodyPr>
          <a:lstStyle/>
          <a:p>
            <a:r>
              <a:rPr lang="en-US" dirty="0" smtClean="0"/>
              <a:t>Which Skillsets </a:t>
            </a:r>
            <a:r>
              <a:rPr lang="en-US" dirty="0"/>
              <a:t>D</a:t>
            </a:r>
            <a:r>
              <a:rPr lang="en-US" dirty="0" smtClean="0"/>
              <a:t>oes </a:t>
            </a:r>
            <a:r>
              <a:rPr lang="en-US" dirty="0"/>
              <a:t>Y</a:t>
            </a:r>
            <a:r>
              <a:rPr lang="en-US" dirty="0" smtClean="0"/>
              <a:t>our </a:t>
            </a:r>
            <a:r>
              <a:rPr lang="en-US" dirty="0"/>
              <a:t>O</a:t>
            </a:r>
            <a:r>
              <a:rPr lang="en-US" dirty="0" smtClean="0"/>
              <a:t>rganization </a:t>
            </a:r>
            <a:r>
              <a:rPr lang="en-US" dirty="0"/>
              <a:t>N</a:t>
            </a:r>
            <a:r>
              <a:rPr lang="en-US" dirty="0" smtClean="0"/>
              <a:t>eed? </a:t>
            </a:r>
            <a:endParaRPr lang="en-US" dirty="0"/>
          </a:p>
        </p:txBody>
      </p:sp>
      <p:sp>
        <p:nvSpPr>
          <p:cNvPr id="4" name="Content Placeholder 4"/>
          <p:cNvSpPr>
            <a:spLocks noGrp="1"/>
          </p:cNvSpPr>
          <p:nvPr>
            <p:ph idx="1"/>
          </p:nvPr>
        </p:nvSpPr>
        <p:spPr>
          <a:xfrm>
            <a:off x="1968008" y="1799617"/>
            <a:ext cx="7667017" cy="1624351"/>
          </a:xfrm>
        </p:spPr>
        <p:txBody>
          <a:bodyPr numCol="3">
            <a:normAutofit fontScale="25000" lnSpcReduction="20000"/>
          </a:bodyPr>
          <a:lstStyle/>
          <a:p>
            <a:pPr>
              <a:spcAft>
                <a:spcPts val="300"/>
              </a:spcAft>
            </a:pPr>
            <a:r>
              <a:rPr lang="en-US" sz="4200" dirty="0"/>
              <a:t>Accounting</a:t>
            </a:r>
          </a:p>
          <a:p>
            <a:pPr>
              <a:spcAft>
                <a:spcPts val="300"/>
              </a:spcAft>
            </a:pPr>
            <a:r>
              <a:rPr lang="en-US" sz="4200" dirty="0"/>
              <a:t>Advertising &amp; Graphic </a:t>
            </a:r>
            <a:r>
              <a:rPr lang="en-US" sz="4200" dirty="0" smtClean="0"/>
              <a:t>Design</a:t>
            </a:r>
          </a:p>
          <a:p>
            <a:pPr>
              <a:spcAft>
                <a:spcPts val="300"/>
              </a:spcAft>
            </a:pPr>
            <a:r>
              <a:rPr lang="en-US" sz="4200" dirty="0"/>
              <a:t>Agricultural Systems Technology</a:t>
            </a:r>
          </a:p>
          <a:p>
            <a:pPr>
              <a:spcAft>
                <a:spcPts val="300"/>
              </a:spcAft>
            </a:pPr>
            <a:r>
              <a:rPr lang="en-US" sz="4200" dirty="0"/>
              <a:t>Architectural Systems Technology</a:t>
            </a:r>
          </a:p>
          <a:p>
            <a:pPr>
              <a:spcAft>
                <a:spcPts val="300"/>
              </a:spcAft>
            </a:pPr>
            <a:r>
              <a:rPr lang="en-US" sz="4200" dirty="0"/>
              <a:t>Air Conditioning, Heating, &amp; Refrigeration Technology</a:t>
            </a:r>
          </a:p>
          <a:p>
            <a:pPr>
              <a:spcAft>
                <a:spcPts val="300"/>
              </a:spcAft>
            </a:pPr>
            <a:r>
              <a:rPr lang="en-US" sz="4200" dirty="0"/>
              <a:t>Automotive </a:t>
            </a:r>
            <a:r>
              <a:rPr lang="en-US" sz="4200" dirty="0" smtClean="0"/>
              <a:t>Systems Technology</a:t>
            </a:r>
          </a:p>
          <a:p>
            <a:pPr>
              <a:spcAft>
                <a:spcPts val="300"/>
              </a:spcAft>
            </a:pPr>
            <a:r>
              <a:rPr lang="en-US" sz="4200" dirty="0" smtClean="0"/>
              <a:t>Baking and Pastry Arts</a:t>
            </a:r>
            <a:endParaRPr lang="en-US" sz="4200" dirty="0"/>
          </a:p>
          <a:p>
            <a:pPr>
              <a:spcAft>
                <a:spcPts val="300"/>
              </a:spcAft>
            </a:pPr>
            <a:r>
              <a:rPr lang="en-US" sz="4200" dirty="0"/>
              <a:t>Biopharmaceutical </a:t>
            </a:r>
            <a:r>
              <a:rPr lang="en-US" sz="4200" dirty="0" smtClean="0"/>
              <a:t>Technology</a:t>
            </a:r>
          </a:p>
          <a:p>
            <a:pPr>
              <a:spcAft>
                <a:spcPts val="300"/>
              </a:spcAft>
            </a:pPr>
            <a:r>
              <a:rPr lang="en-US" sz="4200" dirty="0"/>
              <a:t>Business </a:t>
            </a:r>
            <a:r>
              <a:rPr lang="en-US" sz="4200" dirty="0" smtClean="0"/>
              <a:t>Analytics</a:t>
            </a:r>
            <a:endParaRPr lang="en-US" sz="4200" dirty="0"/>
          </a:p>
          <a:p>
            <a:pPr>
              <a:spcAft>
                <a:spcPts val="300"/>
              </a:spcAft>
            </a:pPr>
            <a:r>
              <a:rPr lang="en-US" sz="4200" dirty="0"/>
              <a:t>Business Administration</a:t>
            </a:r>
          </a:p>
          <a:p>
            <a:pPr>
              <a:spcAft>
                <a:spcPts val="300"/>
              </a:spcAft>
            </a:pPr>
            <a:r>
              <a:rPr lang="en-US" sz="4200" dirty="0"/>
              <a:t>Business Administration: Global Business Management</a:t>
            </a:r>
          </a:p>
          <a:p>
            <a:pPr>
              <a:spcAft>
                <a:spcPts val="300"/>
              </a:spcAft>
            </a:pPr>
            <a:r>
              <a:rPr lang="en-US" sz="4200" dirty="0"/>
              <a:t>Business Administration: Human Resources Management</a:t>
            </a:r>
          </a:p>
          <a:p>
            <a:pPr>
              <a:spcAft>
                <a:spcPts val="300"/>
              </a:spcAft>
            </a:pPr>
            <a:r>
              <a:rPr lang="en-US" sz="4200" dirty="0"/>
              <a:t>Business Administration: Marketing</a:t>
            </a:r>
          </a:p>
          <a:p>
            <a:pPr>
              <a:spcAft>
                <a:spcPts val="300"/>
              </a:spcAft>
            </a:pPr>
            <a:r>
              <a:rPr lang="en-US" sz="4200" dirty="0"/>
              <a:t>Civil Engineering Technology</a:t>
            </a:r>
          </a:p>
          <a:p>
            <a:pPr>
              <a:spcAft>
                <a:spcPts val="300"/>
              </a:spcAft>
            </a:pPr>
            <a:r>
              <a:rPr lang="en-US" sz="4200" dirty="0"/>
              <a:t>Collision Repair and Refinishing Technology</a:t>
            </a:r>
          </a:p>
          <a:p>
            <a:pPr>
              <a:spcAft>
                <a:spcPts val="300"/>
              </a:spcAft>
            </a:pPr>
            <a:r>
              <a:rPr lang="en-US" sz="4200" dirty="0"/>
              <a:t>Construction Equipment Systems Technology</a:t>
            </a:r>
          </a:p>
          <a:p>
            <a:pPr>
              <a:spcAft>
                <a:spcPts val="300"/>
              </a:spcAft>
            </a:pPr>
            <a:r>
              <a:rPr lang="en-US" sz="4200" dirty="0"/>
              <a:t>Construction Management </a:t>
            </a:r>
            <a:r>
              <a:rPr lang="en-US" sz="4200" dirty="0" smtClean="0"/>
              <a:t>Technology</a:t>
            </a:r>
            <a:endParaRPr lang="en-US" sz="4200" dirty="0"/>
          </a:p>
          <a:p>
            <a:pPr>
              <a:spcAft>
                <a:spcPts val="300"/>
              </a:spcAft>
            </a:pPr>
            <a:r>
              <a:rPr lang="en-US" sz="4200" dirty="0"/>
              <a:t>Criminal Justice </a:t>
            </a:r>
            <a:r>
              <a:rPr lang="en-US" sz="4200" dirty="0" smtClean="0"/>
              <a:t>Technology</a:t>
            </a:r>
          </a:p>
          <a:p>
            <a:pPr>
              <a:spcAft>
                <a:spcPts val="300"/>
              </a:spcAft>
            </a:pPr>
            <a:r>
              <a:rPr lang="en-US" sz="4200" dirty="0"/>
              <a:t>Criminal Justice Technology : Forensic Science</a:t>
            </a:r>
          </a:p>
          <a:p>
            <a:pPr>
              <a:spcAft>
                <a:spcPts val="300"/>
              </a:spcAft>
            </a:pPr>
            <a:r>
              <a:rPr lang="en-US" sz="4200" dirty="0"/>
              <a:t>Criminal Justice Technology: Latent </a:t>
            </a:r>
            <a:r>
              <a:rPr lang="en-US" sz="4200" dirty="0" smtClean="0"/>
              <a:t>Evidence</a:t>
            </a:r>
          </a:p>
          <a:p>
            <a:pPr>
              <a:spcAft>
                <a:spcPts val="300"/>
              </a:spcAft>
            </a:pPr>
            <a:r>
              <a:rPr lang="en-US" sz="4200" dirty="0" smtClean="0"/>
              <a:t>Culinary Arts</a:t>
            </a:r>
            <a:endParaRPr lang="en-US" sz="4200" dirty="0"/>
          </a:p>
          <a:p>
            <a:pPr>
              <a:spcAft>
                <a:spcPts val="300"/>
              </a:spcAft>
            </a:pPr>
            <a:r>
              <a:rPr lang="en-US" sz="4200" dirty="0"/>
              <a:t>Diesel and Heavy Equipment Technology</a:t>
            </a:r>
          </a:p>
          <a:p>
            <a:pPr>
              <a:spcAft>
                <a:spcPts val="300"/>
              </a:spcAft>
            </a:pPr>
            <a:r>
              <a:rPr lang="en-US" sz="4200" dirty="0"/>
              <a:t>Electrical Systems Technology</a:t>
            </a:r>
          </a:p>
          <a:p>
            <a:pPr>
              <a:spcAft>
                <a:spcPts val="300"/>
              </a:spcAft>
            </a:pPr>
            <a:r>
              <a:rPr lang="en-US" sz="4200" dirty="0"/>
              <a:t>Electronics Engineering </a:t>
            </a:r>
            <a:r>
              <a:rPr lang="en-US" sz="4200" dirty="0" smtClean="0"/>
              <a:t>Technology</a:t>
            </a:r>
          </a:p>
          <a:p>
            <a:pPr>
              <a:spcAft>
                <a:spcPts val="300"/>
              </a:spcAft>
            </a:pPr>
            <a:r>
              <a:rPr lang="en-US" sz="4200" dirty="0"/>
              <a:t>Facility Maintenance Technology</a:t>
            </a:r>
          </a:p>
          <a:p>
            <a:pPr>
              <a:spcAft>
                <a:spcPts val="300"/>
              </a:spcAft>
            </a:pPr>
            <a:r>
              <a:rPr lang="en-US" sz="4200" dirty="0"/>
              <a:t>Geometrics Technology</a:t>
            </a:r>
          </a:p>
          <a:p>
            <a:pPr>
              <a:spcAft>
                <a:spcPts val="300"/>
              </a:spcAft>
            </a:pPr>
            <a:r>
              <a:rPr lang="en-US" sz="4200" dirty="0"/>
              <a:t>Health and Fitness Science</a:t>
            </a:r>
          </a:p>
          <a:p>
            <a:pPr>
              <a:spcAft>
                <a:spcPts val="300"/>
              </a:spcAft>
            </a:pPr>
            <a:r>
              <a:rPr lang="en-US" sz="4200" dirty="0"/>
              <a:t>Heavy Equipment </a:t>
            </a:r>
            <a:r>
              <a:rPr lang="en-US" sz="4200" dirty="0" smtClean="0"/>
              <a:t>Operator</a:t>
            </a:r>
          </a:p>
          <a:p>
            <a:pPr>
              <a:spcAft>
                <a:spcPts val="300"/>
              </a:spcAft>
            </a:pPr>
            <a:r>
              <a:rPr lang="en-US" sz="4200" dirty="0" smtClean="0"/>
              <a:t>Hospitality Management</a:t>
            </a:r>
            <a:endParaRPr lang="en-US" sz="4200" dirty="0"/>
          </a:p>
          <a:p>
            <a:pPr>
              <a:spcAft>
                <a:spcPts val="300"/>
              </a:spcAft>
            </a:pPr>
            <a:r>
              <a:rPr lang="en-US" sz="4200" dirty="0"/>
              <a:t>Human Services Technology</a:t>
            </a:r>
          </a:p>
          <a:p>
            <a:pPr>
              <a:spcAft>
                <a:spcPts val="300"/>
              </a:spcAft>
            </a:pPr>
            <a:r>
              <a:rPr lang="en-US" sz="4200" dirty="0"/>
              <a:t>Human Services Technology: Mental </a:t>
            </a:r>
            <a:r>
              <a:rPr lang="en-US" sz="4200" dirty="0" smtClean="0"/>
              <a:t>Health</a:t>
            </a:r>
          </a:p>
          <a:p>
            <a:pPr>
              <a:spcAft>
                <a:spcPts val="300"/>
              </a:spcAft>
            </a:pPr>
            <a:r>
              <a:rPr lang="en-US" sz="4200" dirty="0"/>
              <a:t>Human Services Technology: </a:t>
            </a:r>
            <a:r>
              <a:rPr lang="en-US" sz="4200" dirty="0" smtClean="0"/>
              <a:t>Substance </a:t>
            </a:r>
            <a:r>
              <a:rPr lang="en-US" sz="4200" dirty="0" smtClean="0"/>
              <a:t>Abuse</a:t>
            </a:r>
          </a:p>
          <a:p>
            <a:pPr>
              <a:spcAft>
                <a:spcPts val="300"/>
              </a:spcAft>
            </a:pPr>
            <a:r>
              <a:rPr lang="en-US" sz="4200" dirty="0"/>
              <a:t>Human Services Technology: Substance Abuse Intervention</a:t>
            </a:r>
            <a:endParaRPr lang="en-US" sz="4200" dirty="0" smtClean="0"/>
          </a:p>
          <a:p>
            <a:pPr>
              <a:spcAft>
                <a:spcPts val="300"/>
              </a:spcAft>
            </a:pPr>
            <a:r>
              <a:rPr lang="en-US" sz="4200" dirty="0"/>
              <a:t>IT- Computer </a:t>
            </a:r>
            <a:r>
              <a:rPr lang="en-US" sz="4200" dirty="0" smtClean="0"/>
              <a:t>Engineering</a:t>
            </a:r>
            <a:endParaRPr lang="en-US" sz="4200" dirty="0"/>
          </a:p>
          <a:p>
            <a:pPr>
              <a:spcAft>
                <a:spcPts val="300"/>
              </a:spcAft>
            </a:pPr>
            <a:r>
              <a:rPr lang="en-US" sz="4200" dirty="0" smtClean="0"/>
              <a:t>IT- Computer Programming &amp; Development</a:t>
            </a:r>
          </a:p>
          <a:p>
            <a:pPr>
              <a:spcAft>
                <a:spcPts val="300"/>
              </a:spcAft>
            </a:pPr>
            <a:r>
              <a:rPr lang="en-US" sz="4200" dirty="0" smtClean="0"/>
              <a:t>IT- Cyber Security</a:t>
            </a:r>
          </a:p>
          <a:p>
            <a:pPr>
              <a:spcAft>
                <a:spcPts val="300"/>
              </a:spcAft>
            </a:pPr>
            <a:r>
              <a:rPr lang="en-US" sz="4200" dirty="0" smtClean="0"/>
              <a:t>IT- Data Science &amp; Programming Support Systems</a:t>
            </a:r>
          </a:p>
          <a:p>
            <a:pPr>
              <a:spcAft>
                <a:spcPts val="300"/>
              </a:spcAft>
            </a:pPr>
            <a:r>
              <a:rPr lang="en-US" sz="4200" dirty="0" smtClean="0"/>
              <a:t>IT- Healthcare Business Informatics</a:t>
            </a:r>
          </a:p>
          <a:p>
            <a:pPr>
              <a:spcAft>
                <a:spcPts val="300"/>
              </a:spcAft>
            </a:pPr>
            <a:r>
              <a:rPr lang="en-US" sz="4200" dirty="0" smtClean="0"/>
              <a:t>IT- </a:t>
            </a:r>
            <a:r>
              <a:rPr lang="en-US" sz="4200" dirty="0"/>
              <a:t>Mobile Applications Developer</a:t>
            </a:r>
          </a:p>
          <a:p>
            <a:pPr>
              <a:spcAft>
                <a:spcPts val="300"/>
              </a:spcAft>
            </a:pPr>
            <a:r>
              <a:rPr lang="en-US" sz="4200" dirty="0"/>
              <a:t>IT- Network </a:t>
            </a:r>
            <a:r>
              <a:rPr lang="en-US" sz="4200" dirty="0" smtClean="0"/>
              <a:t>Management</a:t>
            </a:r>
          </a:p>
          <a:p>
            <a:pPr>
              <a:spcAft>
                <a:spcPts val="300"/>
              </a:spcAft>
            </a:pPr>
            <a:r>
              <a:rPr lang="en-US" sz="4200" dirty="0" smtClean="0"/>
              <a:t>IT- Storage And Virtualization</a:t>
            </a:r>
            <a:endParaRPr lang="en-US" sz="4200" dirty="0"/>
          </a:p>
          <a:p>
            <a:pPr>
              <a:spcAft>
                <a:spcPts val="300"/>
              </a:spcAft>
            </a:pPr>
            <a:r>
              <a:rPr lang="en-US" sz="4200" dirty="0"/>
              <a:t>IT- Technical Support</a:t>
            </a:r>
          </a:p>
          <a:p>
            <a:pPr>
              <a:spcAft>
                <a:spcPts val="300"/>
              </a:spcAft>
            </a:pPr>
            <a:r>
              <a:rPr lang="en-US" sz="4200" dirty="0"/>
              <a:t>IT- Web Designer</a:t>
            </a:r>
          </a:p>
          <a:p>
            <a:pPr>
              <a:spcAft>
                <a:spcPts val="300"/>
              </a:spcAft>
            </a:pPr>
            <a:r>
              <a:rPr lang="en-US" sz="4200" dirty="0"/>
              <a:t>IT- Web Developer</a:t>
            </a:r>
          </a:p>
          <a:p>
            <a:pPr>
              <a:spcAft>
                <a:spcPts val="300"/>
              </a:spcAft>
            </a:pPr>
            <a:r>
              <a:rPr lang="en-US" sz="4200" dirty="0"/>
              <a:t>Interior Design</a:t>
            </a:r>
          </a:p>
          <a:p>
            <a:pPr>
              <a:spcAft>
                <a:spcPts val="300"/>
              </a:spcAft>
            </a:pPr>
            <a:r>
              <a:rPr lang="en-US" sz="4200" dirty="0"/>
              <a:t>Mechanical Engineering Technology</a:t>
            </a:r>
          </a:p>
          <a:p>
            <a:pPr>
              <a:spcAft>
                <a:spcPts val="300"/>
              </a:spcAft>
            </a:pPr>
            <a:r>
              <a:rPr lang="en-US" sz="4200" dirty="0"/>
              <a:t>Medical Office </a:t>
            </a:r>
            <a:r>
              <a:rPr lang="en-US" sz="4200" dirty="0" smtClean="0"/>
              <a:t>Administration</a:t>
            </a:r>
            <a:endParaRPr lang="en-US" sz="4200" dirty="0"/>
          </a:p>
          <a:p>
            <a:pPr>
              <a:spcAft>
                <a:spcPts val="300"/>
              </a:spcAft>
            </a:pPr>
            <a:r>
              <a:rPr lang="en-US" sz="4200" dirty="0"/>
              <a:t>Office </a:t>
            </a:r>
            <a:r>
              <a:rPr lang="en-US" sz="4200" dirty="0" smtClean="0"/>
              <a:t>Administration</a:t>
            </a:r>
          </a:p>
          <a:p>
            <a:pPr>
              <a:spcAft>
                <a:spcPts val="300"/>
              </a:spcAft>
            </a:pPr>
            <a:r>
              <a:rPr lang="en-US" sz="4200" dirty="0" smtClean="0"/>
              <a:t>Plumbing</a:t>
            </a:r>
            <a:endParaRPr lang="en-US" sz="4200" dirty="0"/>
          </a:p>
          <a:p>
            <a:pPr>
              <a:spcAft>
                <a:spcPts val="300"/>
              </a:spcAft>
            </a:pPr>
            <a:r>
              <a:rPr lang="en-US" sz="4200" dirty="0"/>
              <a:t>Simulation &amp; Game Development</a:t>
            </a:r>
          </a:p>
          <a:p>
            <a:pPr>
              <a:spcAft>
                <a:spcPts val="300"/>
              </a:spcAft>
            </a:pPr>
            <a:r>
              <a:rPr lang="en-US" sz="4200" dirty="0"/>
              <a:t>Supply Chain Management/Distribution Management</a:t>
            </a:r>
          </a:p>
          <a:p>
            <a:pPr>
              <a:spcAft>
                <a:spcPts val="300"/>
              </a:spcAft>
            </a:pPr>
            <a:r>
              <a:rPr lang="en-US" sz="4200" dirty="0"/>
              <a:t>Supply Chain Management/ Global Logistics Technology</a:t>
            </a:r>
          </a:p>
          <a:p>
            <a:pPr>
              <a:spcAft>
                <a:spcPts val="300"/>
              </a:spcAft>
            </a:pPr>
            <a:r>
              <a:rPr lang="en-US" sz="4200" dirty="0"/>
              <a:t>Welding Technology </a:t>
            </a:r>
          </a:p>
          <a:p>
            <a:endParaRPr lang="en-US" dirty="0"/>
          </a:p>
        </p:txBody>
      </p:sp>
    </p:spTree>
    <p:extLst>
      <p:ext uri="{BB962C8B-B14F-4D97-AF65-F5344CB8AC3E}">
        <p14:creationId xmlns:p14="http://schemas.microsoft.com/office/powerpoint/2010/main" val="4036907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1128047"/>
            <a:ext cx="9601196" cy="1041221"/>
          </a:xfrm>
        </p:spPr>
        <p:txBody>
          <a:bodyPr>
            <a:normAutofit fontScale="90000"/>
          </a:bodyPr>
          <a:lstStyle/>
          <a:p>
            <a:r>
              <a:rPr lang="en-US" dirty="0" smtClean="0"/>
              <a:t>How Can WBL Benefit Your Organization?</a:t>
            </a:r>
            <a:endParaRPr lang="en-US" dirty="0"/>
          </a:p>
        </p:txBody>
      </p:sp>
      <p:sp>
        <p:nvSpPr>
          <p:cNvPr id="3" name="Content Placeholder 2"/>
          <p:cNvSpPr>
            <a:spLocks noGrp="1"/>
          </p:cNvSpPr>
          <p:nvPr>
            <p:ph idx="1"/>
          </p:nvPr>
        </p:nvSpPr>
        <p:spPr>
          <a:xfrm>
            <a:off x="1295401" y="2556932"/>
            <a:ext cx="5027578" cy="3318936"/>
          </a:xfrm>
        </p:spPr>
        <p:txBody>
          <a:bodyPr>
            <a:normAutofit/>
          </a:bodyPr>
          <a:lstStyle/>
          <a:p>
            <a:pPr lvl="0" hangingPunct="0"/>
            <a:r>
              <a:rPr lang="en-US" sz="2200" dirty="0" smtClean="0"/>
              <a:t>Reduce recruiting/training </a:t>
            </a:r>
            <a:r>
              <a:rPr lang="en-US" sz="2200" dirty="0"/>
              <a:t>costs</a:t>
            </a:r>
          </a:p>
          <a:p>
            <a:pPr lvl="0" hangingPunct="0"/>
            <a:r>
              <a:rPr lang="en-US" sz="2200" dirty="0"/>
              <a:t>Skilled labor pool</a:t>
            </a:r>
          </a:p>
          <a:p>
            <a:pPr lvl="0" hangingPunct="0"/>
            <a:r>
              <a:rPr lang="en-US" sz="2200" dirty="0" smtClean="0"/>
              <a:t>Accessibility/Availability</a:t>
            </a:r>
            <a:endParaRPr lang="en-US" sz="2200" dirty="0"/>
          </a:p>
          <a:p>
            <a:pPr lvl="0" hangingPunct="0"/>
            <a:r>
              <a:rPr lang="en-US" sz="2200" dirty="0"/>
              <a:t>Future college </a:t>
            </a:r>
            <a:r>
              <a:rPr lang="en-US" sz="2200" dirty="0" smtClean="0"/>
              <a:t>graduates are hungry</a:t>
            </a:r>
            <a:endParaRPr lang="en-US" sz="2200" dirty="0"/>
          </a:p>
          <a:p>
            <a:pPr lvl="0" hangingPunct="0"/>
            <a:r>
              <a:rPr lang="en-US" sz="2200" dirty="0"/>
              <a:t>Positive impact on workforce </a:t>
            </a:r>
            <a:r>
              <a:rPr lang="en-US" sz="2200" dirty="0" smtClean="0"/>
              <a:t>development</a:t>
            </a:r>
          </a:p>
          <a:p>
            <a:pPr lvl="0" hangingPunct="0"/>
            <a:r>
              <a:rPr lang="en-US" sz="2200" dirty="0" smtClean="0"/>
              <a:t>No fees or long-term obligation</a:t>
            </a:r>
            <a:endParaRPr lang="en-US" sz="2200" dirty="0"/>
          </a:p>
          <a:p>
            <a:endParaRPr lang="en-US" dirty="0"/>
          </a:p>
        </p:txBody>
      </p:sp>
      <p:sp>
        <p:nvSpPr>
          <p:cNvPr id="4" name="TextBox 3"/>
          <p:cNvSpPr txBox="1"/>
          <p:nvPr/>
        </p:nvSpPr>
        <p:spPr>
          <a:xfrm>
            <a:off x="6517533" y="2556932"/>
            <a:ext cx="4289898" cy="3416320"/>
          </a:xfrm>
          <a:prstGeom prst="rect">
            <a:avLst/>
          </a:prstGeom>
          <a:noFill/>
        </p:spPr>
        <p:txBody>
          <a:bodyPr wrap="square" rtlCol="0">
            <a:spAutoFit/>
          </a:bodyPr>
          <a:lstStyle/>
          <a:p>
            <a:pPr marL="285750" lvl="0" indent="-285750" hangingPunct="0">
              <a:spcAft>
                <a:spcPts val="1200"/>
              </a:spcAft>
              <a:buClr>
                <a:schemeClr val="accent1"/>
              </a:buClr>
              <a:buFont typeface="Arial" panose="020B0604020202020204" pitchFamily="34" charset="0"/>
              <a:buChar char="•"/>
            </a:pPr>
            <a:r>
              <a:rPr lang="en-US" sz="2200" dirty="0" smtClean="0"/>
              <a:t>Attract </a:t>
            </a:r>
            <a:r>
              <a:rPr lang="en-US" sz="2200" dirty="0"/>
              <a:t>new and fresh </a:t>
            </a:r>
            <a:r>
              <a:rPr lang="en-US" sz="2200" dirty="0" smtClean="0"/>
              <a:t>talent</a:t>
            </a:r>
          </a:p>
          <a:p>
            <a:pPr marL="285750" lvl="0" indent="-285750" hangingPunct="0">
              <a:spcAft>
                <a:spcPts val="1200"/>
              </a:spcAft>
              <a:buClr>
                <a:schemeClr val="accent1"/>
              </a:buClr>
              <a:buFont typeface="Arial" panose="020B0604020202020204" pitchFamily="34" charset="0"/>
              <a:buChar char="•"/>
            </a:pPr>
            <a:r>
              <a:rPr lang="en-US" sz="2200" dirty="0" smtClean="0"/>
              <a:t>Expand organization </a:t>
            </a:r>
            <a:r>
              <a:rPr lang="en-US" sz="2200" dirty="0"/>
              <a:t>workforce to complete short-term </a:t>
            </a:r>
            <a:r>
              <a:rPr lang="en-US" sz="2200" dirty="0" smtClean="0"/>
              <a:t>projects</a:t>
            </a:r>
          </a:p>
          <a:p>
            <a:pPr marL="285750" lvl="0" indent="-285750" hangingPunct="0">
              <a:spcAft>
                <a:spcPts val="1200"/>
              </a:spcAft>
              <a:buClr>
                <a:schemeClr val="accent1"/>
              </a:buClr>
              <a:buFont typeface="Arial" panose="020B0604020202020204" pitchFamily="34" charset="0"/>
              <a:buChar char="•"/>
            </a:pPr>
            <a:r>
              <a:rPr lang="en-US" sz="2200" dirty="0" smtClean="0"/>
              <a:t>Raising profile of organization/giving back to the community by mentoring</a:t>
            </a:r>
          </a:p>
          <a:p>
            <a:pPr marL="285750" lvl="0" indent="-285750" hangingPunct="0">
              <a:spcAft>
                <a:spcPts val="1200"/>
              </a:spcAft>
              <a:buClr>
                <a:schemeClr val="accent1"/>
              </a:buClr>
              <a:buFont typeface="Arial" panose="020B0604020202020204" pitchFamily="34" charset="0"/>
              <a:buChar char="•"/>
            </a:pPr>
            <a:r>
              <a:rPr lang="en-US" sz="2200" dirty="0" smtClean="0"/>
              <a:t>Potential </a:t>
            </a:r>
            <a:r>
              <a:rPr lang="en-US" sz="2200" dirty="0"/>
              <a:t>permanent </a:t>
            </a:r>
            <a:r>
              <a:rPr lang="en-US" sz="2200" dirty="0" smtClean="0"/>
              <a:t>employees</a:t>
            </a:r>
          </a:p>
          <a:p>
            <a:pPr marL="285750" lvl="0" indent="-285750" hangingPunct="0">
              <a:spcAft>
                <a:spcPts val="1200"/>
              </a:spcAft>
              <a:buClr>
                <a:schemeClr val="accent1"/>
              </a:buClr>
              <a:buFont typeface="Arial" panose="020B0604020202020204" pitchFamily="34" charset="0"/>
              <a:buChar char="•"/>
            </a:pPr>
            <a:endParaRPr lang="en-US" sz="2200" dirty="0"/>
          </a:p>
        </p:txBody>
      </p:sp>
    </p:spTree>
    <p:extLst>
      <p:ext uri="{BB962C8B-B14F-4D97-AF65-F5344CB8AC3E}">
        <p14:creationId xmlns:p14="http://schemas.microsoft.com/office/powerpoint/2010/main" val="30838710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8397" y="641664"/>
            <a:ext cx="9601196" cy="1303867"/>
          </a:xfrm>
        </p:spPr>
        <p:txBody>
          <a:bodyPr>
            <a:normAutofit/>
          </a:bodyPr>
          <a:lstStyle/>
          <a:p>
            <a:r>
              <a:rPr lang="en-US" sz="3600" dirty="0" smtClean="0"/>
              <a:t>How Can Your Organization Feel Confident                  the WBL Student </a:t>
            </a:r>
            <a:r>
              <a:rPr lang="en-US" sz="3600" dirty="0"/>
              <a:t>W</a:t>
            </a:r>
            <a:r>
              <a:rPr lang="en-US" sz="3600" dirty="0" smtClean="0"/>
              <a:t>ill Be an Asset?</a:t>
            </a:r>
            <a:endParaRPr lang="en-US" sz="3600" dirty="0"/>
          </a:p>
        </p:txBody>
      </p:sp>
      <p:sp>
        <p:nvSpPr>
          <p:cNvPr id="3" name="Content Placeholder 2"/>
          <p:cNvSpPr>
            <a:spLocks noGrp="1"/>
          </p:cNvSpPr>
          <p:nvPr>
            <p:ph idx="1"/>
          </p:nvPr>
        </p:nvSpPr>
        <p:spPr>
          <a:xfrm>
            <a:off x="1285673" y="2187281"/>
            <a:ext cx="9601196" cy="3600676"/>
          </a:xfrm>
        </p:spPr>
        <p:txBody>
          <a:bodyPr>
            <a:normAutofit fontScale="92500" lnSpcReduction="10000"/>
          </a:bodyPr>
          <a:lstStyle/>
          <a:p>
            <a:r>
              <a:rPr lang="en-US" dirty="0" smtClean="0"/>
              <a:t>Only students who meet </a:t>
            </a:r>
            <a:r>
              <a:rPr lang="en-US" b="1" dirty="0" smtClean="0"/>
              <a:t>eligibility criteria </a:t>
            </a:r>
            <a:r>
              <a:rPr lang="en-US" dirty="0" smtClean="0"/>
              <a:t>for the Work-Based Learning program are approved for the program.  </a:t>
            </a:r>
          </a:p>
          <a:p>
            <a:r>
              <a:rPr lang="en-US" dirty="0" smtClean="0"/>
              <a:t>Wake Tech’s criteria require students to meet a minimum GPA, have completed a minimum number of hours in their major requirements and be legally authorized to work in the United States.  Certain programs have additional criteria for their students to meet.</a:t>
            </a:r>
          </a:p>
          <a:p>
            <a:r>
              <a:rPr lang="en-US" dirty="0" smtClean="0"/>
              <a:t>Employers are in complete control of the WBL student selection and hiring process once the position is advertised. </a:t>
            </a:r>
          </a:p>
          <a:p>
            <a:r>
              <a:rPr lang="en-US" dirty="0" smtClean="0"/>
              <a:t>Employers should review Wake Tech students’ qualifications and select the most qualified candidate for the position.</a:t>
            </a:r>
            <a:endParaRPr lang="en-US" dirty="0"/>
          </a:p>
        </p:txBody>
      </p:sp>
    </p:spTree>
    <p:extLst>
      <p:ext uri="{BB962C8B-B14F-4D97-AF65-F5344CB8AC3E}">
        <p14:creationId xmlns:p14="http://schemas.microsoft.com/office/powerpoint/2010/main" val="649948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885579"/>
          </a:xfrm>
        </p:spPr>
        <p:txBody>
          <a:bodyPr>
            <a:noAutofit/>
          </a:bodyPr>
          <a:lstStyle/>
          <a:p>
            <a:r>
              <a:rPr lang="en-US" sz="3600" dirty="0" smtClean="0"/>
              <a:t>What Happens After Your Organization </a:t>
            </a:r>
            <a:br>
              <a:rPr lang="en-US" sz="3600" dirty="0" smtClean="0"/>
            </a:br>
            <a:r>
              <a:rPr lang="en-US" sz="3600" dirty="0" smtClean="0"/>
              <a:t>Hires a WBL Student?</a:t>
            </a:r>
            <a:endParaRPr lang="en-US" sz="3600" dirty="0"/>
          </a:p>
        </p:txBody>
      </p:sp>
      <p:sp>
        <p:nvSpPr>
          <p:cNvPr id="3" name="Content Placeholder 2"/>
          <p:cNvSpPr>
            <a:spLocks noGrp="1"/>
          </p:cNvSpPr>
          <p:nvPr>
            <p:ph idx="1"/>
          </p:nvPr>
        </p:nvSpPr>
        <p:spPr>
          <a:xfrm>
            <a:off x="1295401" y="2110902"/>
            <a:ext cx="9601196" cy="3764966"/>
          </a:xfrm>
        </p:spPr>
        <p:txBody>
          <a:bodyPr>
            <a:normAutofit fontScale="92500"/>
          </a:bodyPr>
          <a:lstStyle/>
          <a:p>
            <a:r>
              <a:rPr lang="en-US" dirty="0" smtClean="0"/>
              <a:t>After you notify the student of the hire, email the Work-Based Learning Office so the student can begin the necessary steps to earn academic credit for the work experience.</a:t>
            </a:r>
          </a:p>
          <a:p>
            <a:r>
              <a:rPr lang="en-US" dirty="0" smtClean="0"/>
              <a:t>The site supervisor to the WBL student at your organization will be asked to review and sign the Work-Based Learning Agreement </a:t>
            </a:r>
            <a:r>
              <a:rPr lang="en-US" smtClean="0"/>
              <a:t>and Measurable </a:t>
            </a:r>
            <a:r>
              <a:rPr lang="en-US" dirty="0" smtClean="0"/>
              <a:t>Learning Objectives Worksheet.  The student is responsible for providing the documents to the employer and returning the completed documents to their Faculty Coordinator.</a:t>
            </a:r>
          </a:p>
          <a:p>
            <a:r>
              <a:rPr lang="en-US" dirty="0" smtClean="0"/>
              <a:t>Once the student begins working, the student’s site supervisor will be asked to sign </a:t>
            </a:r>
            <a:r>
              <a:rPr lang="en-US" dirty="0"/>
              <a:t>a</a:t>
            </a:r>
            <a:r>
              <a:rPr lang="en-US" dirty="0" smtClean="0"/>
              <a:t> WBL monthly timesheet verifying the number of hours the student has worked each month as documentation for the academic credit. </a:t>
            </a:r>
            <a:endParaRPr lang="en-US" dirty="0"/>
          </a:p>
        </p:txBody>
      </p:sp>
    </p:spTree>
    <p:extLst>
      <p:ext uri="{BB962C8B-B14F-4D97-AF65-F5344CB8AC3E}">
        <p14:creationId xmlns:p14="http://schemas.microsoft.com/office/powerpoint/2010/main" val="10915284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225685"/>
            <a:ext cx="9601196" cy="1157592"/>
          </a:xfrm>
        </p:spPr>
        <p:txBody>
          <a:bodyPr>
            <a:normAutofit fontScale="90000"/>
          </a:bodyPr>
          <a:lstStyle/>
          <a:p>
            <a:r>
              <a:rPr lang="en-US" dirty="0" smtClean="0"/>
              <a:t>Will You Be Asked to Evaluate the Student’s Work Performance?</a:t>
            </a:r>
            <a:endParaRPr lang="en-US" dirty="0"/>
          </a:p>
        </p:txBody>
      </p:sp>
      <p:sp>
        <p:nvSpPr>
          <p:cNvPr id="3" name="Content Placeholder 2"/>
          <p:cNvSpPr>
            <a:spLocks noGrp="1"/>
          </p:cNvSpPr>
          <p:nvPr>
            <p:ph idx="1"/>
          </p:nvPr>
        </p:nvSpPr>
        <p:spPr>
          <a:xfrm>
            <a:off x="1295402" y="2762654"/>
            <a:ext cx="9601196" cy="3122941"/>
          </a:xfrm>
        </p:spPr>
        <p:txBody>
          <a:bodyPr>
            <a:normAutofit/>
          </a:bodyPr>
          <a:lstStyle/>
          <a:p>
            <a:pPr marL="0" indent="0">
              <a:buNone/>
            </a:pPr>
            <a:r>
              <a:rPr lang="en-US" sz="2200" dirty="0" smtClean="0"/>
              <a:t>Absolutely.  It is important for mentorship. Each WBL supervisor is asked to complete two evaluations:</a:t>
            </a:r>
            <a:endParaRPr lang="en-US" sz="2200" dirty="0"/>
          </a:p>
          <a:p>
            <a:pPr marL="914400" lvl="1" indent="-457200">
              <a:buFont typeface="+mj-lt"/>
              <a:buAutoNum type="arabicPeriod"/>
            </a:pPr>
            <a:r>
              <a:rPr lang="en-US" sz="2200" dirty="0"/>
              <a:t>A</a:t>
            </a:r>
            <a:r>
              <a:rPr lang="en-US" sz="2200" dirty="0" smtClean="0"/>
              <a:t> brief checklist that the student’s Faculty Coordinator from WTCC will bring to the worksite to complete.</a:t>
            </a:r>
          </a:p>
          <a:p>
            <a:pPr marL="914400" lvl="1" indent="-457200">
              <a:buFont typeface="+mj-lt"/>
              <a:buAutoNum type="arabicPeriod"/>
            </a:pPr>
            <a:r>
              <a:rPr lang="en-US" sz="2200" dirty="0"/>
              <a:t>F</a:t>
            </a:r>
            <a:r>
              <a:rPr lang="en-US" sz="2200" dirty="0" smtClean="0"/>
              <a:t>inal evaluation is sent to the student’s supervisor electronically and returned to the college.</a:t>
            </a:r>
            <a:endParaRPr lang="en-US" sz="2200" dirty="0"/>
          </a:p>
        </p:txBody>
      </p:sp>
    </p:spTree>
    <p:extLst>
      <p:ext uri="{BB962C8B-B14F-4D97-AF65-F5344CB8AC3E}">
        <p14:creationId xmlns:p14="http://schemas.microsoft.com/office/powerpoint/2010/main" val="31617412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177046"/>
            <a:ext cx="9601196" cy="1284051"/>
          </a:xfrm>
        </p:spPr>
        <p:txBody>
          <a:bodyPr>
            <a:normAutofit fontScale="90000"/>
          </a:bodyPr>
          <a:lstStyle/>
          <a:p>
            <a:r>
              <a:rPr lang="en-US" dirty="0" smtClean="0"/>
              <a:t>Does an Organization Have to Pay Students Since They Are Earning Academic Credit?</a:t>
            </a:r>
            <a:endParaRPr lang="en-US" dirty="0"/>
          </a:p>
        </p:txBody>
      </p:sp>
      <p:sp>
        <p:nvSpPr>
          <p:cNvPr id="3" name="Content Placeholder 2"/>
          <p:cNvSpPr>
            <a:spLocks noGrp="1"/>
          </p:cNvSpPr>
          <p:nvPr>
            <p:ph idx="1"/>
          </p:nvPr>
        </p:nvSpPr>
        <p:spPr>
          <a:xfrm>
            <a:off x="1295402" y="2811294"/>
            <a:ext cx="9601196" cy="3074302"/>
          </a:xfrm>
        </p:spPr>
        <p:txBody>
          <a:bodyPr>
            <a:normAutofit/>
          </a:bodyPr>
          <a:lstStyle/>
          <a:p>
            <a:r>
              <a:rPr lang="en-US" sz="2200" dirty="0" smtClean="0"/>
              <a:t>Yes. The majority of students in the WBL program are in paid positions.  The exception are students who are with non-profit or government agencies.</a:t>
            </a:r>
          </a:p>
          <a:p>
            <a:r>
              <a:rPr lang="en-US" sz="2200" dirty="0" smtClean="0"/>
              <a:t>Students at WTCC are typically non-traditional students who are supporting themselves to earn their college degrees.  These students may give up other employment in order to participate in the Work-Based Learning program.</a:t>
            </a:r>
          </a:p>
          <a:p>
            <a:r>
              <a:rPr lang="en-US" sz="2200" dirty="0" smtClean="0"/>
              <a:t>Receiving compensation for the WBL experience enables these students to continue on a pathway to successfully complete their programs of study.</a:t>
            </a:r>
            <a:endParaRPr lang="en-US" sz="2200" dirty="0"/>
          </a:p>
        </p:txBody>
      </p:sp>
    </p:spTree>
    <p:extLst>
      <p:ext uri="{BB962C8B-B14F-4D97-AF65-F5344CB8AC3E}">
        <p14:creationId xmlns:p14="http://schemas.microsoft.com/office/powerpoint/2010/main" val="2277224448"/>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167319"/>
            <a:ext cx="9601196" cy="1254868"/>
          </a:xfrm>
        </p:spPr>
        <p:txBody>
          <a:bodyPr>
            <a:normAutofit fontScale="90000"/>
          </a:bodyPr>
          <a:lstStyle/>
          <a:p>
            <a:r>
              <a:rPr lang="en-US" dirty="0" smtClean="0"/>
              <a:t>Are Other Employers Satisfied With Students From the Work-Based Learning Program?</a:t>
            </a:r>
            <a:endParaRPr lang="en-US" dirty="0"/>
          </a:p>
        </p:txBody>
      </p:sp>
      <p:sp>
        <p:nvSpPr>
          <p:cNvPr id="3" name="Content Placeholder 2"/>
          <p:cNvSpPr>
            <a:spLocks noGrp="1"/>
          </p:cNvSpPr>
          <p:nvPr>
            <p:ph idx="1"/>
          </p:nvPr>
        </p:nvSpPr>
        <p:spPr>
          <a:xfrm>
            <a:off x="1295402" y="2762655"/>
            <a:ext cx="9779422" cy="2688888"/>
          </a:xfrm>
        </p:spPr>
        <p:txBody>
          <a:bodyPr>
            <a:normAutofit fontScale="92500"/>
          </a:bodyPr>
          <a:lstStyle/>
          <a:p>
            <a:r>
              <a:rPr lang="en-US" dirty="0" smtClean="0"/>
              <a:t>Yes!  Wake Tech is proud of its partnerships with local employers such as ATI Industrial Corporation, Caterpillar, Cisco, Duke University, Duke University School of Law, Lenovo, NC State University, NetApp, Raleigh Neurology, to name a few.  </a:t>
            </a:r>
          </a:p>
          <a:p>
            <a:r>
              <a:rPr lang="en-US" dirty="0" smtClean="0"/>
              <a:t>If you</a:t>
            </a:r>
            <a:r>
              <a:rPr lang="en-US" dirty="0"/>
              <a:t> </a:t>
            </a:r>
            <a:r>
              <a:rPr lang="en-US" dirty="0" smtClean="0"/>
              <a:t>would like to speak with an employer partner regarding the impact of the WBL program on their company, the WBL Director can easily connect you an individual who can speak to their own experience with the Work-Based Learning program.</a:t>
            </a:r>
            <a:endParaRPr lang="en-US" dirty="0"/>
          </a:p>
        </p:txBody>
      </p:sp>
    </p:spTree>
    <p:extLst>
      <p:ext uri="{BB962C8B-B14F-4D97-AF65-F5344CB8AC3E}">
        <p14:creationId xmlns:p14="http://schemas.microsoft.com/office/powerpoint/2010/main" val="33189908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407</TotalTime>
  <Words>1037</Words>
  <Application>Microsoft Office PowerPoint</Application>
  <PresentationFormat>Widescreen</PresentationFormat>
  <Paragraphs>100</Paragraphs>
  <Slides>11</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Garamond</vt:lpstr>
      <vt:lpstr>Organic</vt:lpstr>
      <vt:lpstr>Work-Based Learning at Wake Tech</vt:lpstr>
      <vt:lpstr>What is Work-Based Learning (WBL)?</vt:lpstr>
      <vt:lpstr>Which Skillsets Does Your Organization Need? </vt:lpstr>
      <vt:lpstr>How Can WBL Benefit Your Organization?</vt:lpstr>
      <vt:lpstr>How Can Your Organization Feel Confident                  the WBL Student Will Be an Asset?</vt:lpstr>
      <vt:lpstr>What Happens After Your Organization  Hires a WBL Student?</vt:lpstr>
      <vt:lpstr>Will You Be Asked to Evaluate the Student’s Work Performance?</vt:lpstr>
      <vt:lpstr>Does an Organization Have to Pay Students Since They Are Earning Academic Credit?</vt:lpstr>
      <vt:lpstr>Are Other Employers Satisfied With Students From the Work-Based Learning Program?</vt:lpstr>
      <vt:lpstr>Are You Ready for a Partnership with Wake Tech?</vt:lpstr>
      <vt:lpstr>Let Us Connect You with Highly Qualified Students Who Can Contribute to Your Organization’s Success!</vt:lpstr>
    </vt:vector>
  </TitlesOfParts>
  <Company>Wake Technical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Work-Based Learning at Wake Tech</dc:title>
  <dc:creator>Kathryn Frederick</dc:creator>
  <cp:lastModifiedBy>Veronica Richardson</cp:lastModifiedBy>
  <cp:revision>72</cp:revision>
  <dcterms:created xsi:type="dcterms:W3CDTF">2018-05-31T02:47:12Z</dcterms:created>
  <dcterms:modified xsi:type="dcterms:W3CDTF">2018-08-23T16:55:03Z</dcterms:modified>
</cp:coreProperties>
</file>