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60" r:id="rId4"/>
    <p:sldId id="262" r:id="rId5"/>
    <p:sldId id="263" r:id="rId6"/>
    <p:sldId id="265" r:id="rId7"/>
    <p:sldId id="267" r:id="rId8"/>
    <p:sldId id="268" r:id="rId9"/>
    <p:sldId id="269" r:id="rId10"/>
    <p:sldId id="271" r:id="rId11"/>
    <p:sldId id="272" r:id="rId12"/>
    <p:sldId id="2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EC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AB2D79-FF72-4470-99A5-BA63F5EDAA6B}" v="730" dt="2020-02-19T15:27:03.130"/>
    <p1510:client id="{7E204843-4315-3123-C288-7CCDD2C46FFA}" v="107" dt="2020-02-19T16:27:08.858"/>
    <p1510:client id="{A5FDB005-3CD4-465A-A19C-4095B062573A}" v="200" dt="2020-02-20T14:49:38.119"/>
    <p1510:client id="{ADF72DDD-1E07-332D-FEFF-B58AACBBCDA9}" v="258" dt="2020-02-19T15:36:42.0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6" d="100"/>
          <a:sy n="106" d="100"/>
        </p:scale>
        <p:origin x="13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2.svg"/><Relationship Id="rId1" Type="http://schemas.openxmlformats.org/officeDocument/2006/relationships/image" Target="../media/image2.png"/><Relationship Id="rId6" Type="http://schemas.openxmlformats.org/officeDocument/2006/relationships/image" Target="../media/image6.svg"/><Relationship Id="rId5" Type="http://schemas.openxmlformats.org/officeDocument/2006/relationships/image" Target="../media/image4.png"/><Relationship Id="rId4" Type="http://schemas.openxmlformats.org/officeDocument/2006/relationships/image" Target="../media/image4.svg"/></Relationships>
</file>

<file path=ppt/diagrams/_rels/data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5.svg"/><Relationship Id="rId2" Type="http://schemas.openxmlformats.org/officeDocument/2006/relationships/image" Target="../media/image11.svg"/><Relationship Id="rId1" Type="http://schemas.openxmlformats.org/officeDocument/2006/relationships/image" Target="../media/image6.png"/><Relationship Id="rId6" Type="http://schemas.openxmlformats.org/officeDocument/2006/relationships/image" Target="../media/image8.png"/><Relationship Id="rId5" Type="http://schemas.openxmlformats.org/officeDocument/2006/relationships/image" Target="../media/image13.svg"/><Relationship Id="rId4" Type="http://schemas.microsoft.com/office/2007/relationships/hdphoto" Target="../media/hdphoto1.wdp"/></Relationships>
</file>

<file path=ppt/diagrams/_rels/data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7.svg"/><Relationship Id="rId1" Type="http://schemas.openxmlformats.org/officeDocument/2006/relationships/image" Target="../media/image9.png"/><Relationship Id="rId4" Type="http://schemas.openxmlformats.org/officeDocument/2006/relationships/image" Target="../media/image19.svg"/></Relationships>
</file>

<file path=ppt/diagrams/_rels/data8.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12.png"/><Relationship Id="rId1" Type="http://schemas.openxmlformats.org/officeDocument/2006/relationships/hyperlink" Target="mailto:ksfrederick1@waketech.edu" TargetMode="External"/><Relationship Id="rId5" Type="http://schemas.openxmlformats.org/officeDocument/2006/relationships/image" Target="../media/image24.svg"/><Relationship Id="rId4" Type="http://schemas.openxmlformats.org/officeDocument/2006/relationships/image" Target="../media/image13.pn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5.png"/><Relationship Id="rId2" Type="http://schemas.openxmlformats.org/officeDocument/2006/relationships/image" Target="../media/image2.svg"/><Relationship Id="rId1" Type="http://schemas.openxmlformats.org/officeDocument/2006/relationships/image" Target="../media/image2.png"/><Relationship Id="rId6" Type="http://schemas.openxmlformats.org/officeDocument/2006/relationships/image" Target="../media/image6.svg"/><Relationship Id="rId5" Type="http://schemas.openxmlformats.org/officeDocument/2006/relationships/image" Target="../media/image4.png"/><Relationship Id="rId4" Type="http://schemas.openxmlformats.org/officeDocument/2006/relationships/image" Target="../media/image4.svg"/></Relationships>
</file>

<file path=ppt/diagrams/_rels/drawing4.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5.svg"/><Relationship Id="rId2" Type="http://schemas.openxmlformats.org/officeDocument/2006/relationships/image" Target="../media/image11.svg"/><Relationship Id="rId1" Type="http://schemas.openxmlformats.org/officeDocument/2006/relationships/image" Target="../media/image6.png"/><Relationship Id="rId6" Type="http://schemas.openxmlformats.org/officeDocument/2006/relationships/image" Target="../media/image8.png"/><Relationship Id="rId5" Type="http://schemas.openxmlformats.org/officeDocument/2006/relationships/image" Target="../media/image13.svg"/><Relationship Id="rId4" Type="http://schemas.microsoft.com/office/2007/relationships/hdphoto" Target="../media/hdphoto1.wdp"/></Relationships>
</file>

<file path=ppt/diagrams/_rels/drawing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7.svg"/><Relationship Id="rId1" Type="http://schemas.openxmlformats.org/officeDocument/2006/relationships/image" Target="../media/image9.png"/><Relationship Id="rId4" Type="http://schemas.openxmlformats.org/officeDocument/2006/relationships/image" Target="../media/image19.svg"/></Relationships>
</file>

<file path=ppt/diagrams/_rels/drawing8.xml.rels><?xml version="1.0" encoding="UTF-8" standalone="yes"?>
<Relationships xmlns="http://schemas.openxmlformats.org/package/2006/relationships"><Relationship Id="rId3" Type="http://schemas.openxmlformats.org/officeDocument/2006/relationships/image" Target="../media/image22.svg"/><Relationship Id="rId1" Type="http://schemas.openxmlformats.org/officeDocument/2006/relationships/image" Target="../media/image12.png"/><Relationship Id="rId6" Type="http://schemas.openxmlformats.org/officeDocument/2006/relationships/image" Target="../media/image24.svg"/><Relationship Id="rId5" Type="http://schemas.openxmlformats.org/officeDocument/2006/relationships/image" Target="../media/image13.png"/><Relationship Id="rId4" Type="http://schemas.openxmlformats.org/officeDocument/2006/relationships/hyperlink" Target="mailto:ksfrederick1@waketech.edu"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EC3CC2D-8075-4A2A-9729-9D90FB831D69}" type="doc">
      <dgm:prSet loTypeId="urn:microsoft.com/office/officeart/2018/5/layout/IconCircleLabelList" loCatId="icon" qsTypeId="urn:microsoft.com/office/officeart/2005/8/quickstyle/simple2" qsCatId="simple" csTypeId="urn:microsoft.com/office/officeart/2005/8/colors/accent1_2" csCatId="accent1" phldr="1"/>
      <dgm:spPr/>
      <dgm:t>
        <a:bodyPr/>
        <a:lstStyle/>
        <a:p>
          <a:endParaRPr lang="en-US"/>
        </a:p>
      </dgm:t>
    </dgm:pt>
    <dgm:pt modelId="{4C094D94-3AE1-4635-AFF0-AC56D11FD6F2}">
      <dgm:prSet/>
      <dgm:spPr/>
      <dgm:t>
        <a:bodyPr/>
        <a:lstStyle/>
        <a:p>
          <a:pPr>
            <a:lnSpc>
              <a:spcPct val="100000"/>
            </a:lnSpc>
            <a:defRPr cap="all"/>
          </a:pPr>
          <a:r>
            <a:rPr lang="en-US" b="1"/>
            <a:t>Communication</a:t>
          </a:r>
          <a:r>
            <a:rPr lang="en-US"/>
            <a:t> - the ability to effectively exchange ideas and information with others through oral, written, or visual means.</a:t>
          </a:r>
        </a:p>
      </dgm:t>
    </dgm:pt>
    <dgm:pt modelId="{25E41B6C-3642-45D6-8A48-E325A01622C9}" type="parTrans" cxnId="{E303715D-0801-42A4-A403-19F239814A82}">
      <dgm:prSet/>
      <dgm:spPr/>
      <dgm:t>
        <a:bodyPr/>
        <a:lstStyle/>
        <a:p>
          <a:endParaRPr lang="en-US"/>
        </a:p>
      </dgm:t>
    </dgm:pt>
    <dgm:pt modelId="{84C41AC1-4363-418B-B8AB-DE706F8A7695}" type="sibTrans" cxnId="{E303715D-0801-42A4-A403-19F239814A82}">
      <dgm:prSet/>
      <dgm:spPr/>
      <dgm:t>
        <a:bodyPr/>
        <a:lstStyle/>
        <a:p>
          <a:endParaRPr lang="en-US"/>
        </a:p>
      </dgm:t>
    </dgm:pt>
    <dgm:pt modelId="{77DDA525-03FA-4573-8A15-3B6B9656A05B}">
      <dgm:prSet/>
      <dgm:spPr/>
      <dgm:t>
        <a:bodyPr/>
        <a:lstStyle/>
        <a:p>
          <a:pPr>
            <a:lnSpc>
              <a:spcPct val="100000"/>
            </a:lnSpc>
            <a:defRPr cap="all"/>
          </a:pPr>
          <a:r>
            <a:rPr lang="en-US" b="1"/>
            <a:t>Interpersonal Skills and Teamwork</a:t>
          </a:r>
          <a:r>
            <a:rPr lang="en-US"/>
            <a:t> – the ability to work effectively with others, especially to analyze situations, establish priorities, and apply resources for solving problems or accomplishing tasks.</a:t>
          </a:r>
        </a:p>
      </dgm:t>
    </dgm:pt>
    <dgm:pt modelId="{92C6C27D-DB6B-4827-96D0-55D3467BF7CE}" type="parTrans" cxnId="{0F84E8E7-D07B-49DF-B7A6-CC2CF27DB654}">
      <dgm:prSet/>
      <dgm:spPr/>
      <dgm:t>
        <a:bodyPr/>
        <a:lstStyle/>
        <a:p>
          <a:endParaRPr lang="en-US"/>
        </a:p>
      </dgm:t>
    </dgm:pt>
    <dgm:pt modelId="{5ED4AEDF-0573-4613-804C-B33FA261BD06}" type="sibTrans" cxnId="{0F84E8E7-D07B-49DF-B7A6-CC2CF27DB654}">
      <dgm:prSet/>
      <dgm:spPr/>
      <dgm:t>
        <a:bodyPr/>
        <a:lstStyle/>
        <a:p>
          <a:endParaRPr lang="en-US"/>
        </a:p>
      </dgm:t>
    </dgm:pt>
    <dgm:pt modelId="{5E3D7F32-1F54-47C6-AB72-CBEE36F3F4D4}">
      <dgm:prSet/>
      <dgm:spPr/>
      <dgm:t>
        <a:bodyPr/>
        <a:lstStyle/>
        <a:p>
          <a:pPr>
            <a:lnSpc>
              <a:spcPct val="100000"/>
            </a:lnSpc>
            <a:defRPr cap="all"/>
          </a:pPr>
          <a:r>
            <a:rPr lang="en-US" b="1"/>
            <a:t>Problem-solving</a:t>
          </a:r>
          <a:r>
            <a:rPr lang="en-US"/>
            <a:t> – the ability to identify problems and potential causes while developing and implementing practical action plans for solutions.</a:t>
          </a:r>
        </a:p>
      </dgm:t>
    </dgm:pt>
    <dgm:pt modelId="{DEFE46FB-0CE1-4B84-AE09-20C001C88F5C}" type="parTrans" cxnId="{0ACD2E90-4AB3-468B-A46D-443852FF7B56}">
      <dgm:prSet/>
      <dgm:spPr/>
      <dgm:t>
        <a:bodyPr/>
        <a:lstStyle/>
        <a:p>
          <a:endParaRPr lang="en-US"/>
        </a:p>
      </dgm:t>
    </dgm:pt>
    <dgm:pt modelId="{28439AEF-2D2E-4D3C-831E-F7A91B104A6F}" type="sibTrans" cxnId="{0ACD2E90-4AB3-468B-A46D-443852FF7B56}">
      <dgm:prSet/>
      <dgm:spPr/>
      <dgm:t>
        <a:bodyPr/>
        <a:lstStyle/>
        <a:p>
          <a:endParaRPr lang="en-US"/>
        </a:p>
      </dgm:t>
    </dgm:pt>
    <dgm:pt modelId="{82E5536D-F950-42A2-9D9F-6D64ABCE4BA6}">
      <dgm:prSet/>
      <dgm:spPr/>
      <dgm:t>
        <a:bodyPr/>
        <a:lstStyle/>
        <a:p>
          <a:pPr>
            <a:lnSpc>
              <a:spcPct val="100000"/>
            </a:lnSpc>
            <a:defRPr cap="all"/>
          </a:pPr>
          <a:r>
            <a:rPr lang="en-US" b="1"/>
            <a:t>Information Processing</a:t>
          </a:r>
          <a:r>
            <a:rPr lang="en-US"/>
            <a:t> – the ability to acquire, evaluate, organize, manage, and interpret information.</a:t>
          </a:r>
        </a:p>
      </dgm:t>
    </dgm:pt>
    <dgm:pt modelId="{BBBAE279-7F8E-4A2F-A860-E867ECEE5181}" type="parTrans" cxnId="{6172CE59-ED53-403D-9271-453603D79CA9}">
      <dgm:prSet/>
      <dgm:spPr/>
      <dgm:t>
        <a:bodyPr/>
        <a:lstStyle/>
        <a:p>
          <a:endParaRPr lang="en-US"/>
        </a:p>
      </dgm:t>
    </dgm:pt>
    <dgm:pt modelId="{B57E7320-93C8-4118-96E0-DA187E810B77}" type="sibTrans" cxnId="{6172CE59-ED53-403D-9271-453603D79CA9}">
      <dgm:prSet/>
      <dgm:spPr/>
      <dgm:t>
        <a:bodyPr/>
        <a:lstStyle/>
        <a:p>
          <a:endParaRPr lang="en-US"/>
        </a:p>
      </dgm:t>
    </dgm:pt>
    <dgm:pt modelId="{66C9073E-696F-4387-90AD-AE20476D90F5}" type="pres">
      <dgm:prSet presAssocID="{5EC3CC2D-8075-4A2A-9729-9D90FB831D69}" presName="root" presStyleCnt="0">
        <dgm:presLayoutVars>
          <dgm:dir/>
          <dgm:resizeHandles val="exact"/>
        </dgm:presLayoutVars>
      </dgm:prSet>
      <dgm:spPr/>
      <dgm:t>
        <a:bodyPr/>
        <a:lstStyle/>
        <a:p>
          <a:endParaRPr lang="en-US"/>
        </a:p>
      </dgm:t>
    </dgm:pt>
    <dgm:pt modelId="{67927628-684B-4F6E-AD55-B211332BBDD5}" type="pres">
      <dgm:prSet presAssocID="{4C094D94-3AE1-4635-AFF0-AC56D11FD6F2}" presName="compNode" presStyleCnt="0"/>
      <dgm:spPr/>
    </dgm:pt>
    <dgm:pt modelId="{BED6EC4B-6185-4D0F-99ED-CE8C89AED1DE}" type="pres">
      <dgm:prSet presAssocID="{4C094D94-3AE1-4635-AFF0-AC56D11FD6F2}" presName="iconBgRect" presStyleLbl="bgShp" presStyleIdx="0" presStyleCnt="4"/>
      <dgm:spPr/>
    </dgm:pt>
    <dgm:pt modelId="{B31B7B1C-EC72-4CAE-A498-238DA0928643}" type="pres">
      <dgm:prSet presAssocID="{4C094D94-3AE1-4635-AFF0-AC56D11FD6F2}"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dgm:spPr>
      <dgm:t>
        <a:bodyPr/>
        <a:lstStyle/>
        <a:p>
          <a:endParaRPr lang="en-US"/>
        </a:p>
      </dgm:t>
      <dgm:extLst>
        <a:ext uri="{E40237B7-FDA0-4F09-8148-C483321AD2D9}">
          <dgm14:cNvPr xmlns:dgm14="http://schemas.microsoft.com/office/drawing/2010/diagram" id="0" name="" descr="Chat"/>
        </a:ext>
      </dgm:extLst>
    </dgm:pt>
    <dgm:pt modelId="{AD3BE7FC-D97A-4D6C-913F-A7BCBAD4B1D4}" type="pres">
      <dgm:prSet presAssocID="{4C094D94-3AE1-4635-AFF0-AC56D11FD6F2}" presName="spaceRect" presStyleCnt="0"/>
      <dgm:spPr/>
    </dgm:pt>
    <dgm:pt modelId="{E4B5E471-4009-420A-A45E-70A6CB8325D9}" type="pres">
      <dgm:prSet presAssocID="{4C094D94-3AE1-4635-AFF0-AC56D11FD6F2}" presName="textRect" presStyleLbl="revTx" presStyleIdx="0" presStyleCnt="4">
        <dgm:presLayoutVars>
          <dgm:chMax val="1"/>
          <dgm:chPref val="1"/>
        </dgm:presLayoutVars>
      </dgm:prSet>
      <dgm:spPr/>
      <dgm:t>
        <a:bodyPr/>
        <a:lstStyle/>
        <a:p>
          <a:endParaRPr lang="en-US"/>
        </a:p>
      </dgm:t>
    </dgm:pt>
    <dgm:pt modelId="{079C1C60-6076-41D3-9C5B-3CCDA9B55EA3}" type="pres">
      <dgm:prSet presAssocID="{84C41AC1-4363-418B-B8AB-DE706F8A7695}" presName="sibTrans" presStyleCnt="0"/>
      <dgm:spPr/>
    </dgm:pt>
    <dgm:pt modelId="{7A852072-3023-4E15-BDC2-0A32EF862D9F}" type="pres">
      <dgm:prSet presAssocID="{77DDA525-03FA-4573-8A15-3B6B9656A05B}" presName="compNode" presStyleCnt="0"/>
      <dgm:spPr/>
    </dgm:pt>
    <dgm:pt modelId="{AF41289B-BBCD-4A2D-8F0A-B4D721202210}" type="pres">
      <dgm:prSet presAssocID="{77DDA525-03FA-4573-8A15-3B6B9656A05B}" presName="iconBgRect" presStyleLbl="bgShp" presStyleIdx="1" presStyleCnt="4"/>
      <dgm:spPr/>
    </dgm:pt>
    <dgm:pt modelId="{EFD9DF58-54A6-4D5F-90EA-104F6E4CFC10}" type="pres">
      <dgm:prSet presAssocID="{77DDA525-03FA-4573-8A15-3B6B9656A05B}"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dgm:spPr>
      <dgm:t>
        <a:bodyPr/>
        <a:lstStyle/>
        <a:p>
          <a:endParaRPr lang="en-US"/>
        </a:p>
      </dgm:t>
      <dgm:extLst>
        <a:ext uri="{E40237B7-FDA0-4F09-8148-C483321AD2D9}">
          <dgm14:cNvPr xmlns:dgm14="http://schemas.microsoft.com/office/drawing/2010/diagram" id="0" name="" descr="Person with Idea"/>
        </a:ext>
      </dgm:extLst>
    </dgm:pt>
    <dgm:pt modelId="{E801389D-BAB9-4112-84C7-AD40E324C400}" type="pres">
      <dgm:prSet presAssocID="{77DDA525-03FA-4573-8A15-3B6B9656A05B}" presName="spaceRect" presStyleCnt="0"/>
      <dgm:spPr/>
    </dgm:pt>
    <dgm:pt modelId="{36C7CA7A-4A6E-4D62-AA4E-FD1FB53BEFA1}" type="pres">
      <dgm:prSet presAssocID="{77DDA525-03FA-4573-8A15-3B6B9656A05B}" presName="textRect" presStyleLbl="revTx" presStyleIdx="1" presStyleCnt="4">
        <dgm:presLayoutVars>
          <dgm:chMax val="1"/>
          <dgm:chPref val="1"/>
        </dgm:presLayoutVars>
      </dgm:prSet>
      <dgm:spPr/>
      <dgm:t>
        <a:bodyPr/>
        <a:lstStyle/>
        <a:p>
          <a:endParaRPr lang="en-US"/>
        </a:p>
      </dgm:t>
    </dgm:pt>
    <dgm:pt modelId="{C5FCB061-CEF2-4933-A2C1-954EF1BD1F31}" type="pres">
      <dgm:prSet presAssocID="{5ED4AEDF-0573-4613-804C-B33FA261BD06}" presName="sibTrans" presStyleCnt="0"/>
      <dgm:spPr/>
    </dgm:pt>
    <dgm:pt modelId="{E4B96804-40D7-4EC2-A618-2E256C6BD792}" type="pres">
      <dgm:prSet presAssocID="{5E3D7F32-1F54-47C6-AB72-CBEE36F3F4D4}" presName="compNode" presStyleCnt="0"/>
      <dgm:spPr/>
    </dgm:pt>
    <dgm:pt modelId="{A7F6CE45-F3FB-4F06-B535-75D039F0AC8B}" type="pres">
      <dgm:prSet presAssocID="{5E3D7F32-1F54-47C6-AB72-CBEE36F3F4D4}" presName="iconBgRect" presStyleLbl="bgShp" presStyleIdx="2" presStyleCnt="4"/>
      <dgm:spPr/>
    </dgm:pt>
    <dgm:pt modelId="{37CD2243-D1A3-437E-AB15-AA34D95A5C24}" type="pres">
      <dgm:prSet presAssocID="{5E3D7F32-1F54-47C6-AB72-CBEE36F3F4D4}"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dgm:spPr>
      <dgm:t>
        <a:bodyPr/>
        <a:lstStyle/>
        <a:p>
          <a:endParaRPr lang="en-US"/>
        </a:p>
      </dgm:t>
      <dgm:extLst>
        <a:ext uri="{E40237B7-FDA0-4F09-8148-C483321AD2D9}">
          <dgm14:cNvPr xmlns:dgm14="http://schemas.microsoft.com/office/drawing/2010/diagram" id="0" name="" descr="Light Bulb and Gear"/>
        </a:ext>
      </dgm:extLst>
    </dgm:pt>
    <dgm:pt modelId="{C752EF6C-0AFC-4553-9702-027AEAA52154}" type="pres">
      <dgm:prSet presAssocID="{5E3D7F32-1F54-47C6-AB72-CBEE36F3F4D4}" presName="spaceRect" presStyleCnt="0"/>
      <dgm:spPr/>
    </dgm:pt>
    <dgm:pt modelId="{C3E67AAA-84B7-4490-8B1A-E56E3542C985}" type="pres">
      <dgm:prSet presAssocID="{5E3D7F32-1F54-47C6-AB72-CBEE36F3F4D4}" presName="textRect" presStyleLbl="revTx" presStyleIdx="2" presStyleCnt="4">
        <dgm:presLayoutVars>
          <dgm:chMax val="1"/>
          <dgm:chPref val="1"/>
        </dgm:presLayoutVars>
      </dgm:prSet>
      <dgm:spPr/>
      <dgm:t>
        <a:bodyPr/>
        <a:lstStyle/>
        <a:p>
          <a:endParaRPr lang="en-US"/>
        </a:p>
      </dgm:t>
    </dgm:pt>
    <dgm:pt modelId="{22836528-A334-47AE-988C-1F4621B58EC9}" type="pres">
      <dgm:prSet presAssocID="{28439AEF-2D2E-4D3C-831E-F7A91B104A6F}" presName="sibTrans" presStyleCnt="0"/>
      <dgm:spPr/>
    </dgm:pt>
    <dgm:pt modelId="{1625657A-C63C-4B00-81D2-AB597070C6E2}" type="pres">
      <dgm:prSet presAssocID="{82E5536D-F950-42A2-9D9F-6D64ABCE4BA6}" presName="compNode" presStyleCnt="0"/>
      <dgm:spPr/>
    </dgm:pt>
    <dgm:pt modelId="{27BEFB4B-C114-4BA2-BA73-0F4286317F6C}" type="pres">
      <dgm:prSet presAssocID="{82E5536D-F950-42A2-9D9F-6D64ABCE4BA6}" presName="iconBgRect" presStyleLbl="bgShp" presStyleIdx="3" presStyleCnt="4"/>
      <dgm:spPr/>
    </dgm:pt>
    <dgm:pt modelId="{A9E6E6DB-409C-41BA-926B-BACFBC7D50A6}" type="pres">
      <dgm:prSet presAssocID="{82E5536D-F950-42A2-9D9F-6D64ABCE4BA6}"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dgm:spPr>
      <dgm:t>
        <a:bodyPr/>
        <a:lstStyle/>
        <a:p>
          <a:endParaRPr lang="en-US"/>
        </a:p>
      </dgm:t>
      <dgm:extLst>
        <a:ext uri="{E40237B7-FDA0-4F09-8148-C483321AD2D9}">
          <dgm14:cNvPr xmlns:dgm14="http://schemas.microsoft.com/office/drawing/2010/diagram" id="0" name="" descr="Questions"/>
        </a:ext>
      </dgm:extLst>
    </dgm:pt>
    <dgm:pt modelId="{AB09DC67-F8F2-411F-B37B-442EB563F694}" type="pres">
      <dgm:prSet presAssocID="{82E5536D-F950-42A2-9D9F-6D64ABCE4BA6}" presName="spaceRect" presStyleCnt="0"/>
      <dgm:spPr/>
    </dgm:pt>
    <dgm:pt modelId="{0A438F5A-F6A5-469A-A0EC-0AE39D7E6C4F}" type="pres">
      <dgm:prSet presAssocID="{82E5536D-F950-42A2-9D9F-6D64ABCE4BA6}" presName="textRect" presStyleLbl="revTx" presStyleIdx="3" presStyleCnt="4">
        <dgm:presLayoutVars>
          <dgm:chMax val="1"/>
          <dgm:chPref val="1"/>
        </dgm:presLayoutVars>
      </dgm:prSet>
      <dgm:spPr/>
      <dgm:t>
        <a:bodyPr/>
        <a:lstStyle/>
        <a:p>
          <a:endParaRPr lang="en-US"/>
        </a:p>
      </dgm:t>
    </dgm:pt>
  </dgm:ptLst>
  <dgm:cxnLst>
    <dgm:cxn modelId="{3167DAF5-232F-4EE3-AAE0-2036B74D14CE}" type="presOf" srcId="{82E5536D-F950-42A2-9D9F-6D64ABCE4BA6}" destId="{0A438F5A-F6A5-469A-A0EC-0AE39D7E6C4F}" srcOrd="0" destOrd="0" presId="urn:microsoft.com/office/officeart/2018/5/layout/IconCircleLabelList"/>
    <dgm:cxn modelId="{6172CE59-ED53-403D-9271-453603D79CA9}" srcId="{5EC3CC2D-8075-4A2A-9729-9D90FB831D69}" destId="{82E5536D-F950-42A2-9D9F-6D64ABCE4BA6}" srcOrd="3" destOrd="0" parTransId="{BBBAE279-7F8E-4A2F-A860-E867ECEE5181}" sibTransId="{B57E7320-93C8-4118-96E0-DA187E810B77}"/>
    <dgm:cxn modelId="{0F84E8E7-D07B-49DF-B7A6-CC2CF27DB654}" srcId="{5EC3CC2D-8075-4A2A-9729-9D90FB831D69}" destId="{77DDA525-03FA-4573-8A15-3B6B9656A05B}" srcOrd="1" destOrd="0" parTransId="{92C6C27D-DB6B-4827-96D0-55D3467BF7CE}" sibTransId="{5ED4AEDF-0573-4613-804C-B33FA261BD06}"/>
    <dgm:cxn modelId="{19BD9F9E-7821-4267-AF81-2C4AC8DC0322}" type="presOf" srcId="{4C094D94-3AE1-4635-AFF0-AC56D11FD6F2}" destId="{E4B5E471-4009-420A-A45E-70A6CB8325D9}" srcOrd="0" destOrd="0" presId="urn:microsoft.com/office/officeart/2018/5/layout/IconCircleLabelList"/>
    <dgm:cxn modelId="{78BCFA9F-25BB-40DA-AA7D-5FDF15538EAD}" type="presOf" srcId="{77DDA525-03FA-4573-8A15-3B6B9656A05B}" destId="{36C7CA7A-4A6E-4D62-AA4E-FD1FB53BEFA1}" srcOrd="0" destOrd="0" presId="urn:microsoft.com/office/officeart/2018/5/layout/IconCircleLabelList"/>
    <dgm:cxn modelId="{0ACD2E90-4AB3-468B-A46D-443852FF7B56}" srcId="{5EC3CC2D-8075-4A2A-9729-9D90FB831D69}" destId="{5E3D7F32-1F54-47C6-AB72-CBEE36F3F4D4}" srcOrd="2" destOrd="0" parTransId="{DEFE46FB-0CE1-4B84-AE09-20C001C88F5C}" sibTransId="{28439AEF-2D2E-4D3C-831E-F7A91B104A6F}"/>
    <dgm:cxn modelId="{9446C6D4-CDB6-49F6-8CBB-52602F26138E}" type="presOf" srcId="{5E3D7F32-1F54-47C6-AB72-CBEE36F3F4D4}" destId="{C3E67AAA-84B7-4490-8B1A-E56E3542C985}" srcOrd="0" destOrd="0" presId="urn:microsoft.com/office/officeart/2018/5/layout/IconCircleLabelList"/>
    <dgm:cxn modelId="{4A8EA459-9F85-4065-8CC3-A5D3775D5D0E}" type="presOf" srcId="{5EC3CC2D-8075-4A2A-9729-9D90FB831D69}" destId="{66C9073E-696F-4387-90AD-AE20476D90F5}" srcOrd="0" destOrd="0" presId="urn:microsoft.com/office/officeart/2018/5/layout/IconCircleLabelList"/>
    <dgm:cxn modelId="{E303715D-0801-42A4-A403-19F239814A82}" srcId="{5EC3CC2D-8075-4A2A-9729-9D90FB831D69}" destId="{4C094D94-3AE1-4635-AFF0-AC56D11FD6F2}" srcOrd="0" destOrd="0" parTransId="{25E41B6C-3642-45D6-8A48-E325A01622C9}" sibTransId="{84C41AC1-4363-418B-B8AB-DE706F8A7695}"/>
    <dgm:cxn modelId="{946CD4B5-0B16-4C31-B3AC-7CC93700AB2D}" type="presParOf" srcId="{66C9073E-696F-4387-90AD-AE20476D90F5}" destId="{67927628-684B-4F6E-AD55-B211332BBDD5}" srcOrd="0" destOrd="0" presId="urn:microsoft.com/office/officeart/2018/5/layout/IconCircleLabelList"/>
    <dgm:cxn modelId="{4FEAF334-7E3A-48D3-9728-2B2497FAF356}" type="presParOf" srcId="{67927628-684B-4F6E-AD55-B211332BBDD5}" destId="{BED6EC4B-6185-4D0F-99ED-CE8C89AED1DE}" srcOrd="0" destOrd="0" presId="urn:microsoft.com/office/officeart/2018/5/layout/IconCircleLabelList"/>
    <dgm:cxn modelId="{001210BE-1AD3-4B2E-96A3-77158569DDB6}" type="presParOf" srcId="{67927628-684B-4F6E-AD55-B211332BBDD5}" destId="{B31B7B1C-EC72-4CAE-A498-238DA0928643}" srcOrd="1" destOrd="0" presId="urn:microsoft.com/office/officeart/2018/5/layout/IconCircleLabelList"/>
    <dgm:cxn modelId="{03E14931-8284-44F7-ADAB-139050ECCCD9}" type="presParOf" srcId="{67927628-684B-4F6E-AD55-B211332BBDD5}" destId="{AD3BE7FC-D97A-4D6C-913F-A7BCBAD4B1D4}" srcOrd="2" destOrd="0" presId="urn:microsoft.com/office/officeart/2018/5/layout/IconCircleLabelList"/>
    <dgm:cxn modelId="{427F3B13-B965-49F7-BED4-4303FB417374}" type="presParOf" srcId="{67927628-684B-4F6E-AD55-B211332BBDD5}" destId="{E4B5E471-4009-420A-A45E-70A6CB8325D9}" srcOrd="3" destOrd="0" presId="urn:microsoft.com/office/officeart/2018/5/layout/IconCircleLabelList"/>
    <dgm:cxn modelId="{3D09B820-1DE4-40D1-85EB-E844C708C3B4}" type="presParOf" srcId="{66C9073E-696F-4387-90AD-AE20476D90F5}" destId="{079C1C60-6076-41D3-9C5B-3CCDA9B55EA3}" srcOrd="1" destOrd="0" presId="urn:microsoft.com/office/officeart/2018/5/layout/IconCircleLabelList"/>
    <dgm:cxn modelId="{F6A32C91-5C28-4B4D-A044-F5AA658CC968}" type="presParOf" srcId="{66C9073E-696F-4387-90AD-AE20476D90F5}" destId="{7A852072-3023-4E15-BDC2-0A32EF862D9F}" srcOrd="2" destOrd="0" presId="urn:microsoft.com/office/officeart/2018/5/layout/IconCircleLabelList"/>
    <dgm:cxn modelId="{13E9A3D8-80AE-403F-9F6F-C87D4AF34B21}" type="presParOf" srcId="{7A852072-3023-4E15-BDC2-0A32EF862D9F}" destId="{AF41289B-BBCD-4A2D-8F0A-B4D721202210}" srcOrd="0" destOrd="0" presId="urn:microsoft.com/office/officeart/2018/5/layout/IconCircleLabelList"/>
    <dgm:cxn modelId="{D73D87CF-C0B3-4D09-8D3A-0B42569972BD}" type="presParOf" srcId="{7A852072-3023-4E15-BDC2-0A32EF862D9F}" destId="{EFD9DF58-54A6-4D5F-90EA-104F6E4CFC10}" srcOrd="1" destOrd="0" presId="urn:microsoft.com/office/officeart/2018/5/layout/IconCircleLabelList"/>
    <dgm:cxn modelId="{E90D7816-0953-4660-91F9-91BBA0A3E4B1}" type="presParOf" srcId="{7A852072-3023-4E15-BDC2-0A32EF862D9F}" destId="{E801389D-BAB9-4112-84C7-AD40E324C400}" srcOrd="2" destOrd="0" presId="urn:microsoft.com/office/officeart/2018/5/layout/IconCircleLabelList"/>
    <dgm:cxn modelId="{E617EFF5-1A3A-4C07-8E3E-0CB367CFA334}" type="presParOf" srcId="{7A852072-3023-4E15-BDC2-0A32EF862D9F}" destId="{36C7CA7A-4A6E-4D62-AA4E-FD1FB53BEFA1}" srcOrd="3" destOrd="0" presId="urn:microsoft.com/office/officeart/2018/5/layout/IconCircleLabelList"/>
    <dgm:cxn modelId="{16B857C6-EED4-4801-A8D7-8E9089A560C8}" type="presParOf" srcId="{66C9073E-696F-4387-90AD-AE20476D90F5}" destId="{C5FCB061-CEF2-4933-A2C1-954EF1BD1F31}" srcOrd="3" destOrd="0" presId="urn:microsoft.com/office/officeart/2018/5/layout/IconCircleLabelList"/>
    <dgm:cxn modelId="{7B462F2B-99C1-454F-AB94-6E6FA2A664B1}" type="presParOf" srcId="{66C9073E-696F-4387-90AD-AE20476D90F5}" destId="{E4B96804-40D7-4EC2-A618-2E256C6BD792}" srcOrd="4" destOrd="0" presId="urn:microsoft.com/office/officeart/2018/5/layout/IconCircleLabelList"/>
    <dgm:cxn modelId="{2C0CA3CF-525A-4BAC-BAC6-555603A3DDE8}" type="presParOf" srcId="{E4B96804-40D7-4EC2-A618-2E256C6BD792}" destId="{A7F6CE45-F3FB-4F06-B535-75D039F0AC8B}" srcOrd="0" destOrd="0" presId="urn:microsoft.com/office/officeart/2018/5/layout/IconCircleLabelList"/>
    <dgm:cxn modelId="{31B1A86A-4DEF-42EC-B20E-9962EC2034B5}" type="presParOf" srcId="{E4B96804-40D7-4EC2-A618-2E256C6BD792}" destId="{37CD2243-D1A3-437E-AB15-AA34D95A5C24}" srcOrd="1" destOrd="0" presId="urn:microsoft.com/office/officeart/2018/5/layout/IconCircleLabelList"/>
    <dgm:cxn modelId="{E55C8437-87EF-40B3-977F-8656FFB05D26}" type="presParOf" srcId="{E4B96804-40D7-4EC2-A618-2E256C6BD792}" destId="{C752EF6C-0AFC-4553-9702-027AEAA52154}" srcOrd="2" destOrd="0" presId="urn:microsoft.com/office/officeart/2018/5/layout/IconCircleLabelList"/>
    <dgm:cxn modelId="{DE8C9BA0-C338-435C-8089-10B589B26551}" type="presParOf" srcId="{E4B96804-40D7-4EC2-A618-2E256C6BD792}" destId="{C3E67AAA-84B7-4490-8B1A-E56E3542C985}" srcOrd="3" destOrd="0" presId="urn:microsoft.com/office/officeart/2018/5/layout/IconCircleLabelList"/>
    <dgm:cxn modelId="{D90FB865-9E20-41AD-BCE9-BC71E41FDDBB}" type="presParOf" srcId="{66C9073E-696F-4387-90AD-AE20476D90F5}" destId="{22836528-A334-47AE-988C-1F4621B58EC9}" srcOrd="5" destOrd="0" presId="urn:microsoft.com/office/officeart/2018/5/layout/IconCircleLabelList"/>
    <dgm:cxn modelId="{9A8DABCE-E7DE-4690-8308-49CD272C93AC}" type="presParOf" srcId="{66C9073E-696F-4387-90AD-AE20476D90F5}" destId="{1625657A-C63C-4B00-81D2-AB597070C6E2}" srcOrd="6" destOrd="0" presId="urn:microsoft.com/office/officeart/2018/5/layout/IconCircleLabelList"/>
    <dgm:cxn modelId="{6CD4C1B4-97A0-429F-9B15-CF9A6F21D2CC}" type="presParOf" srcId="{1625657A-C63C-4B00-81D2-AB597070C6E2}" destId="{27BEFB4B-C114-4BA2-BA73-0F4286317F6C}" srcOrd="0" destOrd="0" presId="urn:microsoft.com/office/officeart/2018/5/layout/IconCircleLabelList"/>
    <dgm:cxn modelId="{294DB7D3-AC9D-4837-A79F-3F7C49AF284C}" type="presParOf" srcId="{1625657A-C63C-4B00-81D2-AB597070C6E2}" destId="{A9E6E6DB-409C-41BA-926B-BACFBC7D50A6}" srcOrd="1" destOrd="0" presId="urn:microsoft.com/office/officeart/2018/5/layout/IconCircleLabelList"/>
    <dgm:cxn modelId="{CC53C33C-F4F3-466F-9118-B8E6070BC219}" type="presParOf" srcId="{1625657A-C63C-4B00-81D2-AB597070C6E2}" destId="{AB09DC67-F8F2-411F-B37B-442EB563F694}" srcOrd="2" destOrd="0" presId="urn:microsoft.com/office/officeart/2018/5/layout/IconCircleLabelList"/>
    <dgm:cxn modelId="{F11F1026-535B-4755-8618-46E8F9478BA6}" type="presParOf" srcId="{1625657A-C63C-4B00-81D2-AB597070C6E2}" destId="{0A438F5A-F6A5-469A-A0EC-0AE39D7E6C4F}"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2774BE4-50DA-4E90-A17A-6D090605D8A8}" type="doc">
      <dgm:prSet loTypeId="urn:microsoft.com/office/officeart/2005/8/layout/vList2" loCatId="list" qsTypeId="urn:microsoft.com/office/officeart/2005/8/quickstyle/simple2" qsCatId="simple" csTypeId="urn:microsoft.com/office/officeart/2005/8/colors/colorful1" csCatId="colorful" phldr="1"/>
      <dgm:spPr/>
      <dgm:t>
        <a:bodyPr/>
        <a:lstStyle/>
        <a:p>
          <a:endParaRPr lang="en-US"/>
        </a:p>
      </dgm:t>
    </dgm:pt>
    <dgm:pt modelId="{F114DABC-34E2-4FE3-8A4C-26F1F436F968}">
      <dgm:prSet/>
      <dgm:spPr>
        <a:solidFill>
          <a:schemeClr val="accent5">
            <a:lumMod val="75000"/>
          </a:schemeClr>
        </a:solidFill>
      </dgm:spPr>
      <dgm:t>
        <a:bodyPr/>
        <a:lstStyle/>
        <a:p>
          <a:r>
            <a:rPr lang="en-US" dirty="0"/>
            <a:t>Reduce recruiting/training costs</a:t>
          </a:r>
        </a:p>
      </dgm:t>
    </dgm:pt>
    <dgm:pt modelId="{824A70EA-34E8-48FA-B142-DAEE0C647D36}" type="parTrans" cxnId="{BB5F9ED7-49AB-474C-BE31-90F64E3E8653}">
      <dgm:prSet/>
      <dgm:spPr/>
      <dgm:t>
        <a:bodyPr/>
        <a:lstStyle/>
        <a:p>
          <a:endParaRPr lang="en-US"/>
        </a:p>
      </dgm:t>
    </dgm:pt>
    <dgm:pt modelId="{555FEBB7-8A82-4081-B7C1-EBF151EF5FD8}" type="sibTrans" cxnId="{BB5F9ED7-49AB-474C-BE31-90F64E3E8653}">
      <dgm:prSet/>
      <dgm:spPr/>
      <dgm:t>
        <a:bodyPr/>
        <a:lstStyle/>
        <a:p>
          <a:endParaRPr lang="en-US"/>
        </a:p>
      </dgm:t>
    </dgm:pt>
    <dgm:pt modelId="{AAC33743-2F86-420B-80F8-1F6854ECCC1E}">
      <dgm:prSet/>
      <dgm:spPr/>
      <dgm:t>
        <a:bodyPr/>
        <a:lstStyle/>
        <a:p>
          <a:r>
            <a:rPr lang="en-US"/>
            <a:t>Skilled labor pool</a:t>
          </a:r>
        </a:p>
      </dgm:t>
    </dgm:pt>
    <dgm:pt modelId="{4EA7D6B2-71D2-4C6D-B6ED-19795797C3AE}" type="parTrans" cxnId="{04EA8963-C9A9-42DF-8ED7-74CCFDAC9755}">
      <dgm:prSet/>
      <dgm:spPr/>
      <dgm:t>
        <a:bodyPr/>
        <a:lstStyle/>
        <a:p>
          <a:endParaRPr lang="en-US"/>
        </a:p>
      </dgm:t>
    </dgm:pt>
    <dgm:pt modelId="{92CB005F-3BD1-420E-95DE-9931A4DA99B2}" type="sibTrans" cxnId="{04EA8963-C9A9-42DF-8ED7-74CCFDAC9755}">
      <dgm:prSet/>
      <dgm:spPr/>
      <dgm:t>
        <a:bodyPr/>
        <a:lstStyle/>
        <a:p>
          <a:endParaRPr lang="en-US"/>
        </a:p>
      </dgm:t>
    </dgm:pt>
    <dgm:pt modelId="{89528DD0-5BF9-47F4-A9AD-942609AE3213}">
      <dgm:prSet/>
      <dgm:spPr/>
      <dgm:t>
        <a:bodyPr/>
        <a:lstStyle/>
        <a:p>
          <a:r>
            <a:rPr lang="en-US"/>
            <a:t>Accessibility/Availability</a:t>
          </a:r>
        </a:p>
      </dgm:t>
    </dgm:pt>
    <dgm:pt modelId="{8D81F246-C586-4084-BCB8-45CC5B09CFAC}" type="parTrans" cxnId="{9CA86B54-318A-43AF-BB74-42315C9AD1C2}">
      <dgm:prSet/>
      <dgm:spPr/>
      <dgm:t>
        <a:bodyPr/>
        <a:lstStyle/>
        <a:p>
          <a:endParaRPr lang="en-US"/>
        </a:p>
      </dgm:t>
    </dgm:pt>
    <dgm:pt modelId="{1FCB4686-3270-4874-88DA-FE69EB61315B}" type="sibTrans" cxnId="{9CA86B54-318A-43AF-BB74-42315C9AD1C2}">
      <dgm:prSet/>
      <dgm:spPr/>
      <dgm:t>
        <a:bodyPr/>
        <a:lstStyle/>
        <a:p>
          <a:endParaRPr lang="en-US"/>
        </a:p>
      </dgm:t>
    </dgm:pt>
    <dgm:pt modelId="{50100481-AE90-4A32-B5A6-0842BBE92FB9}">
      <dgm:prSet/>
      <dgm:spPr/>
      <dgm:t>
        <a:bodyPr/>
        <a:lstStyle/>
        <a:p>
          <a:r>
            <a:rPr lang="en-US"/>
            <a:t>Future college graduates are hungry</a:t>
          </a:r>
        </a:p>
      </dgm:t>
    </dgm:pt>
    <dgm:pt modelId="{B046FC6F-A8F3-49A0-BF1D-E7FB1A682138}" type="parTrans" cxnId="{7C245396-F77F-48AF-94C7-E559113EF946}">
      <dgm:prSet/>
      <dgm:spPr/>
      <dgm:t>
        <a:bodyPr/>
        <a:lstStyle/>
        <a:p>
          <a:endParaRPr lang="en-US"/>
        </a:p>
      </dgm:t>
    </dgm:pt>
    <dgm:pt modelId="{F7ABD327-3EA3-4D90-8746-076F276EF8EA}" type="sibTrans" cxnId="{7C245396-F77F-48AF-94C7-E559113EF946}">
      <dgm:prSet/>
      <dgm:spPr/>
      <dgm:t>
        <a:bodyPr/>
        <a:lstStyle/>
        <a:p>
          <a:endParaRPr lang="en-US"/>
        </a:p>
      </dgm:t>
    </dgm:pt>
    <dgm:pt modelId="{8F29D34F-3CE1-45F2-9968-B49A4C76453E}">
      <dgm:prSet/>
      <dgm:spPr/>
      <dgm:t>
        <a:bodyPr/>
        <a:lstStyle/>
        <a:p>
          <a:r>
            <a:rPr lang="en-US"/>
            <a:t>Positive impact on workforce development</a:t>
          </a:r>
        </a:p>
      </dgm:t>
    </dgm:pt>
    <dgm:pt modelId="{36E98617-3014-4272-B2E1-7154272F2E2D}" type="parTrans" cxnId="{4C928E36-6BA8-4E95-BDAD-16A8C9EF9DDE}">
      <dgm:prSet/>
      <dgm:spPr/>
      <dgm:t>
        <a:bodyPr/>
        <a:lstStyle/>
        <a:p>
          <a:endParaRPr lang="en-US"/>
        </a:p>
      </dgm:t>
    </dgm:pt>
    <dgm:pt modelId="{9D44A177-21B0-47FE-A68C-71E34DDF15A4}" type="sibTrans" cxnId="{4C928E36-6BA8-4E95-BDAD-16A8C9EF9DDE}">
      <dgm:prSet/>
      <dgm:spPr/>
      <dgm:t>
        <a:bodyPr/>
        <a:lstStyle/>
        <a:p>
          <a:endParaRPr lang="en-US"/>
        </a:p>
      </dgm:t>
    </dgm:pt>
    <dgm:pt modelId="{D8D1BF84-0C32-4C52-B0E6-2C995CFCC424}">
      <dgm:prSet/>
      <dgm:spPr>
        <a:solidFill>
          <a:schemeClr val="accent5">
            <a:lumMod val="75000"/>
          </a:schemeClr>
        </a:solidFill>
      </dgm:spPr>
      <dgm:t>
        <a:bodyPr/>
        <a:lstStyle/>
        <a:p>
          <a:r>
            <a:rPr lang="en-US"/>
            <a:t>No fees or long-term obligation</a:t>
          </a:r>
        </a:p>
      </dgm:t>
    </dgm:pt>
    <dgm:pt modelId="{20491ED4-A5D7-41C3-A992-59866F961ABE}" type="parTrans" cxnId="{335FDA2E-F03F-47B5-A845-A6AA4AA8048C}">
      <dgm:prSet/>
      <dgm:spPr/>
      <dgm:t>
        <a:bodyPr/>
        <a:lstStyle/>
        <a:p>
          <a:endParaRPr lang="en-US"/>
        </a:p>
      </dgm:t>
    </dgm:pt>
    <dgm:pt modelId="{7B7D95E3-1BF4-4270-BAD6-BF6A581236A1}" type="sibTrans" cxnId="{335FDA2E-F03F-47B5-A845-A6AA4AA8048C}">
      <dgm:prSet/>
      <dgm:spPr/>
      <dgm:t>
        <a:bodyPr/>
        <a:lstStyle/>
        <a:p>
          <a:endParaRPr lang="en-US"/>
        </a:p>
      </dgm:t>
    </dgm:pt>
    <dgm:pt modelId="{9B549781-02D8-4087-B52C-6757EB9E4B00}">
      <dgm:prSet/>
      <dgm:spPr/>
      <dgm:t>
        <a:bodyPr/>
        <a:lstStyle/>
        <a:p>
          <a:r>
            <a:rPr lang="en-US"/>
            <a:t>Attract new and fresh talent</a:t>
          </a:r>
        </a:p>
      </dgm:t>
    </dgm:pt>
    <dgm:pt modelId="{91D59ADF-C514-4EE3-AE1C-1C11761FF435}" type="parTrans" cxnId="{F963490E-3219-4309-99FF-3F0B85BAFEC9}">
      <dgm:prSet/>
      <dgm:spPr/>
      <dgm:t>
        <a:bodyPr/>
        <a:lstStyle/>
        <a:p>
          <a:endParaRPr lang="en-US"/>
        </a:p>
      </dgm:t>
    </dgm:pt>
    <dgm:pt modelId="{A8B0E231-E5BD-429B-AEC2-26DE9D4D5596}" type="sibTrans" cxnId="{F963490E-3219-4309-99FF-3F0B85BAFEC9}">
      <dgm:prSet/>
      <dgm:spPr/>
      <dgm:t>
        <a:bodyPr/>
        <a:lstStyle/>
        <a:p>
          <a:endParaRPr lang="en-US"/>
        </a:p>
      </dgm:t>
    </dgm:pt>
    <dgm:pt modelId="{0C5B43D5-2CCB-4B22-A3B6-369E833E5D8F}">
      <dgm:prSet/>
      <dgm:spPr/>
      <dgm:t>
        <a:bodyPr/>
        <a:lstStyle/>
        <a:p>
          <a:r>
            <a:rPr lang="en-US"/>
            <a:t>Expand organization workforce to complete short-term projects</a:t>
          </a:r>
        </a:p>
      </dgm:t>
    </dgm:pt>
    <dgm:pt modelId="{1F1B5FAE-0923-425D-BBED-AD41A9221150}" type="parTrans" cxnId="{8175C478-76B8-4D78-B4FB-9A990662D4C2}">
      <dgm:prSet/>
      <dgm:spPr/>
      <dgm:t>
        <a:bodyPr/>
        <a:lstStyle/>
        <a:p>
          <a:endParaRPr lang="en-US"/>
        </a:p>
      </dgm:t>
    </dgm:pt>
    <dgm:pt modelId="{01773967-6990-4894-A8A8-63B078C74711}" type="sibTrans" cxnId="{8175C478-76B8-4D78-B4FB-9A990662D4C2}">
      <dgm:prSet/>
      <dgm:spPr/>
      <dgm:t>
        <a:bodyPr/>
        <a:lstStyle/>
        <a:p>
          <a:endParaRPr lang="en-US"/>
        </a:p>
      </dgm:t>
    </dgm:pt>
    <dgm:pt modelId="{11CCFC8B-CA50-4E28-A1AF-91FB452F3AD1}">
      <dgm:prSet/>
      <dgm:spPr/>
      <dgm:t>
        <a:bodyPr/>
        <a:lstStyle/>
        <a:p>
          <a:r>
            <a:rPr lang="en-US"/>
            <a:t>Raising profile of organization/giving back to the community by mentoring</a:t>
          </a:r>
        </a:p>
      </dgm:t>
    </dgm:pt>
    <dgm:pt modelId="{940EA6A4-923E-4358-B2A3-25A1A9F2347E}" type="parTrans" cxnId="{263DF98C-86D7-4627-82CC-74BC1213AAF2}">
      <dgm:prSet/>
      <dgm:spPr/>
      <dgm:t>
        <a:bodyPr/>
        <a:lstStyle/>
        <a:p>
          <a:endParaRPr lang="en-US"/>
        </a:p>
      </dgm:t>
    </dgm:pt>
    <dgm:pt modelId="{2610FDB9-CDEC-4B50-B5B2-748D08505B44}" type="sibTrans" cxnId="{263DF98C-86D7-4627-82CC-74BC1213AAF2}">
      <dgm:prSet/>
      <dgm:spPr/>
      <dgm:t>
        <a:bodyPr/>
        <a:lstStyle/>
        <a:p>
          <a:endParaRPr lang="en-US"/>
        </a:p>
      </dgm:t>
    </dgm:pt>
    <dgm:pt modelId="{6458FC75-6B0B-4DBD-90B3-2E54BFEC492E}">
      <dgm:prSet/>
      <dgm:spPr/>
      <dgm:t>
        <a:bodyPr/>
        <a:lstStyle/>
        <a:p>
          <a:r>
            <a:rPr lang="en-US"/>
            <a:t>Potential permanent employees</a:t>
          </a:r>
        </a:p>
      </dgm:t>
    </dgm:pt>
    <dgm:pt modelId="{04CD611B-F114-4925-BD43-25335F8AD085}" type="parTrans" cxnId="{86C3AC07-D61B-4270-AD83-3C0F7964FE65}">
      <dgm:prSet/>
      <dgm:spPr/>
      <dgm:t>
        <a:bodyPr/>
        <a:lstStyle/>
        <a:p>
          <a:endParaRPr lang="en-US"/>
        </a:p>
      </dgm:t>
    </dgm:pt>
    <dgm:pt modelId="{BD2D7B02-DEAF-416B-BFEB-9AAD9D11BD44}" type="sibTrans" cxnId="{86C3AC07-D61B-4270-AD83-3C0F7964FE65}">
      <dgm:prSet/>
      <dgm:spPr/>
      <dgm:t>
        <a:bodyPr/>
        <a:lstStyle/>
        <a:p>
          <a:endParaRPr lang="en-US"/>
        </a:p>
      </dgm:t>
    </dgm:pt>
    <dgm:pt modelId="{2446D94B-722E-4FF1-85CD-7139B9F05485}" type="pres">
      <dgm:prSet presAssocID="{92774BE4-50DA-4E90-A17A-6D090605D8A8}" presName="linear" presStyleCnt="0">
        <dgm:presLayoutVars>
          <dgm:animLvl val="lvl"/>
          <dgm:resizeHandles val="exact"/>
        </dgm:presLayoutVars>
      </dgm:prSet>
      <dgm:spPr/>
      <dgm:t>
        <a:bodyPr/>
        <a:lstStyle/>
        <a:p>
          <a:endParaRPr lang="en-US"/>
        </a:p>
      </dgm:t>
    </dgm:pt>
    <dgm:pt modelId="{7F066A0E-AC3C-4C72-A375-B69F80644CEB}" type="pres">
      <dgm:prSet presAssocID="{F114DABC-34E2-4FE3-8A4C-26F1F436F968}" presName="parentText" presStyleLbl="node1" presStyleIdx="0" presStyleCnt="10">
        <dgm:presLayoutVars>
          <dgm:chMax val="0"/>
          <dgm:bulletEnabled val="1"/>
        </dgm:presLayoutVars>
      </dgm:prSet>
      <dgm:spPr/>
      <dgm:t>
        <a:bodyPr/>
        <a:lstStyle/>
        <a:p>
          <a:endParaRPr lang="en-US"/>
        </a:p>
      </dgm:t>
    </dgm:pt>
    <dgm:pt modelId="{E8B7DBE3-CD22-43CB-BAB7-C45DC917018A}" type="pres">
      <dgm:prSet presAssocID="{555FEBB7-8A82-4081-B7C1-EBF151EF5FD8}" presName="spacer" presStyleCnt="0"/>
      <dgm:spPr/>
    </dgm:pt>
    <dgm:pt modelId="{76542EAE-3DEE-4A6D-8E70-1CE63C680A8E}" type="pres">
      <dgm:prSet presAssocID="{AAC33743-2F86-420B-80F8-1F6854ECCC1E}" presName="parentText" presStyleLbl="node1" presStyleIdx="1" presStyleCnt="10">
        <dgm:presLayoutVars>
          <dgm:chMax val="0"/>
          <dgm:bulletEnabled val="1"/>
        </dgm:presLayoutVars>
      </dgm:prSet>
      <dgm:spPr/>
      <dgm:t>
        <a:bodyPr/>
        <a:lstStyle/>
        <a:p>
          <a:endParaRPr lang="en-US"/>
        </a:p>
      </dgm:t>
    </dgm:pt>
    <dgm:pt modelId="{2ECCEF89-F9A2-493D-A342-7EA77601AD67}" type="pres">
      <dgm:prSet presAssocID="{92CB005F-3BD1-420E-95DE-9931A4DA99B2}" presName="spacer" presStyleCnt="0"/>
      <dgm:spPr/>
    </dgm:pt>
    <dgm:pt modelId="{2E42FB98-2A64-4B78-9980-4416BCAA2492}" type="pres">
      <dgm:prSet presAssocID="{89528DD0-5BF9-47F4-A9AD-942609AE3213}" presName="parentText" presStyleLbl="node1" presStyleIdx="2" presStyleCnt="10">
        <dgm:presLayoutVars>
          <dgm:chMax val="0"/>
          <dgm:bulletEnabled val="1"/>
        </dgm:presLayoutVars>
      </dgm:prSet>
      <dgm:spPr/>
      <dgm:t>
        <a:bodyPr/>
        <a:lstStyle/>
        <a:p>
          <a:endParaRPr lang="en-US"/>
        </a:p>
      </dgm:t>
    </dgm:pt>
    <dgm:pt modelId="{A5A0A452-91CB-4097-846A-7146B2E8454F}" type="pres">
      <dgm:prSet presAssocID="{1FCB4686-3270-4874-88DA-FE69EB61315B}" presName="spacer" presStyleCnt="0"/>
      <dgm:spPr/>
    </dgm:pt>
    <dgm:pt modelId="{454AD207-8E73-440C-9926-5F780C8DC539}" type="pres">
      <dgm:prSet presAssocID="{50100481-AE90-4A32-B5A6-0842BBE92FB9}" presName="parentText" presStyleLbl="node1" presStyleIdx="3" presStyleCnt="10">
        <dgm:presLayoutVars>
          <dgm:chMax val="0"/>
          <dgm:bulletEnabled val="1"/>
        </dgm:presLayoutVars>
      </dgm:prSet>
      <dgm:spPr/>
      <dgm:t>
        <a:bodyPr/>
        <a:lstStyle/>
        <a:p>
          <a:endParaRPr lang="en-US"/>
        </a:p>
      </dgm:t>
    </dgm:pt>
    <dgm:pt modelId="{FE4E81E9-283E-4E18-9F07-BCDE8EC16847}" type="pres">
      <dgm:prSet presAssocID="{F7ABD327-3EA3-4D90-8746-076F276EF8EA}" presName="spacer" presStyleCnt="0"/>
      <dgm:spPr/>
    </dgm:pt>
    <dgm:pt modelId="{383AA016-9595-4631-9288-1C72A8D4AA7A}" type="pres">
      <dgm:prSet presAssocID="{8F29D34F-3CE1-45F2-9968-B49A4C76453E}" presName="parentText" presStyleLbl="node1" presStyleIdx="4" presStyleCnt="10">
        <dgm:presLayoutVars>
          <dgm:chMax val="0"/>
          <dgm:bulletEnabled val="1"/>
        </dgm:presLayoutVars>
      </dgm:prSet>
      <dgm:spPr/>
      <dgm:t>
        <a:bodyPr/>
        <a:lstStyle/>
        <a:p>
          <a:endParaRPr lang="en-US"/>
        </a:p>
      </dgm:t>
    </dgm:pt>
    <dgm:pt modelId="{1221CF19-D392-4F06-8DAC-13809D0989EA}" type="pres">
      <dgm:prSet presAssocID="{9D44A177-21B0-47FE-A68C-71E34DDF15A4}" presName="spacer" presStyleCnt="0"/>
      <dgm:spPr/>
    </dgm:pt>
    <dgm:pt modelId="{CC703FBE-5A50-4D00-AAB9-F0715F2BF6C1}" type="pres">
      <dgm:prSet presAssocID="{D8D1BF84-0C32-4C52-B0E6-2C995CFCC424}" presName="parentText" presStyleLbl="node1" presStyleIdx="5" presStyleCnt="10">
        <dgm:presLayoutVars>
          <dgm:chMax val="0"/>
          <dgm:bulletEnabled val="1"/>
        </dgm:presLayoutVars>
      </dgm:prSet>
      <dgm:spPr/>
      <dgm:t>
        <a:bodyPr/>
        <a:lstStyle/>
        <a:p>
          <a:endParaRPr lang="en-US"/>
        </a:p>
      </dgm:t>
    </dgm:pt>
    <dgm:pt modelId="{112975D4-5438-41E6-9F41-9100E9D89787}" type="pres">
      <dgm:prSet presAssocID="{7B7D95E3-1BF4-4270-BAD6-BF6A581236A1}" presName="spacer" presStyleCnt="0"/>
      <dgm:spPr/>
    </dgm:pt>
    <dgm:pt modelId="{38AD79B8-F6EF-4C63-A1AD-8A88C45880A9}" type="pres">
      <dgm:prSet presAssocID="{9B549781-02D8-4087-B52C-6757EB9E4B00}" presName="parentText" presStyleLbl="node1" presStyleIdx="6" presStyleCnt="10">
        <dgm:presLayoutVars>
          <dgm:chMax val="0"/>
          <dgm:bulletEnabled val="1"/>
        </dgm:presLayoutVars>
      </dgm:prSet>
      <dgm:spPr/>
      <dgm:t>
        <a:bodyPr/>
        <a:lstStyle/>
        <a:p>
          <a:endParaRPr lang="en-US"/>
        </a:p>
      </dgm:t>
    </dgm:pt>
    <dgm:pt modelId="{CCEC5825-E123-4301-A23B-0A684F23A34A}" type="pres">
      <dgm:prSet presAssocID="{A8B0E231-E5BD-429B-AEC2-26DE9D4D5596}" presName="spacer" presStyleCnt="0"/>
      <dgm:spPr/>
    </dgm:pt>
    <dgm:pt modelId="{E5656CD3-3D03-4FF3-A1F4-8EDD4BF14E2C}" type="pres">
      <dgm:prSet presAssocID="{0C5B43D5-2CCB-4B22-A3B6-369E833E5D8F}" presName="parentText" presStyleLbl="node1" presStyleIdx="7" presStyleCnt="10">
        <dgm:presLayoutVars>
          <dgm:chMax val="0"/>
          <dgm:bulletEnabled val="1"/>
        </dgm:presLayoutVars>
      </dgm:prSet>
      <dgm:spPr/>
      <dgm:t>
        <a:bodyPr/>
        <a:lstStyle/>
        <a:p>
          <a:endParaRPr lang="en-US"/>
        </a:p>
      </dgm:t>
    </dgm:pt>
    <dgm:pt modelId="{9DC02EAA-C15E-43D8-9005-CB48C4213A32}" type="pres">
      <dgm:prSet presAssocID="{01773967-6990-4894-A8A8-63B078C74711}" presName="spacer" presStyleCnt="0"/>
      <dgm:spPr/>
    </dgm:pt>
    <dgm:pt modelId="{450B18BF-1758-4AFD-BB8D-9CE6E219D5BE}" type="pres">
      <dgm:prSet presAssocID="{11CCFC8B-CA50-4E28-A1AF-91FB452F3AD1}" presName="parentText" presStyleLbl="node1" presStyleIdx="8" presStyleCnt="10">
        <dgm:presLayoutVars>
          <dgm:chMax val="0"/>
          <dgm:bulletEnabled val="1"/>
        </dgm:presLayoutVars>
      </dgm:prSet>
      <dgm:spPr/>
      <dgm:t>
        <a:bodyPr/>
        <a:lstStyle/>
        <a:p>
          <a:endParaRPr lang="en-US"/>
        </a:p>
      </dgm:t>
    </dgm:pt>
    <dgm:pt modelId="{584ECD1D-8551-4228-8124-DD721442D1B8}" type="pres">
      <dgm:prSet presAssocID="{2610FDB9-CDEC-4B50-B5B2-748D08505B44}" presName="spacer" presStyleCnt="0"/>
      <dgm:spPr/>
    </dgm:pt>
    <dgm:pt modelId="{C4379C96-7640-4D37-929F-F9A267D15F03}" type="pres">
      <dgm:prSet presAssocID="{6458FC75-6B0B-4DBD-90B3-2E54BFEC492E}" presName="parentText" presStyleLbl="node1" presStyleIdx="9" presStyleCnt="10">
        <dgm:presLayoutVars>
          <dgm:chMax val="0"/>
          <dgm:bulletEnabled val="1"/>
        </dgm:presLayoutVars>
      </dgm:prSet>
      <dgm:spPr/>
      <dgm:t>
        <a:bodyPr/>
        <a:lstStyle/>
        <a:p>
          <a:endParaRPr lang="en-US"/>
        </a:p>
      </dgm:t>
    </dgm:pt>
  </dgm:ptLst>
  <dgm:cxnLst>
    <dgm:cxn modelId="{4C928E36-6BA8-4E95-BDAD-16A8C9EF9DDE}" srcId="{92774BE4-50DA-4E90-A17A-6D090605D8A8}" destId="{8F29D34F-3CE1-45F2-9968-B49A4C76453E}" srcOrd="4" destOrd="0" parTransId="{36E98617-3014-4272-B2E1-7154272F2E2D}" sibTransId="{9D44A177-21B0-47FE-A68C-71E34DDF15A4}"/>
    <dgm:cxn modelId="{B6661976-64E5-48A1-B294-C9A45F2259A3}" type="presOf" srcId="{6458FC75-6B0B-4DBD-90B3-2E54BFEC492E}" destId="{C4379C96-7640-4D37-929F-F9A267D15F03}" srcOrd="0" destOrd="0" presId="urn:microsoft.com/office/officeart/2005/8/layout/vList2"/>
    <dgm:cxn modelId="{9358E62E-2B74-4B17-8A9A-692301F475D3}" type="presOf" srcId="{8F29D34F-3CE1-45F2-9968-B49A4C76453E}" destId="{383AA016-9595-4631-9288-1C72A8D4AA7A}" srcOrd="0" destOrd="0" presId="urn:microsoft.com/office/officeart/2005/8/layout/vList2"/>
    <dgm:cxn modelId="{3E5484AF-B8A2-470F-969B-5C35644BD197}" type="presOf" srcId="{50100481-AE90-4A32-B5A6-0842BBE92FB9}" destId="{454AD207-8E73-440C-9926-5F780C8DC539}" srcOrd="0" destOrd="0" presId="urn:microsoft.com/office/officeart/2005/8/layout/vList2"/>
    <dgm:cxn modelId="{335FDA2E-F03F-47B5-A845-A6AA4AA8048C}" srcId="{92774BE4-50DA-4E90-A17A-6D090605D8A8}" destId="{D8D1BF84-0C32-4C52-B0E6-2C995CFCC424}" srcOrd="5" destOrd="0" parTransId="{20491ED4-A5D7-41C3-A992-59866F961ABE}" sibTransId="{7B7D95E3-1BF4-4270-BAD6-BF6A581236A1}"/>
    <dgm:cxn modelId="{263DF98C-86D7-4627-82CC-74BC1213AAF2}" srcId="{92774BE4-50DA-4E90-A17A-6D090605D8A8}" destId="{11CCFC8B-CA50-4E28-A1AF-91FB452F3AD1}" srcOrd="8" destOrd="0" parTransId="{940EA6A4-923E-4358-B2A3-25A1A9F2347E}" sibTransId="{2610FDB9-CDEC-4B50-B5B2-748D08505B44}"/>
    <dgm:cxn modelId="{F2484478-BC8B-458F-A32C-582B7D96D597}" type="presOf" srcId="{0C5B43D5-2CCB-4B22-A3B6-369E833E5D8F}" destId="{E5656CD3-3D03-4FF3-A1F4-8EDD4BF14E2C}" srcOrd="0" destOrd="0" presId="urn:microsoft.com/office/officeart/2005/8/layout/vList2"/>
    <dgm:cxn modelId="{52448F7D-5395-4228-998B-4BC3BCFFB0D4}" type="presOf" srcId="{AAC33743-2F86-420B-80F8-1F6854ECCC1E}" destId="{76542EAE-3DEE-4A6D-8E70-1CE63C680A8E}" srcOrd="0" destOrd="0" presId="urn:microsoft.com/office/officeart/2005/8/layout/vList2"/>
    <dgm:cxn modelId="{86C3AC07-D61B-4270-AD83-3C0F7964FE65}" srcId="{92774BE4-50DA-4E90-A17A-6D090605D8A8}" destId="{6458FC75-6B0B-4DBD-90B3-2E54BFEC492E}" srcOrd="9" destOrd="0" parTransId="{04CD611B-F114-4925-BD43-25335F8AD085}" sibTransId="{BD2D7B02-DEAF-416B-BFEB-9AAD9D11BD44}"/>
    <dgm:cxn modelId="{5C28B60C-0FCE-406D-AC13-23EBDC92FC9B}" type="presOf" srcId="{89528DD0-5BF9-47F4-A9AD-942609AE3213}" destId="{2E42FB98-2A64-4B78-9980-4416BCAA2492}" srcOrd="0" destOrd="0" presId="urn:microsoft.com/office/officeart/2005/8/layout/vList2"/>
    <dgm:cxn modelId="{1F3AA00C-5BA3-45F9-8767-A86ACC12E1F2}" type="presOf" srcId="{F114DABC-34E2-4FE3-8A4C-26F1F436F968}" destId="{7F066A0E-AC3C-4C72-A375-B69F80644CEB}" srcOrd="0" destOrd="0" presId="urn:microsoft.com/office/officeart/2005/8/layout/vList2"/>
    <dgm:cxn modelId="{8175C478-76B8-4D78-B4FB-9A990662D4C2}" srcId="{92774BE4-50DA-4E90-A17A-6D090605D8A8}" destId="{0C5B43D5-2CCB-4B22-A3B6-369E833E5D8F}" srcOrd="7" destOrd="0" parTransId="{1F1B5FAE-0923-425D-BBED-AD41A9221150}" sibTransId="{01773967-6990-4894-A8A8-63B078C74711}"/>
    <dgm:cxn modelId="{9CA86B54-318A-43AF-BB74-42315C9AD1C2}" srcId="{92774BE4-50DA-4E90-A17A-6D090605D8A8}" destId="{89528DD0-5BF9-47F4-A9AD-942609AE3213}" srcOrd="2" destOrd="0" parTransId="{8D81F246-C586-4084-BCB8-45CC5B09CFAC}" sibTransId="{1FCB4686-3270-4874-88DA-FE69EB61315B}"/>
    <dgm:cxn modelId="{41D95BFB-6C44-426E-8C38-1539730C7E7F}" type="presOf" srcId="{11CCFC8B-CA50-4E28-A1AF-91FB452F3AD1}" destId="{450B18BF-1758-4AFD-BB8D-9CE6E219D5BE}" srcOrd="0" destOrd="0" presId="urn:microsoft.com/office/officeart/2005/8/layout/vList2"/>
    <dgm:cxn modelId="{BB5F9ED7-49AB-474C-BE31-90F64E3E8653}" srcId="{92774BE4-50DA-4E90-A17A-6D090605D8A8}" destId="{F114DABC-34E2-4FE3-8A4C-26F1F436F968}" srcOrd="0" destOrd="0" parTransId="{824A70EA-34E8-48FA-B142-DAEE0C647D36}" sibTransId="{555FEBB7-8A82-4081-B7C1-EBF151EF5FD8}"/>
    <dgm:cxn modelId="{45A29F52-4D5D-4686-8182-04B99036D415}" type="presOf" srcId="{D8D1BF84-0C32-4C52-B0E6-2C995CFCC424}" destId="{CC703FBE-5A50-4D00-AAB9-F0715F2BF6C1}" srcOrd="0" destOrd="0" presId="urn:microsoft.com/office/officeart/2005/8/layout/vList2"/>
    <dgm:cxn modelId="{E2F7D21B-A00B-4357-9DE7-09232725AAB6}" type="presOf" srcId="{9B549781-02D8-4087-B52C-6757EB9E4B00}" destId="{38AD79B8-F6EF-4C63-A1AD-8A88C45880A9}" srcOrd="0" destOrd="0" presId="urn:microsoft.com/office/officeart/2005/8/layout/vList2"/>
    <dgm:cxn modelId="{F963490E-3219-4309-99FF-3F0B85BAFEC9}" srcId="{92774BE4-50DA-4E90-A17A-6D090605D8A8}" destId="{9B549781-02D8-4087-B52C-6757EB9E4B00}" srcOrd="6" destOrd="0" parTransId="{91D59ADF-C514-4EE3-AE1C-1C11761FF435}" sibTransId="{A8B0E231-E5BD-429B-AEC2-26DE9D4D5596}"/>
    <dgm:cxn modelId="{7C245396-F77F-48AF-94C7-E559113EF946}" srcId="{92774BE4-50DA-4E90-A17A-6D090605D8A8}" destId="{50100481-AE90-4A32-B5A6-0842BBE92FB9}" srcOrd="3" destOrd="0" parTransId="{B046FC6F-A8F3-49A0-BF1D-E7FB1A682138}" sibTransId="{F7ABD327-3EA3-4D90-8746-076F276EF8EA}"/>
    <dgm:cxn modelId="{54378822-24FA-407B-927E-70DC8F2F610F}" type="presOf" srcId="{92774BE4-50DA-4E90-A17A-6D090605D8A8}" destId="{2446D94B-722E-4FF1-85CD-7139B9F05485}" srcOrd="0" destOrd="0" presId="urn:microsoft.com/office/officeart/2005/8/layout/vList2"/>
    <dgm:cxn modelId="{04EA8963-C9A9-42DF-8ED7-74CCFDAC9755}" srcId="{92774BE4-50DA-4E90-A17A-6D090605D8A8}" destId="{AAC33743-2F86-420B-80F8-1F6854ECCC1E}" srcOrd="1" destOrd="0" parTransId="{4EA7D6B2-71D2-4C6D-B6ED-19795797C3AE}" sibTransId="{92CB005F-3BD1-420E-95DE-9931A4DA99B2}"/>
    <dgm:cxn modelId="{FB319E3F-366D-40A4-A906-BA9C043C784C}" type="presParOf" srcId="{2446D94B-722E-4FF1-85CD-7139B9F05485}" destId="{7F066A0E-AC3C-4C72-A375-B69F80644CEB}" srcOrd="0" destOrd="0" presId="urn:microsoft.com/office/officeart/2005/8/layout/vList2"/>
    <dgm:cxn modelId="{999F2951-5222-4086-B26F-6483C9A74A84}" type="presParOf" srcId="{2446D94B-722E-4FF1-85CD-7139B9F05485}" destId="{E8B7DBE3-CD22-43CB-BAB7-C45DC917018A}" srcOrd="1" destOrd="0" presId="urn:microsoft.com/office/officeart/2005/8/layout/vList2"/>
    <dgm:cxn modelId="{9BB627D8-552F-411B-84D4-FCA9FDFDE49A}" type="presParOf" srcId="{2446D94B-722E-4FF1-85CD-7139B9F05485}" destId="{76542EAE-3DEE-4A6D-8E70-1CE63C680A8E}" srcOrd="2" destOrd="0" presId="urn:microsoft.com/office/officeart/2005/8/layout/vList2"/>
    <dgm:cxn modelId="{D5A90A94-2A77-4228-97A5-FBEB1CA52124}" type="presParOf" srcId="{2446D94B-722E-4FF1-85CD-7139B9F05485}" destId="{2ECCEF89-F9A2-493D-A342-7EA77601AD67}" srcOrd="3" destOrd="0" presId="urn:microsoft.com/office/officeart/2005/8/layout/vList2"/>
    <dgm:cxn modelId="{E57F0EF9-B790-4600-81D8-80A2B289E0EF}" type="presParOf" srcId="{2446D94B-722E-4FF1-85CD-7139B9F05485}" destId="{2E42FB98-2A64-4B78-9980-4416BCAA2492}" srcOrd="4" destOrd="0" presId="urn:microsoft.com/office/officeart/2005/8/layout/vList2"/>
    <dgm:cxn modelId="{F368D3FB-F104-4C42-886B-9ECCF97EC2D6}" type="presParOf" srcId="{2446D94B-722E-4FF1-85CD-7139B9F05485}" destId="{A5A0A452-91CB-4097-846A-7146B2E8454F}" srcOrd="5" destOrd="0" presId="urn:microsoft.com/office/officeart/2005/8/layout/vList2"/>
    <dgm:cxn modelId="{A62D69E5-7E4C-4941-B644-D52B7DCA4357}" type="presParOf" srcId="{2446D94B-722E-4FF1-85CD-7139B9F05485}" destId="{454AD207-8E73-440C-9926-5F780C8DC539}" srcOrd="6" destOrd="0" presId="urn:microsoft.com/office/officeart/2005/8/layout/vList2"/>
    <dgm:cxn modelId="{7BA87475-266D-4A07-B25E-33EBBF04DED0}" type="presParOf" srcId="{2446D94B-722E-4FF1-85CD-7139B9F05485}" destId="{FE4E81E9-283E-4E18-9F07-BCDE8EC16847}" srcOrd="7" destOrd="0" presId="urn:microsoft.com/office/officeart/2005/8/layout/vList2"/>
    <dgm:cxn modelId="{BDF7728E-EDB4-4255-A793-9D81D7B8DE60}" type="presParOf" srcId="{2446D94B-722E-4FF1-85CD-7139B9F05485}" destId="{383AA016-9595-4631-9288-1C72A8D4AA7A}" srcOrd="8" destOrd="0" presId="urn:microsoft.com/office/officeart/2005/8/layout/vList2"/>
    <dgm:cxn modelId="{E0E15BB1-74DD-48A6-A1F9-9CE304146CF3}" type="presParOf" srcId="{2446D94B-722E-4FF1-85CD-7139B9F05485}" destId="{1221CF19-D392-4F06-8DAC-13809D0989EA}" srcOrd="9" destOrd="0" presId="urn:microsoft.com/office/officeart/2005/8/layout/vList2"/>
    <dgm:cxn modelId="{D7128231-713D-4828-B03A-232CF8941226}" type="presParOf" srcId="{2446D94B-722E-4FF1-85CD-7139B9F05485}" destId="{CC703FBE-5A50-4D00-AAB9-F0715F2BF6C1}" srcOrd="10" destOrd="0" presId="urn:microsoft.com/office/officeart/2005/8/layout/vList2"/>
    <dgm:cxn modelId="{3925ABE4-022E-4AB0-AE5B-69ECFEFDBA5E}" type="presParOf" srcId="{2446D94B-722E-4FF1-85CD-7139B9F05485}" destId="{112975D4-5438-41E6-9F41-9100E9D89787}" srcOrd="11" destOrd="0" presId="urn:microsoft.com/office/officeart/2005/8/layout/vList2"/>
    <dgm:cxn modelId="{9A6D69D3-1AFF-4197-B094-AA68C232E816}" type="presParOf" srcId="{2446D94B-722E-4FF1-85CD-7139B9F05485}" destId="{38AD79B8-F6EF-4C63-A1AD-8A88C45880A9}" srcOrd="12" destOrd="0" presId="urn:microsoft.com/office/officeart/2005/8/layout/vList2"/>
    <dgm:cxn modelId="{0D80415B-B4D2-4F06-8F8A-00650DDF5086}" type="presParOf" srcId="{2446D94B-722E-4FF1-85CD-7139B9F05485}" destId="{CCEC5825-E123-4301-A23B-0A684F23A34A}" srcOrd="13" destOrd="0" presId="urn:microsoft.com/office/officeart/2005/8/layout/vList2"/>
    <dgm:cxn modelId="{F04B9774-2197-4541-B708-5DCD40D6791F}" type="presParOf" srcId="{2446D94B-722E-4FF1-85CD-7139B9F05485}" destId="{E5656CD3-3D03-4FF3-A1F4-8EDD4BF14E2C}" srcOrd="14" destOrd="0" presId="urn:microsoft.com/office/officeart/2005/8/layout/vList2"/>
    <dgm:cxn modelId="{140C6B74-8EC3-4DDD-A7F1-9C8F3A035172}" type="presParOf" srcId="{2446D94B-722E-4FF1-85CD-7139B9F05485}" destId="{9DC02EAA-C15E-43D8-9005-CB48C4213A32}" srcOrd="15" destOrd="0" presId="urn:microsoft.com/office/officeart/2005/8/layout/vList2"/>
    <dgm:cxn modelId="{A683FF97-8A76-44F7-B52C-FF3AC56C8CD5}" type="presParOf" srcId="{2446D94B-722E-4FF1-85CD-7139B9F05485}" destId="{450B18BF-1758-4AFD-BB8D-9CE6E219D5BE}" srcOrd="16" destOrd="0" presId="urn:microsoft.com/office/officeart/2005/8/layout/vList2"/>
    <dgm:cxn modelId="{AC1C7900-7635-40CD-B737-E6F954B29574}" type="presParOf" srcId="{2446D94B-722E-4FF1-85CD-7139B9F05485}" destId="{584ECD1D-8551-4228-8124-DD721442D1B8}" srcOrd="17" destOrd="0" presId="urn:microsoft.com/office/officeart/2005/8/layout/vList2"/>
    <dgm:cxn modelId="{E4082962-0ADF-453D-A6A0-76E09EBA06A5}" type="presParOf" srcId="{2446D94B-722E-4FF1-85CD-7139B9F05485}" destId="{C4379C96-7640-4D37-929F-F9A267D15F03}" srcOrd="1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8E8715B-7FD2-4646-B799-A0997ECC29D6}"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359C7441-F874-4FDE-A594-1C5877269E23}">
      <dgm:prSet/>
      <dgm:spPr>
        <a:solidFill>
          <a:schemeClr val="accent5">
            <a:lumMod val="75000"/>
          </a:schemeClr>
        </a:solidFill>
      </dgm:spPr>
      <dgm:t>
        <a:bodyPr/>
        <a:lstStyle/>
        <a:p>
          <a:r>
            <a:rPr lang="en-US"/>
            <a:t>Only students who meet </a:t>
          </a:r>
          <a:r>
            <a:rPr lang="en-US" b="1"/>
            <a:t>eligibility criteria </a:t>
          </a:r>
          <a:r>
            <a:rPr lang="en-US"/>
            <a:t>for the Work-Based Learning program are approved for the program.  </a:t>
          </a:r>
        </a:p>
      </dgm:t>
    </dgm:pt>
    <dgm:pt modelId="{DDB29553-6DA6-45C4-B032-E969712375DD}" type="parTrans" cxnId="{AD7D0744-F49A-43E9-A4C1-D36347F1FAB1}">
      <dgm:prSet/>
      <dgm:spPr/>
      <dgm:t>
        <a:bodyPr/>
        <a:lstStyle/>
        <a:p>
          <a:endParaRPr lang="en-US"/>
        </a:p>
      </dgm:t>
    </dgm:pt>
    <dgm:pt modelId="{4DE8FC3E-4BE7-4C60-BEE0-D3D9010B3623}" type="sibTrans" cxnId="{AD7D0744-F49A-43E9-A4C1-D36347F1FAB1}">
      <dgm:prSet/>
      <dgm:spPr/>
      <dgm:t>
        <a:bodyPr/>
        <a:lstStyle/>
        <a:p>
          <a:endParaRPr lang="en-US"/>
        </a:p>
      </dgm:t>
    </dgm:pt>
    <dgm:pt modelId="{682246C2-4CB1-4F08-92C9-65AEF687ED23}">
      <dgm:prSet/>
      <dgm:spPr/>
      <dgm:t>
        <a:bodyPr/>
        <a:lstStyle/>
        <a:p>
          <a:r>
            <a:rPr lang="en-US"/>
            <a:t>Wake Tech’s criteria require students to meet a minimum GPA, have completed a minimum number of hours in their major requirements and be legally authorized to work in the United States.  Certain programs have additional criteria for their students to meet.</a:t>
          </a:r>
        </a:p>
      </dgm:t>
    </dgm:pt>
    <dgm:pt modelId="{AD84BA3B-F959-4016-8B85-B661E2CC72B9}" type="parTrans" cxnId="{DC2EA59E-9920-44D2-BB63-224903E83A78}">
      <dgm:prSet/>
      <dgm:spPr/>
      <dgm:t>
        <a:bodyPr/>
        <a:lstStyle/>
        <a:p>
          <a:endParaRPr lang="en-US"/>
        </a:p>
      </dgm:t>
    </dgm:pt>
    <dgm:pt modelId="{A15F1BE6-1DF1-43A9-80B8-091480020DAB}" type="sibTrans" cxnId="{DC2EA59E-9920-44D2-BB63-224903E83A78}">
      <dgm:prSet/>
      <dgm:spPr/>
      <dgm:t>
        <a:bodyPr/>
        <a:lstStyle/>
        <a:p>
          <a:endParaRPr lang="en-US"/>
        </a:p>
      </dgm:t>
    </dgm:pt>
    <dgm:pt modelId="{6AD56E7C-93FE-4C0A-A7E0-6DE89BC81E6A}">
      <dgm:prSet/>
      <dgm:spPr/>
      <dgm:t>
        <a:bodyPr/>
        <a:lstStyle/>
        <a:p>
          <a:r>
            <a:rPr lang="en-US"/>
            <a:t>Employers are in complete control of the WBL student selection and hiring process once the position is advertised. </a:t>
          </a:r>
        </a:p>
      </dgm:t>
    </dgm:pt>
    <dgm:pt modelId="{F1BE2263-12B9-4A39-B5E5-0B64B9304A77}" type="parTrans" cxnId="{5F77C6E4-C008-4AE7-A9FA-2750D354A9A3}">
      <dgm:prSet/>
      <dgm:spPr/>
      <dgm:t>
        <a:bodyPr/>
        <a:lstStyle/>
        <a:p>
          <a:endParaRPr lang="en-US"/>
        </a:p>
      </dgm:t>
    </dgm:pt>
    <dgm:pt modelId="{7C004759-D908-4933-B036-15E58B941C7C}" type="sibTrans" cxnId="{5F77C6E4-C008-4AE7-A9FA-2750D354A9A3}">
      <dgm:prSet/>
      <dgm:spPr/>
      <dgm:t>
        <a:bodyPr/>
        <a:lstStyle/>
        <a:p>
          <a:endParaRPr lang="en-US"/>
        </a:p>
      </dgm:t>
    </dgm:pt>
    <dgm:pt modelId="{652F2B34-415C-4E48-A46B-2E622C5E83F6}">
      <dgm:prSet/>
      <dgm:spPr/>
      <dgm:t>
        <a:bodyPr/>
        <a:lstStyle/>
        <a:p>
          <a:r>
            <a:rPr lang="en-US"/>
            <a:t>Employers should review Wake Tech students’ qualifications and select the most qualified candidate for the position.</a:t>
          </a:r>
        </a:p>
      </dgm:t>
    </dgm:pt>
    <dgm:pt modelId="{3B258EF2-C676-49AC-A92D-38F0E76404F6}" type="parTrans" cxnId="{D0798082-02D1-4A3D-942A-E4312DCCB21F}">
      <dgm:prSet/>
      <dgm:spPr/>
      <dgm:t>
        <a:bodyPr/>
        <a:lstStyle/>
        <a:p>
          <a:endParaRPr lang="en-US"/>
        </a:p>
      </dgm:t>
    </dgm:pt>
    <dgm:pt modelId="{5F52DACA-3D23-4FB8-8D8E-B512B7BEF2E4}" type="sibTrans" cxnId="{D0798082-02D1-4A3D-942A-E4312DCCB21F}">
      <dgm:prSet/>
      <dgm:spPr/>
      <dgm:t>
        <a:bodyPr/>
        <a:lstStyle/>
        <a:p>
          <a:endParaRPr lang="en-US"/>
        </a:p>
      </dgm:t>
    </dgm:pt>
    <dgm:pt modelId="{5987C3C2-2D02-49A0-8A99-38F0EE0BBF2F}" type="pres">
      <dgm:prSet presAssocID="{48E8715B-7FD2-4646-B799-A0997ECC29D6}" presName="linear" presStyleCnt="0">
        <dgm:presLayoutVars>
          <dgm:animLvl val="lvl"/>
          <dgm:resizeHandles val="exact"/>
        </dgm:presLayoutVars>
      </dgm:prSet>
      <dgm:spPr/>
      <dgm:t>
        <a:bodyPr/>
        <a:lstStyle/>
        <a:p>
          <a:endParaRPr lang="en-US"/>
        </a:p>
      </dgm:t>
    </dgm:pt>
    <dgm:pt modelId="{488D9AA1-8F49-4F73-A102-0D3AD9427FA3}" type="pres">
      <dgm:prSet presAssocID="{359C7441-F874-4FDE-A594-1C5877269E23}" presName="parentText" presStyleLbl="node1" presStyleIdx="0" presStyleCnt="4">
        <dgm:presLayoutVars>
          <dgm:chMax val="0"/>
          <dgm:bulletEnabled val="1"/>
        </dgm:presLayoutVars>
      </dgm:prSet>
      <dgm:spPr/>
      <dgm:t>
        <a:bodyPr/>
        <a:lstStyle/>
        <a:p>
          <a:endParaRPr lang="en-US"/>
        </a:p>
      </dgm:t>
    </dgm:pt>
    <dgm:pt modelId="{EF6ECAF4-55C6-40D7-8D9C-CD8E8E1C353B}" type="pres">
      <dgm:prSet presAssocID="{4DE8FC3E-4BE7-4C60-BEE0-D3D9010B3623}" presName="spacer" presStyleCnt="0"/>
      <dgm:spPr/>
    </dgm:pt>
    <dgm:pt modelId="{4F37489F-6CA8-464C-BF98-41065483374C}" type="pres">
      <dgm:prSet presAssocID="{682246C2-4CB1-4F08-92C9-65AEF687ED23}" presName="parentText" presStyleLbl="node1" presStyleIdx="1" presStyleCnt="4">
        <dgm:presLayoutVars>
          <dgm:chMax val="0"/>
          <dgm:bulletEnabled val="1"/>
        </dgm:presLayoutVars>
      </dgm:prSet>
      <dgm:spPr/>
      <dgm:t>
        <a:bodyPr/>
        <a:lstStyle/>
        <a:p>
          <a:endParaRPr lang="en-US"/>
        </a:p>
      </dgm:t>
    </dgm:pt>
    <dgm:pt modelId="{FB5A3E10-0E61-445E-A5F7-558AEDB5BB86}" type="pres">
      <dgm:prSet presAssocID="{A15F1BE6-1DF1-43A9-80B8-091480020DAB}" presName="spacer" presStyleCnt="0"/>
      <dgm:spPr/>
    </dgm:pt>
    <dgm:pt modelId="{D794D74B-5489-40EE-9BC8-F190EF34D80F}" type="pres">
      <dgm:prSet presAssocID="{6AD56E7C-93FE-4C0A-A7E0-6DE89BC81E6A}" presName="parentText" presStyleLbl="node1" presStyleIdx="2" presStyleCnt="4">
        <dgm:presLayoutVars>
          <dgm:chMax val="0"/>
          <dgm:bulletEnabled val="1"/>
        </dgm:presLayoutVars>
      </dgm:prSet>
      <dgm:spPr/>
      <dgm:t>
        <a:bodyPr/>
        <a:lstStyle/>
        <a:p>
          <a:endParaRPr lang="en-US"/>
        </a:p>
      </dgm:t>
    </dgm:pt>
    <dgm:pt modelId="{ED2E2154-9765-443F-BBE4-741061E82007}" type="pres">
      <dgm:prSet presAssocID="{7C004759-D908-4933-B036-15E58B941C7C}" presName="spacer" presStyleCnt="0"/>
      <dgm:spPr/>
    </dgm:pt>
    <dgm:pt modelId="{98E09113-888E-4CCD-B1B2-43D6B2D2F404}" type="pres">
      <dgm:prSet presAssocID="{652F2B34-415C-4E48-A46B-2E622C5E83F6}" presName="parentText" presStyleLbl="node1" presStyleIdx="3" presStyleCnt="4">
        <dgm:presLayoutVars>
          <dgm:chMax val="0"/>
          <dgm:bulletEnabled val="1"/>
        </dgm:presLayoutVars>
      </dgm:prSet>
      <dgm:spPr/>
      <dgm:t>
        <a:bodyPr/>
        <a:lstStyle/>
        <a:p>
          <a:endParaRPr lang="en-US"/>
        </a:p>
      </dgm:t>
    </dgm:pt>
  </dgm:ptLst>
  <dgm:cxnLst>
    <dgm:cxn modelId="{3F76E2E6-F784-46F7-A34C-A7960565345A}" type="presOf" srcId="{682246C2-4CB1-4F08-92C9-65AEF687ED23}" destId="{4F37489F-6CA8-464C-BF98-41065483374C}" srcOrd="0" destOrd="0" presId="urn:microsoft.com/office/officeart/2005/8/layout/vList2"/>
    <dgm:cxn modelId="{CEED2738-BEB9-4550-8B47-921BB9B8DBCD}" type="presOf" srcId="{6AD56E7C-93FE-4C0A-A7E0-6DE89BC81E6A}" destId="{D794D74B-5489-40EE-9BC8-F190EF34D80F}" srcOrd="0" destOrd="0" presId="urn:microsoft.com/office/officeart/2005/8/layout/vList2"/>
    <dgm:cxn modelId="{040A629D-4026-445A-BF2F-59FCE5512E02}" type="presOf" srcId="{652F2B34-415C-4E48-A46B-2E622C5E83F6}" destId="{98E09113-888E-4CCD-B1B2-43D6B2D2F404}" srcOrd="0" destOrd="0" presId="urn:microsoft.com/office/officeart/2005/8/layout/vList2"/>
    <dgm:cxn modelId="{A0A00A1D-A07E-4AF3-A3F8-40649A2EB293}" type="presOf" srcId="{359C7441-F874-4FDE-A594-1C5877269E23}" destId="{488D9AA1-8F49-4F73-A102-0D3AD9427FA3}" srcOrd="0" destOrd="0" presId="urn:microsoft.com/office/officeart/2005/8/layout/vList2"/>
    <dgm:cxn modelId="{DC2EA59E-9920-44D2-BB63-224903E83A78}" srcId="{48E8715B-7FD2-4646-B799-A0997ECC29D6}" destId="{682246C2-4CB1-4F08-92C9-65AEF687ED23}" srcOrd="1" destOrd="0" parTransId="{AD84BA3B-F959-4016-8B85-B661E2CC72B9}" sibTransId="{A15F1BE6-1DF1-43A9-80B8-091480020DAB}"/>
    <dgm:cxn modelId="{5F77C6E4-C008-4AE7-A9FA-2750D354A9A3}" srcId="{48E8715B-7FD2-4646-B799-A0997ECC29D6}" destId="{6AD56E7C-93FE-4C0A-A7E0-6DE89BC81E6A}" srcOrd="2" destOrd="0" parTransId="{F1BE2263-12B9-4A39-B5E5-0B64B9304A77}" sibTransId="{7C004759-D908-4933-B036-15E58B941C7C}"/>
    <dgm:cxn modelId="{D0798082-02D1-4A3D-942A-E4312DCCB21F}" srcId="{48E8715B-7FD2-4646-B799-A0997ECC29D6}" destId="{652F2B34-415C-4E48-A46B-2E622C5E83F6}" srcOrd="3" destOrd="0" parTransId="{3B258EF2-C676-49AC-A92D-38F0E76404F6}" sibTransId="{5F52DACA-3D23-4FB8-8D8E-B512B7BEF2E4}"/>
    <dgm:cxn modelId="{AD7D0744-F49A-43E9-A4C1-D36347F1FAB1}" srcId="{48E8715B-7FD2-4646-B799-A0997ECC29D6}" destId="{359C7441-F874-4FDE-A594-1C5877269E23}" srcOrd="0" destOrd="0" parTransId="{DDB29553-6DA6-45C4-B032-E969712375DD}" sibTransId="{4DE8FC3E-4BE7-4C60-BEE0-D3D9010B3623}"/>
    <dgm:cxn modelId="{4038673D-8EED-4F68-A46D-888A45651E94}" type="presOf" srcId="{48E8715B-7FD2-4646-B799-A0997ECC29D6}" destId="{5987C3C2-2D02-49A0-8A99-38F0EE0BBF2F}" srcOrd="0" destOrd="0" presId="urn:microsoft.com/office/officeart/2005/8/layout/vList2"/>
    <dgm:cxn modelId="{794422EB-D5E4-4048-8A42-CCFE13F46E37}" type="presParOf" srcId="{5987C3C2-2D02-49A0-8A99-38F0EE0BBF2F}" destId="{488D9AA1-8F49-4F73-A102-0D3AD9427FA3}" srcOrd="0" destOrd="0" presId="urn:microsoft.com/office/officeart/2005/8/layout/vList2"/>
    <dgm:cxn modelId="{DD5020AA-65A6-4DD8-B4A3-DF949E5F4FA8}" type="presParOf" srcId="{5987C3C2-2D02-49A0-8A99-38F0EE0BBF2F}" destId="{EF6ECAF4-55C6-40D7-8D9C-CD8E8E1C353B}" srcOrd="1" destOrd="0" presId="urn:microsoft.com/office/officeart/2005/8/layout/vList2"/>
    <dgm:cxn modelId="{72336451-EE01-4342-9B2D-CA2C102C0057}" type="presParOf" srcId="{5987C3C2-2D02-49A0-8A99-38F0EE0BBF2F}" destId="{4F37489F-6CA8-464C-BF98-41065483374C}" srcOrd="2" destOrd="0" presId="urn:microsoft.com/office/officeart/2005/8/layout/vList2"/>
    <dgm:cxn modelId="{F38F7FAC-DE55-4665-8317-41B0DAD1DCA6}" type="presParOf" srcId="{5987C3C2-2D02-49A0-8A99-38F0EE0BBF2F}" destId="{FB5A3E10-0E61-445E-A5F7-558AEDB5BB86}" srcOrd="3" destOrd="0" presId="urn:microsoft.com/office/officeart/2005/8/layout/vList2"/>
    <dgm:cxn modelId="{70CBA9E3-7791-4D19-924B-DE867C24EB23}" type="presParOf" srcId="{5987C3C2-2D02-49A0-8A99-38F0EE0BBF2F}" destId="{D794D74B-5489-40EE-9BC8-F190EF34D80F}" srcOrd="4" destOrd="0" presId="urn:microsoft.com/office/officeart/2005/8/layout/vList2"/>
    <dgm:cxn modelId="{AB8CB13B-920F-445C-A99A-BE29A95F4F37}" type="presParOf" srcId="{5987C3C2-2D02-49A0-8A99-38F0EE0BBF2F}" destId="{ED2E2154-9765-443F-BBE4-741061E82007}" srcOrd="5" destOrd="0" presId="urn:microsoft.com/office/officeart/2005/8/layout/vList2"/>
    <dgm:cxn modelId="{989A9FE8-C0EF-431A-8085-C498E54A31A7}" type="presParOf" srcId="{5987C3C2-2D02-49A0-8A99-38F0EE0BBF2F}" destId="{98E09113-888E-4CCD-B1B2-43D6B2D2F404}"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7C34B9D1-2CEE-46FD-B92A-EC72377DECE1}" type="doc">
      <dgm:prSet loTypeId="urn:microsoft.com/office/officeart/2018/2/layout/IconLabelList" loCatId="icon" qsTypeId="urn:microsoft.com/office/officeart/2005/8/quickstyle/simple2" qsCatId="simple" csTypeId="urn:microsoft.com/office/officeart/2005/8/colors/colorful1" csCatId="colorful" phldr="1"/>
      <dgm:spPr/>
      <dgm:t>
        <a:bodyPr/>
        <a:lstStyle/>
        <a:p>
          <a:endParaRPr lang="en-US"/>
        </a:p>
      </dgm:t>
    </dgm:pt>
    <dgm:pt modelId="{7C1BA168-2A4C-4CF8-92C4-EB66DA5CB9FE}">
      <dgm:prSet/>
      <dgm:spPr/>
      <dgm:t>
        <a:bodyPr/>
        <a:lstStyle/>
        <a:p>
          <a:pPr>
            <a:lnSpc>
              <a:spcPct val="100000"/>
            </a:lnSpc>
          </a:pPr>
          <a:r>
            <a:rPr lang="en-US"/>
            <a:t>Yes.  Each employer partner who has a Work-Based Learning student is asked to complete two evaluations.</a:t>
          </a:r>
        </a:p>
      </dgm:t>
    </dgm:pt>
    <dgm:pt modelId="{84008A98-660D-4A20-B4CD-5A05673FE840}" type="parTrans" cxnId="{F1D89D49-2729-4D8D-A523-7EFF9745F79F}">
      <dgm:prSet/>
      <dgm:spPr/>
      <dgm:t>
        <a:bodyPr/>
        <a:lstStyle/>
        <a:p>
          <a:endParaRPr lang="en-US"/>
        </a:p>
      </dgm:t>
    </dgm:pt>
    <dgm:pt modelId="{FB0673BE-9A0C-4C92-9CC4-A2F88B051172}" type="sibTrans" cxnId="{F1D89D49-2729-4D8D-A523-7EFF9745F79F}">
      <dgm:prSet/>
      <dgm:spPr/>
      <dgm:t>
        <a:bodyPr/>
        <a:lstStyle/>
        <a:p>
          <a:endParaRPr lang="en-US"/>
        </a:p>
      </dgm:t>
    </dgm:pt>
    <dgm:pt modelId="{52A338EC-AD60-4E74-AF67-054AF7D629C9}">
      <dgm:prSet/>
      <dgm:spPr/>
      <dgm:t>
        <a:bodyPr/>
        <a:lstStyle/>
        <a:p>
          <a:pPr>
            <a:lnSpc>
              <a:spcPct val="100000"/>
            </a:lnSpc>
          </a:pPr>
          <a:r>
            <a:rPr lang="en-US"/>
            <a:t>The first evaluation is a brief review in the form of a checklist that the student’s Faculty Coordinator from WTCC will bring to the worksite for the student’s site supervisor to complete.</a:t>
          </a:r>
        </a:p>
      </dgm:t>
    </dgm:pt>
    <dgm:pt modelId="{5C2C4332-507D-4E3B-BFBE-AD045FA9E926}" type="parTrans" cxnId="{8A8384DA-8C82-4EF0-99C2-4F0CC940E997}">
      <dgm:prSet/>
      <dgm:spPr/>
      <dgm:t>
        <a:bodyPr/>
        <a:lstStyle/>
        <a:p>
          <a:endParaRPr lang="en-US"/>
        </a:p>
      </dgm:t>
    </dgm:pt>
    <dgm:pt modelId="{8D7F2ECE-26C5-4EE4-8CD0-5443168E9102}" type="sibTrans" cxnId="{8A8384DA-8C82-4EF0-99C2-4F0CC940E997}">
      <dgm:prSet/>
      <dgm:spPr/>
      <dgm:t>
        <a:bodyPr/>
        <a:lstStyle/>
        <a:p>
          <a:endParaRPr lang="en-US"/>
        </a:p>
      </dgm:t>
    </dgm:pt>
    <dgm:pt modelId="{80BCB79C-BB4E-4372-B854-F4339BEED459}">
      <dgm:prSet/>
      <dgm:spPr/>
      <dgm:t>
        <a:bodyPr/>
        <a:lstStyle/>
        <a:p>
          <a:pPr>
            <a:lnSpc>
              <a:spcPct val="100000"/>
            </a:lnSpc>
          </a:pPr>
          <a:r>
            <a:rPr lang="en-US"/>
            <a:t>The final evaluation is sent to the student’s site supervisor electronically and returned to the college.</a:t>
          </a:r>
        </a:p>
      </dgm:t>
    </dgm:pt>
    <dgm:pt modelId="{07A16BE6-86B2-4058-8A85-7752B49D7AF1}" type="parTrans" cxnId="{D7BFE3CE-D2FC-4B75-B2E2-B0A1C8853104}">
      <dgm:prSet/>
      <dgm:spPr/>
      <dgm:t>
        <a:bodyPr/>
        <a:lstStyle/>
        <a:p>
          <a:endParaRPr lang="en-US"/>
        </a:p>
      </dgm:t>
    </dgm:pt>
    <dgm:pt modelId="{ACDEB35F-D095-4971-A4BA-551464F86867}" type="sibTrans" cxnId="{D7BFE3CE-D2FC-4B75-B2E2-B0A1C8853104}">
      <dgm:prSet/>
      <dgm:spPr/>
      <dgm:t>
        <a:bodyPr/>
        <a:lstStyle/>
        <a:p>
          <a:endParaRPr lang="en-US"/>
        </a:p>
      </dgm:t>
    </dgm:pt>
    <dgm:pt modelId="{563321BD-E088-404B-9C3F-C7E22BF95675}" type="pres">
      <dgm:prSet presAssocID="{7C34B9D1-2CEE-46FD-B92A-EC72377DECE1}" presName="root" presStyleCnt="0">
        <dgm:presLayoutVars>
          <dgm:dir/>
          <dgm:resizeHandles val="exact"/>
        </dgm:presLayoutVars>
      </dgm:prSet>
      <dgm:spPr/>
      <dgm:t>
        <a:bodyPr/>
        <a:lstStyle/>
        <a:p>
          <a:endParaRPr lang="en-US"/>
        </a:p>
      </dgm:t>
    </dgm:pt>
    <dgm:pt modelId="{C5C79BBE-9A23-442A-911D-D83058754136}" type="pres">
      <dgm:prSet presAssocID="{7C1BA168-2A4C-4CF8-92C4-EB66DA5CB9FE}" presName="compNode" presStyleCnt="0"/>
      <dgm:spPr/>
    </dgm:pt>
    <dgm:pt modelId="{A13BA685-0DA3-4535-8D53-2C69B6734C16}" type="pres">
      <dgm:prSet presAssocID="{7C1BA168-2A4C-4CF8-92C4-EB66DA5CB9FE}" presName="iconRect" presStyleLbl="node1" presStyleIdx="0" presStyleCnt="3"/>
      <dgm:spPr>
        <a:blipFill>
          <a:blip xmlns:r="http://schemas.openxmlformats.org/officeDocument/2006/relationships" r:embed="rId1">
            <a:duotone>
              <a:prstClr val="black"/>
              <a:schemeClr val="accent5">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dgm:spPr>
      <dgm:t>
        <a:bodyPr/>
        <a:lstStyle/>
        <a:p>
          <a:endParaRPr lang="en-US"/>
        </a:p>
      </dgm:t>
      <dgm:extLst>
        <a:ext uri="{E40237B7-FDA0-4F09-8148-C483321AD2D9}">
          <dgm14:cNvPr xmlns:dgm14="http://schemas.microsoft.com/office/drawing/2010/diagram" id="0" name="" descr="Presentation with Checklist"/>
        </a:ext>
      </dgm:extLst>
    </dgm:pt>
    <dgm:pt modelId="{24ED90DC-9CF6-44F8-8A38-FD0C43F47452}" type="pres">
      <dgm:prSet presAssocID="{7C1BA168-2A4C-4CF8-92C4-EB66DA5CB9FE}" presName="spaceRect" presStyleCnt="0"/>
      <dgm:spPr/>
    </dgm:pt>
    <dgm:pt modelId="{E2319684-D28E-4F29-92AD-9719D1650E67}" type="pres">
      <dgm:prSet presAssocID="{7C1BA168-2A4C-4CF8-92C4-EB66DA5CB9FE}" presName="textRect" presStyleLbl="revTx" presStyleIdx="0" presStyleCnt="3">
        <dgm:presLayoutVars>
          <dgm:chMax val="1"/>
          <dgm:chPref val="1"/>
        </dgm:presLayoutVars>
      </dgm:prSet>
      <dgm:spPr/>
      <dgm:t>
        <a:bodyPr/>
        <a:lstStyle/>
        <a:p>
          <a:endParaRPr lang="en-US"/>
        </a:p>
      </dgm:t>
    </dgm:pt>
    <dgm:pt modelId="{48AE6081-ED08-4934-B974-F5F822841226}" type="pres">
      <dgm:prSet presAssocID="{FB0673BE-9A0C-4C92-9CC4-A2F88B051172}" presName="sibTrans" presStyleCnt="0"/>
      <dgm:spPr/>
    </dgm:pt>
    <dgm:pt modelId="{553722C8-C802-44B9-B3C8-E3F201756B30}" type="pres">
      <dgm:prSet presAssocID="{52A338EC-AD60-4E74-AF67-054AF7D629C9}" presName="compNode" presStyleCnt="0"/>
      <dgm:spPr/>
    </dgm:pt>
    <dgm:pt modelId="{AA666A1C-A781-4590-9777-21FBAC411D53}" type="pres">
      <dgm:prSet presAssocID="{52A338EC-AD60-4E74-AF67-054AF7D629C9}" presName="iconRect" presStyleLbl="node1" presStyleIdx="1" presStyleCnt="3"/>
      <dgm:spPr>
        <a:blipFill>
          <a:blip xmlns:r="http://schemas.openxmlformats.org/officeDocument/2006/relationships"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a:blipFill>
      </dgm:spPr>
      <dgm:t>
        <a:bodyPr/>
        <a:lstStyle/>
        <a:p>
          <a:endParaRPr lang="en-US"/>
        </a:p>
      </dgm:t>
      <dgm:extLst>
        <a:ext uri="{E40237B7-FDA0-4F09-8148-C483321AD2D9}">
          <dgm14:cNvPr xmlns:dgm14="http://schemas.microsoft.com/office/drawing/2010/diagram" id="0" name="" descr="Checklist"/>
        </a:ext>
      </dgm:extLst>
    </dgm:pt>
    <dgm:pt modelId="{F9739BA1-9977-4C43-A6DA-E759DC5ABDC8}" type="pres">
      <dgm:prSet presAssocID="{52A338EC-AD60-4E74-AF67-054AF7D629C9}" presName="spaceRect" presStyleCnt="0"/>
      <dgm:spPr/>
    </dgm:pt>
    <dgm:pt modelId="{6932D9E5-680E-4BF2-B8CE-E9753B31B905}" type="pres">
      <dgm:prSet presAssocID="{52A338EC-AD60-4E74-AF67-054AF7D629C9}" presName="textRect" presStyleLbl="revTx" presStyleIdx="1" presStyleCnt="3">
        <dgm:presLayoutVars>
          <dgm:chMax val="1"/>
          <dgm:chPref val="1"/>
        </dgm:presLayoutVars>
      </dgm:prSet>
      <dgm:spPr/>
      <dgm:t>
        <a:bodyPr/>
        <a:lstStyle/>
        <a:p>
          <a:endParaRPr lang="en-US"/>
        </a:p>
      </dgm:t>
    </dgm:pt>
    <dgm:pt modelId="{8541BB91-7BF0-42CD-A834-10A1BC289AF4}" type="pres">
      <dgm:prSet presAssocID="{8D7F2ECE-26C5-4EE4-8CD0-5443168E9102}" presName="sibTrans" presStyleCnt="0"/>
      <dgm:spPr/>
    </dgm:pt>
    <dgm:pt modelId="{42BF44D0-6399-46C8-A8BE-11E463C742A2}" type="pres">
      <dgm:prSet presAssocID="{80BCB79C-BB4E-4372-B854-F4339BEED459}" presName="compNode" presStyleCnt="0"/>
      <dgm:spPr/>
    </dgm:pt>
    <dgm:pt modelId="{FC514F38-603D-4671-94FB-FDC474917DDB}" type="pres">
      <dgm:prSet presAssocID="{80BCB79C-BB4E-4372-B854-F4339BEED459}" presName="iconRect" presStyleLbl="node1" presStyleIdx="2" presStyleCnt="3"/>
      <dgm:spPr>
        <a:blipFill>
          <a:blip xmlns:r="http://schemas.openxmlformats.org/officeDocument/2006/relationships" r:embed="rId6">
            <a:duotone>
              <a:prstClr val="black"/>
              <a:schemeClr val="accent5">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a:blipFill>
      </dgm:spPr>
      <dgm:t>
        <a:bodyPr/>
        <a:lstStyle/>
        <a:p>
          <a:endParaRPr lang="en-US"/>
        </a:p>
      </dgm:t>
      <dgm:extLst>
        <a:ext uri="{E40237B7-FDA0-4F09-8148-C483321AD2D9}">
          <dgm14:cNvPr xmlns:dgm14="http://schemas.microsoft.com/office/drawing/2010/diagram" id="0" name="" descr="Schoolhouse"/>
        </a:ext>
      </dgm:extLst>
    </dgm:pt>
    <dgm:pt modelId="{DF68DEDC-A23A-4541-8842-BE29B2197493}" type="pres">
      <dgm:prSet presAssocID="{80BCB79C-BB4E-4372-B854-F4339BEED459}" presName="spaceRect" presStyleCnt="0"/>
      <dgm:spPr/>
    </dgm:pt>
    <dgm:pt modelId="{64AE18D6-1198-4C48-8381-E8A97C30A211}" type="pres">
      <dgm:prSet presAssocID="{80BCB79C-BB4E-4372-B854-F4339BEED459}" presName="textRect" presStyleLbl="revTx" presStyleIdx="2" presStyleCnt="3">
        <dgm:presLayoutVars>
          <dgm:chMax val="1"/>
          <dgm:chPref val="1"/>
        </dgm:presLayoutVars>
      </dgm:prSet>
      <dgm:spPr/>
      <dgm:t>
        <a:bodyPr/>
        <a:lstStyle/>
        <a:p>
          <a:endParaRPr lang="en-US"/>
        </a:p>
      </dgm:t>
    </dgm:pt>
  </dgm:ptLst>
  <dgm:cxnLst>
    <dgm:cxn modelId="{D7BFE3CE-D2FC-4B75-B2E2-B0A1C8853104}" srcId="{7C34B9D1-2CEE-46FD-B92A-EC72377DECE1}" destId="{80BCB79C-BB4E-4372-B854-F4339BEED459}" srcOrd="2" destOrd="0" parTransId="{07A16BE6-86B2-4058-8A85-7752B49D7AF1}" sibTransId="{ACDEB35F-D095-4971-A4BA-551464F86867}"/>
    <dgm:cxn modelId="{E2722A42-ECE5-4836-8040-81C5C928930B}" type="presOf" srcId="{7C1BA168-2A4C-4CF8-92C4-EB66DA5CB9FE}" destId="{E2319684-D28E-4F29-92AD-9719D1650E67}" srcOrd="0" destOrd="0" presId="urn:microsoft.com/office/officeart/2018/2/layout/IconLabelList"/>
    <dgm:cxn modelId="{0ACAE01B-FC87-497F-8CCA-FB3F7699703F}" type="presOf" srcId="{52A338EC-AD60-4E74-AF67-054AF7D629C9}" destId="{6932D9E5-680E-4BF2-B8CE-E9753B31B905}" srcOrd="0" destOrd="0" presId="urn:microsoft.com/office/officeart/2018/2/layout/IconLabelList"/>
    <dgm:cxn modelId="{FB0394C0-2AC8-471A-A5FC-F326706E6A03}" type="presOf" srcId="{80BCB79C-BB4E-4372-B854-F4339BEED459}" destId="{64AE18D6-1198-4C48-8381-E8A97C30A211}" srcOrd="0" destOrd="0" presId="urn:microsoft.com/office/officeart/2018/2/layout/IconLabelList"/>
    <dgm:cxn modelId="{8A8384DA-8C82-4EF0-99C2-4F0CC940E997}" srcId="{7C34B9D1-2CEE-46FD-B92A-EC72377DECE1}" destId="{52A338EC-AD60-4E74-AF67-054AF7D629C9}" srcOrd="1" destOrd="0" parTransId="{5C2C4332-507D-4E3B-BFBE-AD045FA9E926}" sibTransId="{8D7F2ECE-26C5-4EE4-8CD0-5443168E9102}"/>
    <dgm:cxn modelId="{9286CFD4-94DC-4EBF-A16B-C2DFF0397779}" type="presOf" srcId="{7C34B9D1-2CEE-46FD-B92A-EC72377DECE1}" destId="{563321BD-E088-404B-9C3F-C7E22BF95675}" srcOrd="0" destOrd="0" presId="urn:microsoft.com/office/officeart/2018/2/layout/IconLabelList"/>
    <dgm:cxn modelId="{F1D89D49-2729-4D8D-A523-7EFF9745F79F}" srcId="{7C34B9D1-2CEE-46FD-B92A-EC72377DECE1}" destId="{7C1BA168-2A4C-4CF8-92C4-EB66DA5CB9FE}" srcOrd="0" destOrd="0" parTransId="{84008A98-660D-4A20-B4CD-5A05673FE840}" sibTransId="{FB0673BE-9A0C-4C92-9CC4-A2F88B051172}"/>
    <dgm:cxn modelId="{BA391579-9B20-4A9F-85C7-987003B33C59}" type="presParOf" srcId="{563321BD-E088-404B-9C3F-C7E22BF95675}" destId="{C5C79BBE-9A23-442A-911D-D83058754136}" srcOrd="0" destOrd="0" presId="urn:microsoft.com/office/officeart/2018/2/layout/IconLabelList"/>
    <dgm:cxn modelId="{783947F1-CFAD-442F-B45F-107113BB7856}" type="presParOf" srcId="{C5C79BBE-9A23-442A-911D-D83058754136}" destId="{A13BA685-0DA3-4535-8D53-2C69B6734C16}" srcOrd="0" destOrd="0" presId="urn:microsoft.com/office/officeart/2018/2/layout/IconLabelList"/>
    <dgm:cxn modelId="{A2E9F0B7-781D-4C62-9206-55BA5FE7CEDB}" type="presParOf" srcId="{C5C79BBE-9A23-442A-911D-D83058754136}" destId="{24ED90DC-9CF6-44F8-8A38-FD0C43F47452}" srcOrd="1" destOrd="0" presId="urn:microsoft.com/office/officeart/2018/2/layout/IconLabelList"/>
    <dgm:cxn modelId="{5BBB6AA6-5558-446D-A5E9-8E4FE00199B9}" type="presParOf" srcId="{C5C79BBE-9A23-442A-911D-D83058754136}" destId="{E2319684-D28E-4F29-92AD-9719D1650E67}" srcOrd="2" destOrd="0" presId="urn:microsoft.com/office/officeart/2018/2/layout/IconLabelList"/>
    <dgm:cxn modelId="{6852995C-415C-492D-93D8-FD9826355ABE}" type="presParOf" srcId="{563321BD-E088-404B-9C3F-C7E22BF95675}" destId="{48AE6081-ED08-4934-B974-F5F822841226}" srcOrd="1" destOrd="0" presId="urn:microsoft.com/office/officeart/2018/2/layout/IconLabelList"/>
    <dgm:cxn modelId="{D5BC780A-3CFD-4A8B-89CE-BD169A6AB515}" type="presParOf" srcId="{563321BD-E088-404B-9C3F-C7E22BF95675}" destId="{553722C8-C802-44B9-B3C8-E3F201756B30}" srcOrd="2" destOrd="0" presId="urn:microsoft.com/office/officeart/2018/2/layout/IconLabelList"/>
    <dgm:cxn modelId="{9E1EA764-6BCE-476E-98F9-AB4BC7AB544B}" type="presParOf" srcId="{553722C8-C802-44B9-B3C8-E3F201756B30}" destId="{AA666A1C-A781-4590-9777-21FBAC411D53}" srcOrd="0" destOrd="0" presId="urn:microsoft.com/office/officeart/2018/2/layout/IconLabelList"/>
    <dgm:cxn modelId="{F491F278-D9A2-4AB9-BFE9-CBA31572E4FC}" type="presParOf" srcId="{553722C8-C802-44B9-B3C8-E3F201756B30}" destId="{F9739BA1-9977-4C43-A6DA-E759DC5ABDC8}" srcOrd="1" destOrd="0" presId="urn:microsoft.com/office/officeart/2018/2/layout/IconLabelList"/>
    <dgm:cxn modelId="{1AE5FEB4-E271-4715-9B21-5EC7D25064C2}" type="presParOf" srcId="{553722C8-C802-44B9-B3C8-E3F201756B30}" destId="{6932D9E5-680E-4BF2-B8CE-E9753B31B905}" srcOrd="2" destOrd="0" presId="urn:microsoft.com/office/officeart/2018/2/layout/IconLabelList"/>
    <dgm:cxn modelId="{77ED8AE0-9C46-42EC-A2FF-DF17F0B3893F}" type="presParOf" srcId="{563321BD-E088-404B-9C3F-C7E22BF95675}" destId="{8541BB91-7BF0-42CD-A834-10A1BC289AF4}" srcOrd="3" destOrd="0" presId="urn:microsoft.com/office/officeart/2018/2/layout/IconLabelList"/>
    <dgm:cxn modelId="{AD0814A6-8BCF-4759-90A8-37D7B2847266}" type="presParOf" srcId="{563321BD-E088-404B-9C3F-C7E22BF95675}" destId="{42BF44D0-6399-46C8-A8BE-11E463C742A2}" srcOrd="4" destOrd="0" presId="urn:microsoft.com/office/officeart/2018/2/layout/IconLabelList"/>
    <dgm:cxn modelId="{A78CF198-D609-4FFA-BF1E-420C0ADA6A77}" type="presParOf" srcId="{42BF44D0-6399-46C8-A8BE-11E463C742A2}" destId="{FC514F38-603D-4671-94FB-FDC474917DDB}" srcOrd="0" destOrd="0" presId="urn:microsoft.com/office/officeart/2018/2/layout/IconLabelList"/>
    <dgm:cxn modelId="{E865BBCB-7402-4CFC-A4C0-2D5C7A232E58}" type="presParOf" srcId="{42BF44D0-6399-46C8-A8BE-11E463C742A2}" destId="{DF68DEDC-A23A-4541-8842-BE29B2197493}" srcOrd="1" destOrd="0" presId="urn:microsoft.com/office/officeart/2018/2/layout/IconLabelList"/>
    <dgm:cxn modelId="{10DA0A0B-47AA-4545-9018-AF61F882898B}" type="presParOf" srcId="{42BF44D0-6399-46C8-A8BE-11E463C742A2}" destId="{64AE18D6-1198-4C48-8381-E8A97C30A211}"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4BECADA-2520-453F-9116-BB85707F7F48}" type="doc">
      <dgm:prSet loTypeId="urn:microsoft.com/office/officeart/2018/2/layout/IconVerticalSolidList" loCatId="icon" qsTypeId="urn:microsoft.com/office/officeart/2005/8/quickstyle/simple4" qsCatId="simple" csTypeId="urn:microsoft.com/office/officeart/2005/8/colors/accent1_4" csCatId="accent1" phldr="1"/>
      <dgm:spPr/>
      <dgm:t>
        <a:bodyPr/>
        <a:lstStyle/>
        <a:p>
          <a:endParaRPr lang="en-US"/>
        </a:p>
      </dgm:t>
    </dgm:pt>
    <dgm:pt modelId="{25C94E76-60F6-44BB-84BB-7AD2E5D7C709}">
      <dgm:prSet/>
      <dgm:spPr/>
      <dgm:t>
        <a:bodyPr/>
        <a:lstStyle/>
        <a:p>
          <a:pPr>
            <a:lnSpc>
              <a:spcPct val="100000"/>
            </a:lnSpc>
          </a:pPr>
          <a:r>
            <a:rPr lang="en-US"/>
            <a:t>Yes, majority of students in the WBL program are in paid positions.  The exception are students who are with non-profit agencies or government agencies.</a:t>
          </a:r>
        </a:p>
      </dgm:t>
    </dgm:pt>
    <dgm:pt modelId="{0DCE1715-815A-49B0-BF8C-E3B733FC2FBB}" type="parTrans" cxnId="{7B4FB243-D49B-47BD-A4A3-94DE522E6836}">
      <dgm:prSet/>
      <dgm:spPr/>
      <dgm:t>
        <a:bodyPr/>
        <a:lstStyle/>
        <a:p>
          <a:endParaRPr lang="en-US"/>
        </a:p>
      </dgm:t>
    </dgm:pt>
    <dgm:pt modelId="{F1E18EEB-D53E-429C-896A-560AF314AF10}" type="sibTrans" cxnId="{7B4FB243-D49B-47BD-A4A3-94DE522E6836}">
      <dgm:prSet/>
      <dgm:spPr/>
      <dgm:t>
        <a:bodyPr/>
        <a:lstStyle/>
        <a:p>
          <a:endParaRPr lang="en-US"/>
        </a:p>
      </dgm:t>
    </dgm:pt>
    <dgm:pt modelId="{A5F9A448-92BD-4D2A-AE69-777ABFDCFE93}">
      <dgm:prSet/>
      <dgm:spPr/>
      <dgm:t>
        <a:bodyPr/>
        <a:lstStyle/>
        <a:p>
          <a:pPr>
            <a:lnSpc>
              <a:spcPct val="100000"/>
            </a:lnSpc>
          </a:pPr>
          <a:r>
            <a:rPr lang="en-US"/>
            <a:t>Students at WTCC are typically non-traditional students who are supporting themselves to earn their college degrees.  These students may give up other employment in order to participate in the Work-Based Learning program.  Receiving compensation for their WBL experience enables these students to continue on a pathway to successfully complete their programs of study.</a:t>
          </a:r>
        </a:p>
      </dgm:t>
    </dgm:pt>
    <dgm:pt modelId="{D915929E-0044-4972-8C49-B9BBEFA87A73}" type="parTrans" cxnId="{0C586B0F-022A-4277-B804-C3C0BA410305}">
      <dgm:prSet/>
      <dgm:spPr/>
      <dgm:t>
        <a:bodyPr/>
        <a:lstStyle/>
        <a:p>
          <a:endParaRPr lang="en-US"/>
        </a:p>
      </dgm:t>
    </dgm:pt>
    <dgm:pt modelId="{5E909358-D6BB-4B76-92E6-C13F7A81414C}" type="sibTrans" cxnId="{0C586B0F-022A-4277-B804-C3C0BA410305}">
      <dgm:prSet/>
      <dgm:spPr/>
      <dgm:t>
        <a:bodyPr/>
        <a:lstStyle/>
        <a:p>
          <a:endParaRPr lang="en-US"/>
        </a:p>
      </dgm:t>
    </dgm:pt>
    <dgm:pt modelId="{BC9CC3ED-C5DA-471C-9B39-1BC1B128CD2B}" type="pres">
      <dgm:prSet presAssocID="{A4BECADA-2520-453F-9116-BB85707F7F48}" presName="root" presStyleCnt="0">
        <dgm:presLayoutVars>
          <dgm:dir/>
          <dgm:resizeHandles val="exact"/>
        </dgm:presLayoutVars>
      </dgm:prSet>
      <dgm:spPr/>
      <dgm:t>
        <a:bodyPr/>
        <a:lstStyle/>
        <a:p>
          <a:endParaRPr lang="en-US"/>
        </a:p>
      </dgm:t>
    </dgm:pt>
    <dgm:pt modelId="{DF4C7A01-0FE3-46BC-A407-2F95F3156C7E}" type="pres">
      <dgm:prSet presAssocID="{25C94E76-60F6-44BB-84BB-7AD2E5D7C709}" presName="compNode" presStyleCnt="0"/>
      <dgm:spPr/>
      <dgm:t>
        <a:bodyPr/>
        <a:lstStyle/>
        <a:p>
          <a:endParaRPr lang="en-US"/>
        </a:p>
      </dgm:t>
    </dgm:pt>
    <dgm:pt modelId="{053CD442-D639-4FED-A010-D9F4A6D205AF}" type="pres">
      <dgm:prSet presAssocID="{25C94E76-60F6-44BB-84BB-7AD2E5D7C709}" presName="bgRect" presStyleLbl="bgShp" presStyleIdx="0" presStyleCnt="2"/>
      <dgm:spPr>
        <a:solidFill>
          <a:schemeClr val="accent5">
            <a:lumMod val="60000"/>
            <a:lumOff val="40000"/>
          </a:schemeClr>
        </a:solidFill>
      </dgm:spPr>
      <dgm:t>
        <a:bodyPr/>
        <a:lstStyle/>
        <a:p>
          <a:endParaRPr lang="en-US"/>
        </a:p>
      </dgm:t>
    </dgm:pt>
    <dgm:pt modelId="{EEE26715-1A39-4195-A258-D1EC1396E9FA}" type="pres">
      <dgm:prSet presAssocID="{25C94E76-60F6-44BB-84BB-7AD2E5D7C709}" presName="iconRect" presStyleLbl="node1" presStyleIdx="0" presStyleCnt="2"/>
      <dgm:spPr>
        <a:blipFill>
          <a:blip xmlns:r="http://schemas.openxmlformats.org/officeDocument/2006/relationships" r:embed="rId1">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dgm:spPr>
      <dgm:t>
        <a:bodyPr/>
        <a:lstStyle/>
        <a:p>
          <a:endParaRPr lang="en-US"/>
        </a:p>
      </dgm:t>
      <dgm:extLst>
        <a:ext uri="{E40237B7-FDA0-4F09-8148-C483321AD2D9}">
          <dgm14:cNvPr xmlns:dgm14="http://schemas.microsoft.com/office/drawing/2010/diagram" id="0" name="" descr="Dollar"/>
        </a:ext>
      </dgm:extLst>
    </dgm:pt>
    <dgm:pt modelId="{68BEB563-1B36-43A9-957C-DB66078959C9}" type="pres">
      <dgm:prSet presAssocID="{25C94E76-60F6-44BB-84BB-7AD2E5D7C709}" presName="spaceRect" presStyleCnt="0"/>
      <dgm:spPr/>
      <dgm:t>
        <a:bodyPr/>
        <a:lstStyle/>
        <a:p>
          <a:endParaRPr lang="en-US"/>
        </a:p>
      </dgm:t>
    </dgm:pt>
    <dgm:pt modelId="{99B4D7F1-B707-401D-81CD-079A29E0BD45}" type="pres">
      <dgm:prSet presAssocID="{25C94E76-60F6-44BB-84BB-7AD2E5D7C709}" presName="parTx" presStyleLbl="revTx" presStyleIdx="0" presStyleCnt="2">
        <dgm:presLayoutVars>
          <dgm:chMax val="0"/>
          <dgm:chPref val="0"/>
        </dgm:presLayoutVars>
      </dgm:prSet>
      <dgm:spPr/>
      <dgm:t>
        <a:bodyPr/>
        <a:lstStyle/>
        <a:p>
          <a:endParaRPr lang="en-US"/>
        </a:p>
      </dgm:t>
    </dgm:pt>
    <dgm:pt modelId="{93FD3373-2A46-4A09-9D75-736384F3A97A}" type="pres">
      <dgm:prSet presAssocID="{F1E18EEB-D53E-429C-896A-560AF314AF10}" presName="sibTrans" presStyleCnt="0"/>
      <dgm:spPr/>
      <dgm:t>
        <a:bodyPr/>
        <a:lstStyle/>
        <a:p>
          <a:endParaRPr lang="en-US"/>
        </a:p>
      </dgm:t>
    </dgm:pt>
    <dgm:pt modelId="{9B196E5F-9512-4797-8816-3A8C56A17C79}" type="pres">
      <dgm:prSet presAssocID="{A5F9A448-92BD-4D2A-AE69-777ABFDCFE93}" presName="compNode" presStyleCnt="0"/>
      <dgm:spPr/>
      <dgm:t>
        <a:bodyPr/>
        <a:lstStyle/>
        <a:p>
          <a:endParaRPr lang="en-US"/>
        </a:p>
      </dgm:t>
    </dgm:pt>
    <dgm:pt modelId="{5FD4C974-D028-402A-9E75-DDEBDD6E0595}" type="pres">
      <dgm:prSet presAssocID="{A5F9A448-92BD-4D2A-AE69-777ABFDCFE93}" presName="bgRect" presStyleLbl="bgShp" presStyleIdx="1" presStyleCnt="2"/>
      <dgm:spPr/>
      <dgm:t>
        <a:bodyPr/>
        <a:lstStyle/>
        <a:p>
          <a:endParaRPr lang="en-US"/>
        </a:p>
      </dgm:t>
    </dgm:pt>
    <dgm:pt modelId="{77A3552A-1551-49C1-824C-87BA286C1451}" type="pres">
      <dgm:prSet presAssocID="{A5F9A448-92BD-4D2A-AE69-777ABFDCFE93}" presName="iconRect" presStyleLbl="node1" presStyleIdx="1" presStyleCnt="2"/>
      <dgm:spPr>
        <a:blipFill>
          <a:blip xmlns:r="http://schemas.openxmlformats.org/officeDocument/2006/relationships" r:embed="rId3">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dgm:spPr>
      <dgm:t>
        <a:bodyPr/>
        <a:lstStyle/>
        <a:p>
          <a:endParaRPr lang="en-US"/>
        </a:p>
      </dgm:t>
      <dgm:extLst>
        <a:ext uri="{E40237B7-FDA0-4F09-8148-C483321AD2D9}">
          <dgm14:cNvPr xmlns:dgm14="http://schemas.microsoft.com/office/drawing/2010/diagram" id="0" name="" descr="Business Growth"/>
        </a:ext>
      </dgm:extLst>
    </dgm:pt>
    <dgm:pt modelId="{AE1391FC-3795-44B5-81A6-AF7D37638A0D}" type="pres">
      <dgm:prSet presAssocID="{A5F9A448-92BD-4D2A-AE69-777ABFDCFE93}" presName="spaceRect" presStyleCnt="0"/>
      <dgm:spPr/>
      <dgm:t>
        <a:bodyPr/>
        <a:lstStyle/>
        <a:p>
          <a:endParaRPr lang="en-US"/>
        </a:p>
      </dgm:t>
    </dgm:pt>
    <dgm:pt modelId="{E504102D-0671-48B1-BF34-2FB2577870D3}" type="pres">
      <dgm:prSet presAssocID="{A5F9A448-92BD-4D2A-AE69-777ABFDCFE93}" presName="parTx" presStyleLbl="revTx" presStyleIdx="1" presStyleCnt="2">
        <dgm:presLayoutVars>
          <dgm:chMax val="0"/>
          <dgm:chPref val="0"/>
        </dgm:presLayoutVars>
      </dgm:prSet>
      <dgm:spPr/>
      <dgm:t>
        <a:bodyPr/>
        <a:lstStyle/>
        <a:p>
          <a:endParaRPr lang="en-US"/>
        </a:p>
      </dgm:t>
    </dgm:pt>
  </dgm:ptLst>
  <dgm:cxnLst>
    <dgm:cxn modelId="{A642A82F-3830-4983-9ABE-0AB76CCE849C}" type="presOf" srcId="{25C94E76-60F6-44BB-84BB-7AD2E5D7C709}" destId="{99B4D7F1-B707-401D-81CD-079A29E0BD45}" srcOrd="0" destOrd="0" presId="urn:microsoft.com/office/officeart/2018/2/layout/IconVerticalSolidList"/>
    <dgm:cxn modelId="{0C586B0F-022A-4277-B804-C3C0BA410305}" srcId="{A4BECADA-2520-453F-9116-BB85707F7F48}" destId="{A5F9A448-92BD-4D2A-AE69-777ABFDCFE93}" srcOrd="1" destOrd="0" parTransId="{D915929E-0044-4972-8C49-B9BBEFA87A73}" sibTransId="{5E909358-D6BB-4B76-92E6-C13F7A81414C}"/>
    <dgm:cxn modelId="{E2BFC278-41E0-4EEC-824A-B7DF7FD5117C}" type="presOf" srcId="{A4BECADA-2520-453F-9116-BB85707F7F48}" destId="{BC9CC3ED-C5DA-471C-9B39-1BC1B128CD2B}" srcOrd="0" destOrd="0" presId="urn:microsoft.com/office/officeart/2018/2/layout/IconVerticalSolidList"/>
    <dgm:cxn modelId="{7B4FB243-D49B-47BD-A4A3-94DE522E6836}" srcId="{A4BECADA-2520-453F-9116-BB85707F7F48}" destId="{25C94E76-60F6-44BB-84BB-7AD2E5D7C709}" srcOrd="0" destOrd="0" parTransId="{0DCE1715-815A-49B0-BF8C-E3B733FC2FBB}" sibTransId="{F1E18EEB-D53E-429C-896A-560AF314AF10}"/>
    <dgm:cxn modelId="{A54C7E42-3FB5-47A0-9317-ED4431F70953}" type="presOf" srcId="{A5F9A448-92BD-4D2A-AE69-777ABFDCFE93}" destId="{E504102D-0671-48B1-BF34-2FB2577870D3}" srcOrd="0" destOrd="0" presId="urn:microsoft.com/office/officeart/2018/2/layout/IconVerticalSolidList"/>
    <dgm:cxn modelId="{77426E22-9784-4198-A1DC-21F446FE3903}" type="presParOf" srcId="{BC9CC3ED-C5DA-471C-9B39-1BC1B128CD2B}" destId="{DF4C7A01-0FE3-46BC-A407-2F95F3156C7E}" srcOrd="0" destOrd="0" presId="urn:microsoft.com/office/officeart/2018/2/layout/IconVerticalSolidList"/>
    <dgm:cxn modelId="{D28F493F-23B6-4657-AEA6-0D7BDD394840}" type="presParOf" srcId="{DF4C7A01-0FE3-46BC-A407-2F95F3156C7E}" destId="{053CD442-D639-4FED-A010-D9F4A6D205AF}" srcOrd="0" destOrd="0" presId="urn:microsoft.com/office/officeart/2018/2/layout/IconVerticalSolidList"/>
    <dgm:cxn modelId="{4D55FFFD-95A9-491C-AEEE-CD4209736F5F}" type="presParOf" srcId="{DF4C7A01-0FE3-46BC-A407-2F95F3156C7E}" destId="{EEE26715-1A39-4195-A258-D1EC1396E9FA}" srcOrd="1" destOrd="0" presId="urn:microsoft.com/office/officeart/2018/2/layout/IconVerticalSolidList"/>
    <dgm:cxn modelId="{D3813EFF-26C0-409B-9424-F39071B42FD6}" type="presParOf" srcId="{DF4C7A01-0FE3-46BC-A407-2F95F3156C7E}" destId="{68BEB563-1B36-43A9-957C-DB66078959C9}" srcOrd="2" destOrd="0" presId="urn:microsoft.com/office/officeart/2018/2/layout/IconVerticalSolidList"/>
    <dgm:cxn modelId="{BAD6C771-8664-4217-B7F0-9CD9C399DC3E}" type="presParOf" srcId="{DF4C7A01-0FE3-46BC-A407-2F95F3156C7E}" destId="{99B4D7F1-B707-401D-81CD-079A29E0BD45}" srcOrd="3" destOrd="0" presId="urn:microsoft.com/office/officeart/2018/2/layout/IconVerticalSolidList"/>
    <dgm:cxn modelId="{B4389E5F-80E8-4C9E-BD24-9664A2ED39EF}" type="presParOf" srcId="{BC9CC3ED-C5DA-471C-9B39-1BC1B128CD2B}" destId="{93FD3373-2A46-4A09-9D75-736384F3A97A}" srcOrd="1" destOrd="0" presId="urn:microsoft.com/office/officeart/2018/2/layout/IconVerticalSolidList"/>
    <dgm:cxn modelId="{4B81CECD-261D-46DE-A1C0-FA9F70C50FD3}" type="presParOf" srcId="{BC9CC3ED-C5DA-471C-9B39-1BC1B128CD2B}" destId="{9B196E5F-9512-4797-8816-3A8C56A17C79}" srcOrd="2" destOrd="0" presId="urn:microsoft.com/office/officeart/2018/2/layout/IconVerticalSolidList"/>
    <dgm:cxn modelId="{5CC19867-E165-49C4-AF93-3960B843CB49}" type="presParOf" srcId="{9B196E5F-9512-4797-8816-3A8C56A17C79}" destId="{5FD4C974-D028-402A-9E75-DDEBDD6E0595}" srcOrd="0" destOrd="0" presId="urn:microsoft.com/office/officeart/2018/2/layout/IconVerticalSolidList"/>
    <dgm:cxn modelId="{22A5B84C-5CA2-4DA5-984F-A9889905E3DF}" type="presParOf" srcId="{9B196E5F-9512-4797-8816-3A8C56A17C79}" destId="{77A3552A-1551-49C1-824C-87BA286C1451}" srcOrd="1" destOrd="0" presId="urn:microsoft.com/office/officeart/2018/2/layout/IconVerticalSolidList"/>
    <dgm:cxn modelId="{7D561960-5FE8-4C67-B02C-E25D7C48264D}" type="presParOf" srcId="{9B196E5F-9512-4797-8816-3A8C56A17C79}" destId="{AE1391FC-3795-44B5-81A6-AF7D37638A0D}" srcOrd="2" destOrd="0" presId="urn:microsoft.com/office/officeart/2018/2/layout/IconVerticalSolidList"/>
    <dgm:cxn modelId="{5D16C142-437B-4181-93C6-FFFEC68EBB63}" type="presParOf" srcId="{9B196E5F-9512-4797-8816-3A8C56A17C79}" destId="{E504102D-0671-48B1-BF34-2FB2577870D3}"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6.xml><?xml version="1.0" encoding="utf-8"?>
<dgm:dataModel xmlns:dgm="http://schemas.openxmlformats.org/drawingml/2006/diagram" xmlns:a="http://schemas.openxmlformats.org/drawingml/2006/main">
  <dgm:ptLst>
    <dgm:pt modelId="{3ACAA8A8-EAAB-4B94-A1D2-3288D1B25FA8}" type="doc">
      <dgm:prSet loTypeId="urn:microsoft.com/office/officeart/2008/layout/LinedList" loCatId="list" qsTypeId="urn:microsoft.com/office/officeart/2005/8/quickstyle/simple5" qsCatId="simple" csTypeId="urn:microsoft.com/office/officeart/2005/8/colors/accent1_5" csCatId="accent1"/>
      <dgm:spPr/>
      <dgm:t>
        <a:bodyPr/>
        <a:lstStyle/>
        <a:p>
          <a:endParaRPr lang="en-US"/>
        </a:p>
      </dgm:t>
    </dgm:pt>
    <dgm:pt modelId="{37351E23-334C-413B-AD45-90341026533C}">
      <dgm:prSet/>
      <dgm:spPr/>
      <dgm:t>
        <a:bodyPr/>
        <a:lstStyle/>
        <a:p>
          <a:r>
            <a:rPr lang="en-US" dirty="0"/>
            <a:t>Yes!  Wake Tech is proud of its partnerships with local employers like ATI Industrial Corporation, Caterpillar, Cisco, Duke University, Duke University School of Law, Lenovo, NC State University, NetApp, to name a few.  </a:t>
          </a:r>
        </a:p>
      </dgm:t>
    </dgm:pt>
    <dgm:pt modelId="{436E5DAA-984D-446E-AB8F-CDBB83201110}" type="parTrans" cxnId="{9366A589-3701-4610-AA02-FC04A7F21C5B}">
      <dgm:prSet/>
      <dgm:spPr/>
      <dgm:t>
        <a:bodyPr/>
        <a:lstStyle/>
        <a:p>
          <a:endParaRPr lang="en-US"/>
        </a:p>
      </dgm:t>
    </dgm:pt>
    <dgm:pt modelId="{C8C37AB6-37EF-4A69-85B3-4330AF29B24B}" type="sibTrans" cxnId="{9366A589-3701-4610-AA02-FC04A7F21C5B}">
      <dgm:prSet/>
      <dgm:spPr/>
      <dgm:t>
        <a:bodyPr/>
        <a:lstStyle/>
        <a:p>
          <a:endParaRPr lang="en-US"/>
        </a:p>
      </dgm:t>
    </dgm:pt>
    <dgm:pt modelId="{C63E2807-6B25-4F42-A5C1-C64391F3FF47}">
      <dgm:prSet/>
      <dgm:spPr/>
      <dgm:t>
        <a:bodyPr/>
        <a:lstStyle/>
        <a:p>
          <a:r>
            <a:rPr lang="en-US" dirty="0"/>
            <a:t>If you’d like to speak with an employer partner for a more in-depth discussion of the impact of the WBL program on their company, Kathy Frederick is happy to connect you an individual who can speak to his/her own experiences with the Work-Based Learning program.</a:t>
          </a:r>
        </a:p>
      </dgm:t>
    </dgm:pt>
    <dgm:pt modelId="{94CE3EF1-E981-4126-9DFD-2BE53CBD45D2}" type="parTrans" cxnId="{7B1FD2BC-C9B4-4DC8-98B8-BE87D6B81061}">
      <dgm:prSet/>
      <dgm:spPr/>
      <dgm:t>
        <a:bodyPr/>
        <a:lstStyle/>
        <a:p>
          <a:endParaRPr lang="en-US"/>
        </a:p>
      </dgm:t>
    </dgm:pt>
    <dgm:pt modelId="{E01B78AD-4862-40BF-9EE1-5AE6E46945EF}" type="sibTrans" cxnId="{7B1FD2BC-C9B4-4DC8-98B8-BE87D6B81061}">
      <dgm:prSet/>
      <dgm:spPr/>
      <dgm:t>
        <a:bodyPr/>
        <a:lstStyle/>
        <a:p>
          <a:endParaRPr lang="en-US"/>
        </a:p>
      </dgm:t>
    </dgm:pt>
    <dgm:pt modelId="{3B9AAA61-7C38-42BB-94A2-800EFC014E6D}" type="pres">
      <dgm:prSet presAssocID="{3ACAA8A8-EAAB-4B94-A1D2-3288D1B25FA8}" presName="vert0" presStyleCnt="0">
        <dgm:presLayoutVars>
          <dgm:dir/>
          <dgm:animOne val="branch"/>
          <dgm:animLvl val="lvl"/>
        </dgm:presLayoutVars>
      </dgm:prSet>
      <dgm:spPr/>
      <dgm:t>
        <a:bodyPr/>
        <a:lstStyle/>
        <a:p>
          <a:endParaRPr lang="en-US"/>
        </a:p>
      </dgm:t>
    </dgm:pt>
    <dgm:pt modelId="{33EA23E1-8D58-4FB1-A7D6-91B8A96F9E70}" type="pres">
      <dgm:prSet presAssocID="{37351E23-334C-413B-AD45-90341026533C}" presName="thickLine" presStyleLbl="alignNode1" presStyleIdx="0" presStyleCnt="2"/>
      <dgm:spPr/>
      <dgm:t>
        <a:bodyPr/>
        <a:lstStyle/>
        <a:p>
          <a:endParaRPr lang="en-US"/>
        </a:p>
      </dgm:t>
    </dgm:pt>
    <dgm:pt modelId="{1201008B-27AD-459F-8DDF-47A4EC6CC42D}" type="pres">
      <dgm:prSet presAssocID="{37351E23-334C-413B-AD45-90341026533C}" presName="horz1" presStyleCnt="0"/>
      <dgm:spPr/>
      <dgm:t>
        <a:bodyPr/>
        <a:lstStyle/>
        <a:p>
          <a:endParaRPr lang="en-US"/>
        </a:p>
      </dgm:t>
    </dgm:pt>
    <dgm:pt modelId="{27FD407E-386E-4779-81AD-81E698E5BEB3}" type="pres">
      <dgm:prSet presAssocID="{37351E23-334C-413B-AD45-90341026533C}" presName="tx1" presStyleLbl="revTx" presStyleIdx="0" presStyleCnt="2"/>
      <dgm:spPr/>
      <dgm:t>
        <a:bodyPr/>
        <a:lstStyle/>
        <a:p>
          <a:endParaRPr lang="en-US"/>
        </a:p>
      </dgm:t>
    </dgm:pt>
    <dgm:pt modelId="{FBBA7E68-14FD-4DA9-98B5-EE0B3F0AFC2F}" type="pres">
      <dgm:prSet presAssocID="{37351E23-334C-413B-AD45-90341026533C}" presName="vert1" presStyleCnt="0"/>
      <dgm:spPr/>
      <dgm:t>
        <a:bodyPr/>
        <a:lstStyle/>
        <a:p>
          <a:endParaRPr lang="en-US"/>
        </a:p>
      </dgm:t>
    </dgm:pt>
    <dgm:pt modelId="{99F186F0-F116-4C56-B5A3-87875BB68195}" type="pres">
      <dgm:prSet presAssocID="{C63E2807-6B25-4F42-A5C1-C64391F3FF47}" presName="thickLine" presStyleLbl="alignNode1" presStyleIdx="1" presStyleCnt="2"/>
      <dgm:spPr/>
      <dgm:t>
        <a:bodyPr/>
        <a:lstStyle/>
        <a:p>
          <a:endParaRPr lang="en-US"/>
        </a:p>
      </dgm:t>
    </dgm:pt>
    <dgm:pt modelId="{6990BF1D-5D89-4595-A28F-25DD29277494}" type="pres">
      <dgm:prSet presAssocID="{C63E2807-6B25-4F42-A5C1-C64391F3FF47}" presName="horz1" presStyleCnt="0"/>
      <dgm:spPr/>
      <dgm:t>
        <a:bodyPr/>
        <a:lstStyle/>
        <a:p>
          <a:endParaRPr lang="en-US"/>
        </a:p>
      </dgm:t>
    </dgm:pt>
    <dgm:pt modelId="{12455690-4B80-4CF2-BF37-A621F645447C}" type="pres">
      <dgm:prSet presAssocID="{C63E2807-6B25-4F42-A5C1-C64391F3FF47}" presName="tx1" presStyleLbl="revTx" presStyleIdx="1" presStyleCnt="2"/>
      <dgm:spPr/>
      <dgm:t>
        <a:bodyPr/>
        <a:lstStyle/>
        <a:p>
          <a:endParaRPr lang="en-US"/>
        </a:p>
      </dgm:t>
    </dgm:pt>
    <dgm:pt modelId="{10259B36-A710-4ABA-A8E1-B9F55510A244}" type="pres">
      <dgm:prSet presAssocID="{C63E2807-6B25-4F42-A5C1-C64391F3FF47}" presName="vert1" presStyleCnt="0"/>
      <dgm:spPr/>
      <dgm:t>
        <a:bodyPr/>
        <a:lstStyle/>
        <a:p>
          <a:endParaRPr lang="en-US"/>
        </a:p>
      </dgm:t>
    </dgm:pt>
  </dgm:ptLst>
  <dgm:cxnLst>
    <dgm:cxn modelId="{D12568EB-A632-44AE-A447-D0BB12707051}" type="presOf" srcId="{C63E2807-6B25-4F42-A5C1-C64391F3FF47}" destId="{12455690-4B80-4CF2-BF37-A621F645447C}" srcOrd="0" destOrd="0" presId="urn:microsoft.com/office/officeart/2008/layout/LinedList"/>
    <dgm:cxn modelId="{6EF27596-BD88-4912-B891-5284E83071C1}" type="presOf" srcId="{3ACAA8A8-EAAB-4B94-A1D2-3288D1B25FA8}" destId="{3B9AAA61-7C38-42BB-94A2-800EFC014E6D}" srcOrd="0" destOrd="0" presId="urn:microsoft.com/office/officeart/2008/layout/LinedList"/>
    <dgm:cxn modelId="{9366A589-3701-4610-AA02-FC04A7F21C5B}" srcId="{3ACAA8A8-EAAB-4B94-A1D2-3288D1B25FA8}" destId="{37351E23-334C-413B-AD45-90341026533C}" srcOrd="0" destOrd="0" parTransId="{436E5DAA-984D-446E-AB8F-CDBB83201110}" sibTransId="{C8C37AB6-37EF-4A69-85B3-4330AF29B24B}"/>
    <dgm:cxn modelId="{A42E087D-C700-46EB-BCF9-9D1B9E7BE868}" type="presOf" srcId="{37351E23-334C-413B-AD45-90341026533C}" destId="{27FD407E-386E-4779-81AD-81E698E5BEB3}" srcOrd="0" destOrd="0" presId="urn:microsoft.com/office/officeart/2008/layout/LinedList"/>
    <dgm:cxn modelId="{7B1FD2BC-C9B4-4DC8-98B8-BE87D6B81061}" srcId="{3ACAA8A8-EAAB-4B94-A1D2-3288D1B25FA8}" destId="{C63E2807-6B25-4F42-A5C1-C64391F3FF47}" srcOrd="1" destOrd="0" parTransId="{94CE3EF1-E981-4126-9DFD-2BE53CBD45D2}" sibTransId="{E01B78AD-4862-40BF-9EE1-5AE6E46945EF}"/>
    <dgm:cxn modelId="{E6112581-EF1C-4A6D-8F39-350A0C38CC13}" type="presParOf" srcId="{3B9AAA61-7C38-42BB-94A2-800EFC014E6D}" destId="{33EA23E1-8D58-4FB1-A7D6-91B8A96F9E70}" srcOrd="0" destOrd="0" presId="urn:microsoft.com/office/officeart/2008/layout/LinedList"/>
    <dgm:cxn modelId="{6E3325A6-6811-4D17-9DAE-4985D559D36C}" type="presParOf" srcId="{3B9AAA61-7C38-42BB-94A2-800EFC014E6D}" destId="{1201008B-27AD-459F-8DDF-47A4EC6CC42D}" srcOrd="1" destOrd="0" presId="urn:microsoft.com/office/officeart/2008/layout/LinedList"/>
    <dgm:cxn modelId="{17BF70EC-2443-42C7-857D-AC800B765980}" type="presParOf" srcId="{1201008B-27AD-459F-8DDF-47A4EC6CC42D}" destId="{27FD407E-386E-4779-81AD-81E698E5BEB3}" srcOrd="0" destOrd="0" presId="urn:microsoft.com/office/officeart/2008/layout/LinedList"/>
    <dgm:cxn modelId="{2BAE5B02-5ECE-4E32-8D37-B86336D3E485}" type="presParOf" srcId="{1201008B-27AD-459F-8DDF-47A4EC6CC42D}" destId="{FBBA7E68-14FD-4DA9-98B5-EE0B3F0AFC2F}" srcOrd="1" destOrd="0" presId="urn:microsoft.com/office/officeart/2008/layout/LinedList"/>
    <dgm:cxn modelId="{D56CEC83-2F5C-431F-9245-0A774CE69E11}" type="presParOf" srcId="{3B9AAA61-7C38-42BB-94A2-800EFC014E6D}" destId="{99F186F0-F116-4C56-B5A3-87875BB68195}" srcOrd="2" destOrd="0" presId="urn:microsoft.com/office/officeart/2008/layout/LinedList"/>
    <dgm:cxn modelId="{244273AC-22B4-4CA1-95BC-EC465C8DC021}" type="presParOf" srcId="{3B9AAA61-7C38-42BB-94A2-800EFC014E6D}" destId="{6990BF1D-5D89-4595-A28F-25DD29277494}" srcOrd="3" destOrd="0" presId="urn:microsoft.com/office/officeart/2008/layout/LinedList"/>
    <dgm:cxn modelId="{59172942-F5C6-4194-987B-A8175DC17972}" type="presParOf" srcId="{6990BF1D-5D89-4595-A28F-25DD29277494}" destId="{12455690-4B80-4CF2-BF37-A621F645447C}" srcOrd="0" destOrd="0" presId="urn:microsoft.com/office/officeart/2008/layout/LinedList"/>
    <dgm:cxn modelId="{E13EB5F8-9239-4916-A868-2ACEDA47C0B0}" type="presParOf" srcId="{6990BF1D-5D89-4595-A28F-25DD29277494}" destId="{10259B36-A710-4ABA-A8E1-B9F55510A244}" srcOrd="1" destOrd="0" presId="urn:microsoft.com/office/officeart/2008/layout/Lined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1FAAC90-AD0F-4E4B-8221-0A105D000DF6}" type="doc">
      <dgm:prSet loTypeId="urn:microsoft.com/office/officeart/2008/layout/LinedList" loCatId="list" qsTypeId="urn:microsoft.com/office/officeart/2005/8/quickstyle/simple5" qsCatId="simple" csTypeId="urn:microsoft.com/office/officeart/2005/8/colors/accent1_2" csCatId="accent1"/>
      <dgm:spPr/>
      <dgm:t>
        <a:bodyPr/>
        <a:lstStyle/>
        <a:p>
          <a:endParaRPr lang="en-US"/>
        </a:p>
      </dgm:t>
    </dgm:pt>
    <dgm:pt modelId="{CDCF1B6C-9D3A-4434-B61E-8B5578059A53}">
      <dgm:prSet/>
      <dgm:spPr/>
      <dgm:t>
        <a:bodyPr/>
        <a:lstStyle/>
        <a:p>
          <a:r>
            <a:rPr lang="en-US" dirty="0"/>
            <a:t>If you interested in participating in the Work-Based Learning program as an employer partner, please create your employer account in our on-line job board, College Central Network.  This is free of charge and allows you to post opportunities for our eligible students to view.</a:t>
          </a:r>
        </a:p>
      </dgm:t>
    </dgm:pt>
    <dgm:pt modelId="{F6F5CE2C-FA37-46A6-9188-7B643191A6C6}" type="parTrans" cxnId="{66131805-B4AB-4844-80DA-DE350283D24D}">
      <dgm:prSet/>
      <dgm:spPr/>
      <dgm:t>
        <a:bodyPr/>
        <a:lstStyle/>
        <a:p>
          <a:endParaRPr lang="en-US"/>
        </a:p>
      </dgm:t>
    </dgm:pt>
    <dgm:pt modelId="{E9124B95-888E-4E9C-BAC2-FBCDB4ACD81F}" type="sibTrans" cxnId="{66131805-B4AB-4844-80DA-DE350283D24D}">
      <dgm:prSet/>
      <dgm:spPr/>
      <dgm:t>
        <a:bodyPr/>
        <a:lstStyle/>
        <a:p>
          <a:endParaRPr lang="en-US"/>
        </a:p>
      </dgm:t>
    </dgm:pt>
    <dgm:pt modelId="{46D1AD7A-6C05-48F3-B862-493FDB35360A}">
      <dgm:prSet/>
      <dgm:spPr/>
      <dgm:t>
        <a:bodyPr/>
        <a:lstStyle/>
        <a:p>
          <a:r>
            <a:rPr lang="en-US"/>
            <a:t>Once your job(s) is posted in CCN, students can then apply, and you can begin to review candidates for selection.</a:t>
          </a:r>
        </a:p>
      </dgm:t>
    </dgm:pt>
    <dgm:pt modelId="{1A558C08-482C-4AAC-8909-42495CBE274D}" type="parTrans" cxnId="{10B7A07A-4643-48B7-8772-C56D2F7AE4EA}">
      <dgm:prSet/>
      <dgm:spPr/>
      <dgm:t>
        <a:bodyPr/>
        <a:lstStyle/>
        <a:p>
          <a:endParaRPr lang="en-US"/>
        </a:p>
      </dgm:t>
    </dgm:pt>
    <dgm:pt modelId="{F1884A73-CF7C-49A6-9847-D502243CA21F}" type="sibTrans" cxnId="{10B7A07A-4643-48B7-8772-C56D2F7AE4EA}">
      <dgm:prSet/>
      <dgm:spPr/>
      <dgm:t>
        <a:bodyPr/>
        <a:lstStyle/>
        <a:p>
          <a:endParaRPr lang="en-US"/>
        </a:p>
      </dgm:t>
    </dgm:pt>
    <dgm:pt modelId="{305C40A6-46C3-45B4-ACC2-64D9D57B78FE}">
      <dgm:prSet/>
      <dgm:spPr/>
      <dgm:t>
        <a:bodyPr/>
        <a:lstStyle/>
        <a:p>
          <a:r>
            <a:rPr lang="en-US"/>
            <a:t>Our college is on a three-semester calendar system, so students can potentially come to work during the fall semester (August – December), spring semester (January – May) or summer semester (May – July). The fall and spring semesters are 16 weeks in length and summer semester is 10 weeks in length.</a:t>
          </a:r>
        </a:p>
      </dgm:t>
    </dgm:pt>
    <dgm:pt modelId="{95AA73B8-02BD-4AED-AFB0-B2C8EA2E59D4}" type="parTrans" cxnId="{7F2CA6BF-9F59-464F-95AE-1D54246A6C49}">
      <dgm:prSet/>
      <dgm:spPr/>
      <dgm:t>
        <a:bodyPr/>
        <a:lstStyle/>
        <a:p>
          <a:endParaRPr lang="en-US"/>
        </a:p>
      </dgm:t>
    </dgm:pt>
    <dgm:pt modelId="{216DB83E-CABC-4F1F-9F4D-A72C9835FE79}" type="sibTrans" cxnId="{7F2CA6BF-9F59-464F-95AE-1D54246A6C49}">
      <dgm:prSet/>
      <dgm:spPr/>
      <dgm:t>
        <a:bodyPr/>
        <a:lstStyle/>
        <a:p>
          <a:endParaRPr lang="en-US"/>
        </a:p>
      </dgm:t>
    </dgm:pt>
    <dgm:pt modelId="{BDC810A4-EBBC-461E-8259-D2BEAAD50962}" type="pres">
      <dgm:prSet presAssocID="{71FAAC90-AD0F-4E4B-8221-0A105D000DF6}" presName="vert0" presStyleCnt="0">
        <dgm:presLayoutVars>
          <dgm:dir/>
          <dgm:animOne val="branch"/>
          <dgm:animLvl val="lvl"/>
        </dgm:presLayoutVars>
      </dgm:prSet>
      <dgm:spPr/>
      <dgm:t>
        <a:bodyPr/>
        <a:lstStyle/>
        <a:p>
          <a:endParaRPr lang="en-US"/>
        </a:p>
      </dgm:t>
    </dgm:pt>
    <dgm:pt modelId="{77214836-8745-4219-BFA9-1A87BA16B5AA}" type="pres">
      <dgm:prSet presAssocID="{CDCF1B6C-9D3A-4434-B61E-8B5578059A53}" presName="thickLine" presStyleLbl="alignNode1" presStyleIdx="0" presStyleCnt="3"/>
      <dgm:spPr/>
      <dgm:t>
        <a:bodyPr/>
        <a:lstStyle/>
        <a:p>
          <a:endParaRPr lang="en-US"/>
        </a:p>
      </dgm:t>
    </dgm:pt>
    <dgm:pt modelId="{923DE714-0EBF-42CE-9C37-272E04D12143}" type="pres">
      <dgm:prSet presAssocID="{CDCF1B6C-9D3A-4434-B61E-8B5578059A53}" presName="horz1" presStyleCnt="0"/>
      <dgm:spPr/>
      <dgm:t>
        <a:bodyPr/>
        <a:lstStyle/>
        <a:p>
          <a:endParaRPr lang="en-US"/>
        </a:p>
      </dgm:t>
    </dgm:pt>
    <dgm:pt modelId="{DC530BFA-2130-408B-8753-785A9132408F}" type="pres">
      <dgm:prSet presAssocID="{CDCF1B6C-9D3A-4434-B61E-8B5578059A53}" presName="tx1" presStyleLbl="revTx" presStyleIdx="0" presStyleCnt="3"/>
      <dgm:spPr/>
      <dgm:t>
        <a:bodyPr/>
        <a:lstStyle/>
        <a:p>
          <a:endParaRPr lang="en-US"/>
        </a:p>
      </dgm:t>
    </dgm:pt>
    <dgm:pt modelId="{F0B13362-4C3C-430D-8106-20C9D6C17460}" type="pres">
      <dgm:prSet presAssocID="{CDCF1B6C-9D3A-4434-B61E-8B5578059A53}" presName="vert1" presStyleCnt="0"/>
      <dgm:spPr/>
      <dgm:t>
        <a:bodyPr/>
        <a:lstStyle/>
        <a:p>
          <a:endParaRPr lang="en-US"/>
        </a:p>
      </dgm:t>
    </dgm:pt>
    <dgm:pt modelId="{DB3C1672-0291-4231-BF18-2FF7CAA1130E}" type="pres">
      <dgm:prSet presAssocID="{46D1AD7A-6C05-48F3-B862-493FDB35360A}" presName="thickLine" presStyleLbl="alignNode1" presStyleIdx="1" presStyleCnt="3"/>
      <dgm:spPr/>
      <dgm:t>
        <a:bodyPr/>
        <a:lstStyle/>
        <a:p>
          <a:endParaRPr lang="en-US"/>
        </a:p>
      </dgm:t>
    </dgm:pt>
    <dgm:pt modelId="{407A0D47-BEC0-4728-8405-3FF5C1415391}" type="pres">
      <dgm:prSet presAssocID="{46D1AD7A-6C05-48F3-B862-493FDB35360A}" presName="horz1" presStyleCnt="0"/>
      <dgm:spPr/>
      <dgm:t>
        <a:bodyPr/>
        <a:lstStyle/>
        <a:p>
          <a:endParaRPr lang="en-US"/>
        </a:p>
      </dgm:t>
    </dgm:pt>
    <dgm:pt modelId="{8800F7F0-4346-4DCC-A320-07FCC1F13372}" type="pres">
      <dgm:prSet presAssocID="{46D1AD7A-6C05-48F3-B862-493FDB35360A}" presName="tx1" presStyleLbl="revTx" presStyleIdx="1" presStyleCnt="3"/>
      <dgm:spPr/>
      <dgm:t>
        <a:bodyPr/>
        <a:lstStyle/>
        <a:p>
          <a:endParaRPr lang="en-US"/>
        </a:p>
      </dgm:t>
    </dgm:pt>
    <dgm:pt modelId="{6DA9F241-9C2C-4136-AC1F-84F09ED4FBAF}" type="pres">
      <dgm:prSet presAssocID="{46D1AD7A-6C05-48F3-B862-493FDB35360A}" presName="vert1" presStyleCnt="0"/>
      <dgm:spPr/>
      <dgm:t>
        <a:bodyPr/>
        <a:lstStyle/>
        <a:p>
          <a:endParaRPr lang="en-US"/>
        </a:p>
      </dgm:t>
    </dgm:pt>
    <dgm:pt modelId="{83DEDAF8-4A1C-45FB-B72F-A4878A8498A6}" type="pres">
      <dgm:prSet presAssocID="{305C40A6-46C3-45B4-ACC2-64D9D57B78FE}" presName="thickLine" presStyleLbl="alignNode1" presStyleIdx="2" presStyleCnt="3"/>
      <dgm:spPr/>
      <dgm:t>
        <a:bodyPr/>
        <a:lstStyle/>
        <a:p>
          <a:endParaRPr lang="en-US"/>
        </a:p>
      </dgm:t>
    </dgm:pt>
    <dgm:pt modelId="{65AF1494-DE44-4C8D-AD40-B70060E208A8}" type="pres">
      <dgm:prSet presAssocID="{305C40A6-46C3-45B4-ACC2-64D9D57B78FE}" presName="horz1" presStyleCnt="0"/>
      <dgm:spPr/>
      <dgm:t>
        <a:bodyPr/>
        <a:lstStyle/>
        <a:p>
          <a:endParaRPr lang="en-US"/>
        </a:p>
      </dgm:t>
    </dgm:pt>
    <dgm:pt modelId="{E4D9BDCF-9DAC-4127-BCFB-AA309B84D726}" type="pres">
      <dgm:prSet presAssocID="{305C40A6-46C3-45B4-ACC2-64D9D57B78FE}" presName="tx1" presStyleLbl="revTx" presStyleIdx="2" presStyleCnt="3"/>
      <dgm:spPr/>
      <dgm:t>
        <a:bodyPr/>
        <a:lstStyle/>
        <a:p>
          <a:endParaRPr lang="en-US"/>
        </a:p>
      </dgm:t>
    </dgm:pt>
    <dgm:pt modelId="{21FB6AC1-7137-4264-8FAB-50CA89BD894B}" type="pres">
      <dgm:prSet presAssocID="{305C40A6-46C3-45B4-ACC2-64D9D57B78FE}" presName="vert1" presStyleCnt="0"/>
      <dgm:spPr/>
      <dgm:t>
        <a:bodyPr/>
        <a:lstStyle/>
        <a:p>
          <a:endParaRPr lang="en-US"/>
        </a:p>
      </dgm:t>
    </dgm:pt>
  </dgm:ptLst>
  <dgm:cxnLst>
    <dgm:cxn modelId="{C9780B38-48B3-426C-9EAF-CA790CD1729B}" type="presOf" srcId="{46D1AD7A-6C05-48F3-B862-493FDB35360A}" destId="{8800F7F0-4346-4DCC-A320-07FCC1F13372}" srcOrd="0" destOrd="0" presId="urn:microsoft.com/office/officeart/2008/layout/LinedList"/>
    <dgm:cxn modelId="{91192A39-2D24-406D-AE48-81C8566A1651}" type="presOf" srcId="{305C40A6-46C3-45B4-ACC2-64D9D57B78FE}" destId="{E4D9BDCF-9DAC-4127-BCFB-AA309B84D726}" srcOrd="0" destOrd="0" presId="urn:microsoft.com/office/officeart/2008/layout/LinedList"/>
    <dgm:cxn modelId="{7C1D0D01-8E33-41CD-A3AE-B6B901464BBB}" type="presOf" srcId="{CDCF1B6C-9D3A-4434-B61E-8B5578059A53}" destId="{DC530BFA-2130-408B-8753-785A9132408F}" srcOrd="0" destOrd="0" presId="urn:microsoft.com/office/officeart/2008/layout/LinedList"/>
    <dgm:cxn modelId="{10B7A07A-4643-48B7-8772-C56D2F7AE4EA}" srcId="{71FAAC90-AD0F-4E4B-8221-0A105D000DF6}" destId="{46D1AD7A-6C05-48F3-B862-493FDB35360A}" srcOrd="1" destOrd="0" parTransId="{1A558C08-482C-4AAC-8909-42495CBE274D}" sibTransId="{F1884A73-CF7C-49A6-9847-D502243CA21F}"/>
    <dgm:cxn modelId="{7F2CA6BF-9F59-464F-95AE-1D54246A6C49}" srcId="{71FAAC90-AD0F-4E4B-8221-0A105D000DF6}" destId="{305C40A6-46C3-45B4-ACC2-64D9D57B78FE}" srcOrd="2" destOrd="0" parTransId="{95AA73B8-02BD-4AED-AFB0-B2C8EA2E59D4}" sibTransId="{216DB83E-CABC-4F1F-9F4D-A72C9835FE79}"/>
    <dgm:cxn modelId="{66131805-B4AB-4844-80DA-DE350283D24D}" srcId="{71FAAC90-AD0F-4E4B-8221-0A105D000DF6}" destId="{CDCF1B6C-9D3A-4434-B61E-8B5578059A53}" srcOrd="0" destOrd="0" parTransId="{F6F5CE2C-FA37-46A6-9188-7B643191A6C6}" sibTransId="{E9124B95-888E-4E9C-BAC2-FBCDB4ACD81F}"/>
    <dgm:cxn modelId="{C5585759-7603-4BE5-B745-5F9E9DC1F1D0}" type="presOf" srcId="{71FAAC90-AD0F-4E4B-8221-0A105D000DF6}" destId="{BDC810A4-EBBC-461E-8259-D2BEAAD50962}" srcOrd="0" destOrd="0" presId="urn:microsoft.com/office/officeart/2008/layout/LinedList"/>
    <dgm:cxn modelId="{DD099975-9EA7-4C2C-AEC5-4BEC8BE12F33}" type="presParOf" srcId="{BDC810A4-EBBC-461E-8259-D2BEAAD50962}" destId="{77214836-8745-4219-BFA9-1A87BA16B5AA}" srcOrd="0" destOrd="0" presId="urn:microsoft.com/office/officeart/2008/layout/LinedList"/>
    <dgm:cxn modelId="{FE1C6909-FA60-4D6D-86C0-CAA8DE346B40}" type="presParOf" srcId="{BDC810A4-EBBC-461E-8259-D2BEAAD50962}" destId="{923DE714-0EBF-42CE-9C37-272E04D12143}" srcOrd="1" destOrd="0" presId="urn:microsoft.com/office/officeart/2008/layout/LinedList"/>
    <dgm:cxn modelId="{D8A626D7-F2E6-42B7-AF57-84096764971E}" type="presParOf" srcId="{923DE714-0EBF-42CE-9C37-272E04D12143}" destId="{DC530BFA-2130-408B-8753-785A9132408F}" srcOrd="0" destOrd="0" presId="urn:microsoft.com/office/officeart/2008/layout/LinedList"/>
    <dgm:cxn modelId="{A5EF8797-063A-4F12-9367-3D2A52687C5E}" type="presParOf" srcId="{923DE714-0EBF-42CE-9C37-272E04D12143}" destId="{F0B13362-4C3C-430D-8106-20C9D6C17460}" srcOrd="1" destOrd="0" presId="urn:microsoft.com/office/officeart/2008/layout/LinedList"/>
    <dgm:cxn modelId="{4CC51C38-F1AE-475C-B357-A22CEB652889}" type="presParOf" srcId="{BDC810A4-EBBC-461E-8259-D2BEAAD50962}" destId="{DB3C1672-0291-4231-BF18-2FF7CAA1130E}" srcOrd="2" destOrd="0" presId="urn:microsoft.com/office/officeart/2008/layout/LinedList"/>
    <dgm:cxn modelId="{D2AE3E32-557D-47F5-B0C4-6E8E9AE6ED8F}" type="presParOf" srcId="{BDC810A4-EBBC-461E-8259-D2BEAAD50962}" destId="{407A0D47-BEC0-4728-8405-3FF5C1415391}" srcOrd="3" destOrd="0" presId="urn:microsoft.com/office/officeart/2008/layout/LinedList"/>
    <dgm:cxn modelId="{35EC8C33-C856-48B5-8E73-B3202EC059FE}" type="presParOf" srcId="{407A0D47-BEC0-4728-8405-3FF5C1415391}" destId="{8800F7F0-4346-4DCC-A320-07FCC1F13372}" srcOrd="0" destOrd="0" presId="urn:microsoft.com/office/officeart/2008/layout/LinedList"/>
    <dgm:cxn modelId="{273B06AE-6B8E-47C3-A4A2-FFB8C6050C7D}" type="presParOf" srcId="{407A0D47-BEC0-4728-8405-3FF5C1415391}" destId="{6DA9F241-9C2C-4136-AC1F-84F09ED4FBAF}" srcOrd="1" destOrd="0" presId="urn:microsoft.com/office/officeart/2008/layout/LinedList"/>
    <dgm:cxn modelId="{0D54B798-2C10-472F-B3A0-4FC7767A1FDF}" type="presParOf" srcId="{BDC810A4-EBBC-461E-8259-D2BEAAD50962}" destId="{83DEDAF8-4A1C-45FB-B72F-A4878A8498A6}" srcOrd="4" destOrd="0" presId="urn:microsoft.com/office/officeart/2008/layout/LinedList"/>
    <dgm:cxn modelId="{A30FFCFE-3370-4B35-87EE-731EEAA3D5E0}" type="presParOf" srcId="{BDC810A4-EBBC-461E-8259-D2BEAAD50962}" destId="{65AF1494-DE44-4C8D-AD40-B70060E208A8}" srcOrd="5" destOrd="0" presId="urn:microsoft.com/office/officeart/2008/layout/LinedList"/>
    <dgm:cxn modelId="{37A196EB-EF14-4A60-889F-FE194FA54FF0}" type="presParOf" srcId="{65AF1494-DE44-4C8D-AD40-B70060E208A8}" destId="{E4D9BDCF-9DAC-4127-BCFB-AA309B84D726}" srcOrd="0" destOrd="0" presId="urn:microsoft.com/office/officeart/2008/layout/LinedList"/>
    <dgm:cxn modelId="{197087A6-4720-4345-81E1-5165F812C34F}" type="presParOf" srcId="{65AF1494-DE44-4C8D-AD40-B70060E208A8}" destId="{21FB6AC1-7137-4264-8FAB-50CA89BD894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69ECDC9-7046-4468-9A83-C79D3FB2ECC1}" type="doc">
      <dgm:prSet loTypeId="urn:microsoft.com/office/officeart/2018/5/layout/IconLeafLabelList" loCatId="icon" qsTypeId="urn:microsoft.com/office/officeart/2005/8/quickstyle/simple2" qsCatId="simple" csTypeId="urn:microsoft.com/office/officeart/2005/8/colors/colorful4" csCatId="colorful" phldr="1"/>
      <dgm:spPr/>
      <dgm:t>
        <a:bodyPr/>
        <a:lstStyle/>
        <a:p>
          <a:endParaRPr lang="en-US"/>
        </a:p>
      </dgm:t>
    </dgm:pt>
    <dgm:pt modelId="{BFB4833B-7C26-42A8-AD35-A670B9994D12}">
      <dgm:prSet/>
      <dgm:spPr/>
      <dgm:t>
        <a:bodyPr/>
        <a:lstStyle/>
        <a:p>
          <a:pPr>
            <a:lnSpc>
              <a:spcPct val="100000"/>
            </a:lnSpc>
            <a:defRPr cap="all"/>
          </a:pPr>
          <a:r>
            <a:rPr lang="en-US"/>
            <a:t>Contact Kathy Frederick, Director Work-Based Learning for more information at (919) 866-5693 or </a:t>
          </a:r>
          <a:r>
            <a:rPr lang="en-US">
              <a:hlinkClick xmlns:r="http://schemas.openxmlformats.org/officeDocument/2006/relationships" r:id="rId1"/>
            </a:rPr>
            <a:t>ksfrederick1@waketech.edu</a:t>
          </a:r>
          <a:endParaRPr lang="en-US"/>
        </a:p>
      </dgm:t>
    </dgm:pt>
    <dgm:pt modelId="{F0C84FC6-B23B-4BD0-A8CA-4893FEFED42C}" type="parTrans" cxnId="{9961A4AB-70E7-4F59-AE04-41B82D4E36B7}">
      <dgm:prSet/>
      <dgm:spPr/>
      <dgm:t>
        <a:bodyPr/>
        <a:lstStyle/>
        <a:p>
          <a:endParaRPr lang="en-US"/>
        </a:p>
      </dgm:t>
    </dgm:pt>
    <dgm:pt modelId="{B40ECB54-CF7D-4DFD-878E-2B029B7407F4}" type="sibTrans" cxnId="{9961A4AB-70E7-4F59-AE04-41B82D4E36B7}">
      <dgm:prSet/>
      <dgm:spPr/>
      <dgm:t>
        <a:bodyPr/>
        <a:lstStyle/>
        <a:p>
          <a:endParaRPr lang="en-US"/>
        </a:p>
      </dgm:t>
    </dgm:pt>
    <dgm:pt modelId="{0CCEBF45-EAD7-43FB-AA44-992F843B9BC3}">
      <dgm:prSet/>
      <dgm:spPr/>
      <dgm:t>
        <a:bodyPr/>
        <a:lstStyle/>
        <a:p>
          <a:pPr>
            <a:lnSpc>
              <a:spcPct val="100000"/>
            </a:lnSpc>
            <a:defRPr cap="all"/>
          </a:pPr>
          <a:r>
            <a:rPr lang="en-US"/>
            <a:t>Go to our website, wbl.waketech.edu to learn more as well</a:t>
          </a:r>
        </a:p>
      </dgm:t>
    </dgm:pt>
    <dgm:pt modelId="{082A0DFB-01DF-4EF9-8C6D-8007451F5247}" type="parTrans" cxnId="{B3700366-9A75-40A7-BB62-C9B6D3BD5E29}">
      <dgm:prSet/>
      <dgm:spPr/>
      <dgm:t>
        <a:bodyPr/>
        <a:lstStyle/>
        <a:p>
          <a:endParaRPr lang="en-US"/>
        </a:p>
      </dgm:t>
    </dgm:pt>
    <dgm:pt modelId="{4581D91A-48C6-43B5-B830-9535285F8100}" type="sibTrans" cxnId="{B3700366-9A75-40A7-BB62-C9B6D3BD5E29}">
      <dgm:prSet/>
      <dgm:spPr/>
      <dgm:t>
        <a:bodyPr/>
        <a:lstStyle/>
        <a:p>
          <a:endParaRPr lang="en-US"/>
        </a:p>
      </dgm:t>
    </dgm:pt>
    <dgm:pt modelId="{94100D59-908A-4455-86B7-F153D8A1D95B}" type="pres">
      <dgm:prSet presAssocID="{369ECDC9-7046-4468-9A83-C79D3FB2ECC1}" presName="root" presStyleCnt="0">
        <dgm:presLayoutVars>
          <dgm:dir/>
          <dgm:resizeHandles val="exact"/>
        </dgm:presLayoutVars>
      </dgm:prSet>
      <dgm:spPr/>
      <dgm:t>
        <a:bodyPr/>
        <a:lstStyle/>
        <a:p>
          <a:endParaRPr lang="en-US"/>
        </a:p>
      </dgm:t>
    </dgm:pt>
    <dgm:pt modelId="{D4AE013A-201A-4D36-94DC-A7CFE6E1D67F}" type="pres">
      <dgm:prSet presAssocID="{BFB4833B-7C26-42A8-AD35-A670B9994D12}" presName="compNode" presStyleCnt="0"/>
      <dgm:spPr/>
    </dgm:pt>
    <dgm:pt modelId="{56F1BF15-99AC-473D-938B-DD10A8B7E38E}" type="pres">
      <dgm:prSet presAssocID="{BFB4833B-7C26-42A8-AD35-A670B9994D12}" presName="iconBgRect" presStyleLbl="bgShp" presStyleIdx="0" presStyleCnt="2"/>
      <dgm:spPr>
        <a:prstGeom prst="round2DiagRect">
          <a:avLst>
            <a:gd name="adj1" fmla="val 29727"/>
            <a:gd name="adj2" fmla="val 0"/>
          </a:avLst>
        </a:prstGeom>
        <a:solidFill>
          <a:schemeClr val="accent4">
            <a:lumMod val="60000"/>
            <a:lumOff val="40000"/>
          </a:schemeClr>
        </a:solidFill>
      </dgm:spPr>
      <dgm:t>
        <a:bodyPr/>
        <a:lstStyle/>
        <a:p>
          <a:endParaRPr lang="en-US"/>
        </a:p>
      </dgm:t>
    </dgm:pt>
    <dgm:pt modelId="{B1975C51-C621-4A2F-93D2-B564A23FE2B2}" type="pres">
      <dgm:prSet presAssocID="{BFB4833B-7C26-42A8-AD35-A670B9994D12}" presName="iconRect" presStyleLbl="node1" presStyleIdx="0" presStyleCnt="2"/>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a:blipFill>
      </dgm:spPr>
      <dgm:t>
        <a:bodyPr/>
        <a:lstStyle/>
        <a:p>
          <a:endParaRPr lang="en-US"/>
        </a:p>
      </dgm:t>
      <dgm:extLst>
        <a:ext uri="{E40237B7-FDA0-4F09-8148-C483321AD2D9}">
          <dgm14:cNvPr xmlns:dgm14="http://schemas.microsoft.com/office/drawing/2010/diagram" id="0" name="" descr="Envelope"/>
        </a:ext>
      </dgm:extLst>
    </dgm:pt>
    <dgm:pt modelId="{17D6042A-6B9A-47F7-8BA5-ABCB3AB0838E}" type="pres">
      <dgm:prSet presAssocID="{BFB4833B-7C26-42A8-AD35-A670B9994D12}" presName="spaceRect" presStyleCnt="0"/>
      <dgm:spPr/>
    </dgm:pt>
    <dgm:pt modelId="{26A82F89-86EB-4860-8437-B2B99AA7EA0D}" type="pres">
      <dgm:prSet presAssocID="{BFB4833B-7C26-42A8-AD35-A670B9994D12}" presName="textRect" presStyleLbl="revTx" presStyleIdx="0" presStyleCnt="2">
        <dgm:presLayoutVars>
          <dgm:chMax val="1"/>
          <dgm:chPref val="1"/>
        </dgm:presLayoutVars>
      </dgm:prSet>
      <dgm:spPr/>
      <dgm:t>
        <a:bodyPr/>
        <a:lstStyle/>
        <a:p>
          <a:endParaRPr lang="en-US"/>
        </a:p>
      </dgm:t>
    </dgm:pt>
    <dgm:pt modelId="{5DFF9C17-A5E3-4BBF-9055-E0B8E19FB639}" type="pres">
      <dgm:prSet presAssocID="{B40ECB54-CF7D-4DFD-878E-2B029B7407F4}" presName="sibTrans" presStyleCnt="0"/>
      <dgm:spPr/>
    </dgm:pt>
    <dgm:pt modelId="{800BD17B-0298-4DFD-A6DF-00A9DEC0C296}" type="pres">
      <dgm:prSet presAssocID="{0CCEBF45-EAD7-43FB-AA44-992F843B9BC3}" presName="compNode" presStyleCnt="0"/>
      <dgm:spPr/>
    </dgm:pt>
    <dgm:pt modelId="{126F2E61-0896-458A-A8C6-1172CC3714FC}" type="pres">
      <dgm:prSet presAssocID="{0CCEBF45-EAD7-43FB-AA44-992F843B9BC3}" presName="iconBgRect" presStyleLbl="bgShp" presStyleIdx="1" presStyleCnt="2"/>
      <dgm:spPr>
        <a:prstGeom prst="round2DiagRect">
          <a:avLst>
            <a:gd name="adj1" fmla="val 29727"/>
            <a:gd name="adj2" fmla="val 0"/>
          </a:avLst>
        </a:prstGeom>
        <a:solidFill>
          <a:schemeClr val="accent1">
            <a:lumMod val="75000"/>
          </a:schemeClr>
        </a:solidFill>
      </dgm:spPr>
      <dgm:t>
        <a:bodyPr/>
        <a:lstStyle/>
        <a:p>
          <a:endParaRPr lang="en-US"/>
        </a:p>
      </dgm:t>
    </dgm:pt>
    <dgm:pt modelId="{C4D32F89-5E1C-493A-9414-AFF69B81D4D7}" type="pres">
      <dgm:prSet presAssocID="{0CCEBF45-EAD7-43FB-AA44-992F843B9BC3}" presName="iconRect" presStyleLbl="node1" presStyleIdx="1" presStyleCnt="2"/>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a:blipFill>
      </dgm:spPr>
      <dgm:t>
        <a:bodyPr/>
        <a:lstStyle/>
        <a:p>
          <a:endParaRPr lang="en-US"/>
        </a:p>
      </dgm:t>
      <dgm:extLst>
        <a:ext uri="{E40237B7-FDA0-4F09-8148-C483321AD2D9}">
          <dgm14:cNvPr xmlns:dgm14="http://schemas.microsoft.com/office/drawing/2010/diagram" id="0" name="" descr="Marker"/>
        </a:ext>
      </dgm:extLst>
    </dgm:pt>
    <dgm:pt modelId="{EA766252-4E6D-4941-850E-3D9E55835CCF}" type="pres">
      <dgm:prSet presAssocID="{0CCEBF45-EAD7-43FB-AA44-992F843B9BC3}" presName="spaceRect" presStyleCnt="0"/>
      <dgm:spPr/>
    </dgm:pt>
    <dgm:pt modelId="{474E9A85-F347-4055-9BE9-D605F4828BF1}" type="pres">
      <dgm:prSet presAssocID="{0CCEBF45-EAD7-43FB-AA44-992F843B9BC3}" presName="textRect" presStyleLbl="revTx" presStyleIdx="1" presStyleCnt="2">
        <dgm:presLayoutVars>
          <dgm:chMax val="1"/>
          <dgm:chPref val="1"/>
        </dgm:presLayoutVars>
      </dgm:prSet>
      <dgm:spPr/>
      <dgm:t>
        <a:bodyPr/>
        <a:lstStyle/>
        <a:p>
          <a:endParaRPr lang="en-US"/>
        </a:p>
      </dgm:t>
    </dgm:pt>
  </dgm:ptLst>
  <dgm:cxnLst>
    <dgm:cxn modelId="{B3700366-9A75-40A7-BB62-C9B6D3BD5E29}" srcId="{369ECDC9-7046-4468-9A83-C79D3FB2ECC1}" destId="{0CCEBF45-EAD7-43FB-AA44-992F843B9BC3}" srcOrd="1" destOrd="0" parTransId="{082A0DFB-01DF-4EF9-8C6D-8007451F5247}" sibTransId="{4581D91A-48C6-43B5-B830-9535285F8100}"/>
    <dgm:cxn modelId="{808D7411-EA85-4EDC-9934-E2ABFA5B0639}" type="presOf" srcId="{BFB4833B-7C26-42A8-AD35-A670B9994D12}" destId="{26A82F89-86EB-4860-8437-B2B99AA7EA0D}" srcOrd="0" destOrd="0" presId="urn:microsoft.com/office/officeart/2018/5/layout/IconLeafLabelList"/>
    <dgm:cxn modelId="{06BE006D-634B-4962-9E4E-DE94C486A280}" type="presOf" srcId="{0CCEBF45-EAD7-43FB-AA44-992F843B9BC3}" destId="{474E9A85-F347-4055-9BE9-D605F4828BF1}" srcOrd="0" destOrd="0" presId="urn:microsoft.com/office/officeart/2018/5/layout/IconLeafLabelList"/>
    <dgm:cxn modelId="{BA764EED-B9FE-41AF-B17E-02CC2F7D480A}" type="presOf" srcId="{369ECDC9-7046-4468-9A83-C79D3FB2ECC1}" destId="{94100D59-908A-4455-86B7-F153D8A1D95B}" srcOrd="0" destOrd="0" presId="urn:microsoft.com/office/officeart/2018/5/layout/IconLeafLabelList"/>
    <dgm:cxn modelId="{9961A4AB-70E7-4F59-AE04-41B82D4E36B7}" srcId="{369ECDC9-7046-4468-9A83-C79D3FB2ECC1}" destId="{BFB4833B-7C26-42A8-AD35-A670B9994D12}" srcOrd="0" destOrd="0" parTransId="{F0C84FC6-B23B-4BD0-A8CA-4893FEFED42C}" sibTransId="{B40ECB54-CF7D-4DFD-878E-2B029B7407F4}"/>
    <dgm:cxn modelId="{F4422837-D823-4FA4-B4BC-3DA2BFF20BD2}" type="presParOf" srcId="{94100D59-908A-4455-86B7-F153D8A1D95B}" destId="{D4AE013A-201A-4D36-94DC-A7CFE6E1D67F}" srcOrd="0" destOrd="0" presId="urn:microsoft.com/office/officeart/2018/5/layout/IconLeafLabelList"/>
    <dgm:cxn modelId="{783C2DC2-2438-4C3F-ACDD-DA0BB5429066}" type="presParOf" srcId="{D4AE013A-201A-4D36-94DC-A7CFE6E1D67F}" destId="{56F1BF15-99AC-473D-938B-DD10A8B7E38E}" srcOrd="0" destOrd="0" presId="urn:microsoft.com/office/officeart/2018/5/layout/IconLeafLabelList"/>
    <dgm:cxn modelId="{EA870A44-EFAD-43D8-9B19-F04DCB5D1002}" type="presParOf" srcId="{D4AE013A-201A-4D36-94DC-A7CFE6E1D67F}" destId="{B1975C51-C621-4A2F-93D2-B564A23FE2B2}" srcOrd="1" destOrd="0" presId="urn:microsoft.com/office/officeart/2018/5/layout/IconLeafLabelList"/>
    <dgm:cxn modelId="{DCFA0507-774D-4B65-8BF0-54004BB21FF3}" type="presParOf" srcId="{D4AE013A-201A-4D36-94DC-A7CFE6E1D67F}" destId="{17D6042A-6B9A-47F7-8BA5-ABCB3AB0838E}" srcOrd="2" destOrd="0" presId="urn:microsoft.com/office/officeart/2018/5/layout/IconLeafLabelList"/>
    <dgm:cxn modelId="{A005DB8E-B0E5-455C-9CB3-12317DDDF595}" type="presParOf" srcId="{D4AE013A-201A-4D36-94DC-A7CFE6E1D67F}" destId="{26A82F89-86EB-4860-8437-B2B99AA7EA0D}" srcOrd="3" destOrd="0" presId="urn:microsoft.com/office/officeart/2018/5/layout/IconLeafLabelList"/>
    <dgm:cxn modelId="{DCC93908-E4B4-45C9-87A5-7F8BC36C3940}" type="presParOf" srcId="{94100D59-908A-4455-86B7-F153D8A1D95B}" destId="{5DFF9C17-A5E3-4BBF-9055-E0B8E19FB639}" srcOrd="1" destOrd="0" presId="urn:microsoft.com/office/officeart/2018/5/layout/IconLeafLabelList"/>
    <dgm:cxn modelId="{1FFC4BF4-BE1E-4541-B051-64FF9979E24C}" type="presParOf" srcId="{94100D59-908A-4455-86B7-F153D8A1D95B}" destId="{800BD17B-0298-4DFD-A6DF-00A9DEC0C296}" srcOrd="2" destOrd="0" presId="urn:microsoft.com/office/officeart/2018/5/layout/IconLeafLabelList"/>
    <dgm:cxn modelId="{59EDCEDB-ACE4-4FAF-8C9C-A85301D148AB}" type="presParOf" srcId="{800BD17B-0298-4DFD-A6DF-00A9DEC0C296}" destId="{126F2E61-0896-458A-A8C6-1172CC3714FC}" srcOrd="0" destOrd="0" presId="urn:microsoft.com/office/officeart/2018/5/layout/IconLeafLabelList"/>
    <dgm:cxn modelId="{919ECED6-96F1-4042-91E0-7B7D3B0DAC1A}" type="presParOf" srcId="{800BD17B-0298-4DFD-A6DF-00A9DEC0C296}" destId="{C4D32F89-5E1C-493A-9414-AFF69B81D4D7}" srcOrd="1" destOrd="0" presId="urn:microsoft.com/office/officeart/2018/5/layout/IconLeafLabelList"/>
    <dgm:cxn modelId="{00068911-737D-4B72-AB99-67A3DB054437}" type="presParOf" srcId="{800BD17B-0298-4DFD-A6DF-00A9DEC0C296}" destId="{EA766252-4E6D-4941-850E-3D9E55835CCF}" srcOrd="2" destOrd="0" presId="urn:microsoft.com/office/officeart/2018/5/layout/IconLeafLabelList"/>
    <dgm:cxn modelId="{0538A861-E22F-404C-AAC6-426BC119DFF9}" type="presParOf" srcId="{800BD17B-0298-4DFD-A6DF-00A9DEC0C296}" destId="{474E9A85-F347-4055-9BE9-D605F4828BF1}"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D6EC4B-6185-4D0F-99ED-CE8C89AED1DE}">
      <dsp:nvSpPr>
        <dsp:cNvPr id="0" name=""/>
        <dsp:cNvSpPr/>
      </dsp:nvSpPr>
      <dsp:spPr>
        <a:xfrm>
          <a:off x="350004" y="300922"/>
          <a:ext cx="1084060" cy="108406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1B7B1C-EC72-4CAE-A498-238DA0928643}">
      <dsp:nvSpPr>
        <dsp:cNvPr id="0" name=""/>
        <dsp:cNvSpPr/>
      </dsp:nvSpPr>
      <dsp:spPr>
        <a:xfrm>
          <a:off x="581033" y="531952"/>
          <a:ext cx="622001" cy="622001"/>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E4B5E471-4009-420A-A45E-70A6CB8325D9}">
      <dsp:nvSpPr>
        <dsp:cNvPr id="0" name=""/>
        <dsp:cNvSpPr/>
      </dsp:nvSpPr>
      <dsp:spPr>
        <a:xfrm>
          <a:off x="3460" y="1722641"/>
          <a:ext cx="1777148" cy="1532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defRPr cap="all"/>
          </a:pPr>
          <a:r>
            <a:rPr lang="en-US" sz="1100" b="1" kern="1200"/>
            <a:t>Communication</a:t>
          </a:r>
          <a:r>
            <a:rPr lang="en-US" sz="1100" kern="1200"/>
            <a:t> - the ability to effectively exchange ideas and information with others through oral, written, or visual means.</a:t>
          </a:r>
        </a:p>
      </dsp:txBody>
      <dsp:txXfrm>
        <a:off x="3460" y="1722641"/>
        <a:ext cx="1777148" cy="1532790"/>
      </dsp:txXfrm>
    </dsp:sp>
    <dsp:sp modelId="{AF41289B-BBCD-4A2D-8F0A-B4D721202210}">
      <dsp:nvSpPr>
        <dsp:cNvPr id="0" name=""/>
        <dsp:cNvSpPr/>
      </dsp:nvSpPr>
      <dsp:spPr>
        <a:xfrm>
          <a:off x="2438154" y="300922"/>
          <a:ext cx="1084060" cy="108406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D9DF58-54A6-4D5F-90EA-104F6E4CFC10}">
      <dsp:nvSpPr>
        <dsp:cNvPr id="0" name=""/>
        <dsp:cNvSpPr/>
      </dsp:nvSpPr>
      <dsp:spPr>
        <a:xfrm>
          <a:off x="2669183" y="531952"/>
          <a:ext cx="622001" cy="622001"/>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36C7CA7A-4A6E-4D62-AA4E-FD1FB53BEFA1}">
      <dsp:nvSpPr>
        <dsp:cNvPr id="0" name=""/>
        <dsp:cNvSpPr/>
      </dsp:nvSpPr>
      <dsp:spPr>
        <a:xfrm>
          <a:off x="2091610" y="1722641"/>
          <a:ext cx="1777148" cy="1532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defRPr cap="all"/>
          </a:pPr>
          <a:r>
            <a:rPr lang="en-US" sz="1100" b="1" kern="1200"/>
            <a:t>Interpersonal Skills and Teamwork</a:t>
          </a:r>
          <a:r>
            <a:rPr lang="en-US" sz="1100" kern="1200"/>
            <a:t> – the ability to work effectively with others, especially to analyze situations, establish priorities, and apply resources for solving problems or accomplishing tasks.</a:t>
          </a:r>
        </a:p>
      </dsp:txBody>
      <dsp:txXfrm>
        <a:off x="2091610" y="1722641"/>
        <a:ext cx="1777148" cy="1532790"/>
      </dsp:txXfrm>
    </dsp:sp>
    <dsp:sp modelId="{A7F6CE45-F3FB-4F06-B535-75D039F0AC8B}">
      <dsp:nvSpPr>
        <dsp:cNvPr id="0" name=""/>
        <dsp:cNvSpPr/>
      </dsp:nvSpPr>
      <dsp:spPr>
        <a:xfrm>
          <a:off x="4526303" y="300922"/>
          <a:ext cx="1084060" cy="108406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CD2243-D1A3-437E-AB15-AA34D95A5C24}">
      <dsp:nvSpPr>
        <dsp:cNvPr id="0" name=""/>
        <dsp:cNvSpPr/>
      </dsp:nvSpPr>
      <dsp:spPr>
        <a:xfrm>
          <a:off x="4757332" y="531952"/>
          <a:ext cx="622001" cy="622001"/>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C3E67AAA-84B7-4490-8B1A-E56E3542C985}">
      <dsp:nvSpPr>
        <dsp:cNvPr id="0" name=""/>
        <dsp:cNvSpPr/>
      </dsp:nvSpPr>
      <dsp:spPr>
        <a:xfrm>
          <a:off x="4179759" y="1722641"/>
          <a:ext cx="1777148" cy="1532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defRPr cap="all"/>
          </a:pPr>
          <a:r>
            <a:rPr lang="en-US" sz="1100" b="1" kern="1200"/>
            <a:t>Problem-solving</a:t>
          </a:r>
          <a:r>
            <a:rPr lang="en-US" sz="1100" kern="1200"/>
            <a:t> – the ability to identify problems and potential causes while developing and implementing practical action plans for solutions.</a:t>
          </a:r>
        </a:p>
      </dsp:txBody>
      <dsp:txXfrm>
        <a:off x="4179759" y="1722641"/>
        <a:ext cx="1777148" cy="1532790"/>
      </dsp:txXfrm>
    </dsp:sp>
    <dsp:sp modelId="{27BEFB4B-C114-4BA2-BA73-0F4286317F6C}">
      <dsp:nvSpPr>
        <dsp:cNvPr id="0" name=""/>
        <dsp:cNvSpPr/>
      </dsp:nvSpPr>
      <dsp:spPr>
        <a:xfrm>
          <a:off x="6614452" y="300922"/>
          <a:ext cx="1084060" cy="108406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9E6E6DB-409C-41BA-926B-BACFBC7D50A6}">
      <dsp:nvSpPr>
        <dsp:cNvPr id="0" name=""/>
        <dsp:cNvSpPr/>
      </dsp:nvSpPr>
      <dsp:spPr>
        <a:xfrm>
          <a:off x="6845482" y="531952"/>
          <a:ext cx="622001" cy="622001"/>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 xmlns:asvg="http://schemas.microsoft.com/office/drawing/2016/SVG/main" r:embed="rId8"/>
              </a:ext>
            </a:extLst>
          </a:blip>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0A438F5A-F6A5-469A-A0EC-0AE39D7E6C4F}">
      <dsp:nvSpPr>
        <dsp:cNvPr id="0" name=""/>
        <dsp:cNvSpPr/>
      </dsp:nvSpPr>
      <dsp:spPr>
        <a:xfrm>
          <a:off x="6267908" y="1722641"/>
          <a:ext cx="1777148" cy="15327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defRPr cap="all"/>
          </a:pPr>
          <a:r>
            <a:rPr lang="en-US" sz="1100" b="1" kern="1200"/>
            <a:t>Information Processing</a:t>
          </a:r>
          <a:r>
            <a:rPr lang="en-US" sz="1100" kern="1200"/>
            <a:t> – the ability to acquire, evaluate, organize, manage, and interpret information.</a:t>
          </a:r>
        </a:p>
      </dsp:txBody>
      <dsp:txXfrm>
        <a:off x="6267908" y="1722641"/>
        <a:ext cx="1777148" cy="15327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066A0E-AC3C-4C72-A375-B69F80644CEB}">
      <dsp:nvSpPr>
        <dsp:cNvPr id="0" name=""/>
        <dsp:cNvSpPr/>
      </dsp:nvSpPr>
      <dsp:spPr>
        <a:xfrm>
          <a:off x="0" y="1234885"/>
          <a:ext cx="6235656" cy="359774"/>
        </a:xfrm>
        <a:prstGeom prst="roundRect">
          <a:avLst/>
        </a:prstGeom>
        <a:solidFill>
          <a:schemeClr val="accent5">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dirty="0"/>
            <a:t>Reduce recruiting/training costs</a:t>
          </a:r>
        </a:p>
      </dsp:txBody>
      <dsp:txXfrm>
        <a:off x="17563" y="1252448"/>
        <a:ext cx="6200530" cy="324648"/>
      </dsp:txXfrm>
    </dsp:sp>
    <dsp:sp modelId="{76542EAE-3DEE-4A6D-8E70-1CE63C680A8E}">
      <dsp:nvSpPr>
        <dsp:cNvPr id="0" name=""/>
        <dsp:cNvSpPr/>
      </dsp:nvSpPr>
      <dsp:spPr>
        <a:xfrm>
          <a:off x="0" y="1637860"/>
          <a:ext cx="6235656" cy="359774"/>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a:t>Skilled labor pool</a:t>
          </a:r>
        </a:p>
      </dsp:txBody>
      <dsp:txXfrm>
        <a:off x="17563" y="1655423"/>
        <a:ext cx="6200530" cy="324648"/>
      </dsp:txXfrm>
    </dsp:sp>
    <dsp:sp modelId="{2E42FB98-2A64-4B78-9980-4416BCAA2492}">
      <dsp:nvSpPr>
        <dsp:cNvPr id="0" name=""/>
        <dsp:cNvSpPr/>
      </dsp:nvSpPr>
      <dsp:spPr>
        <a:xfrm>
          <a:off x="0" y="2040835"/>
          <a:ext cx="6235656" cy="359774"/>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a:t>Accessibility/Availability</a:t>
          </a:r>
        </a:p>
      </dsp:txBody>
      <dsp:txXfrm>
        <a:off x="17563" y="2058398"/>
        <a:ext cx="6200530" cy="324648"/>
      </dsp:txXfrm>
    </dsp:sp>
    <dsp:sp modelId="{454AD207-8E73-440C-9926-5F780C8DC539}">
      <dsp:nvSpPr>
        <dsp:cNvPr id="0" name=""/>
        <dsp:cNvSpPr/>
      </dsp:nvSpPr>
      <dsp:spPr>
        <a:xfrm>
          <a:off x="0" y="2443810"/>
          <a:ext cx="6235656" cy="359774"/>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a:t>Future college graduates are hungry</a:t>
          </a:r>
        </a:p>
      </dsp:txBody>
      <dsp:txXfrm>
        <a:off x="17563" y="2461373"/>
        <a:ext cx="6200530" cy="324648"/>
      </dsp:txXfrm>
    </dsp:sp>
    <dsp:sp modelId="{383AA016-9595-4631-9288-1C72A8D4AA7A}">
      <dsp:nvSpPr>
        <dsp:cNvPr id="0" name=""/>
        <dsp:cNvSpPr/>
      </dsp:nvSpPr>
      <dsp:spPr>
        <a:xfrm>
          <a:off x="0" y="2846785"/>
          <a:ext cx="6235656" cy="359774"/>
        </a:xfrm>
        <a:prstGeom prst="round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a:t>Positive impact on workforce development</a:t>
          </a:r>
        </a:p>
      </dsp:txBody>
      <dsp:txXfrm>
        <a:off x="17563" y="2864348"/>
        <a:ext cx="6200530" cy="324648"/>
      </dsp:txXfrm>
    </dsp:sp>
    <dsp:sp modelId="{CC703FBE-5A50-4D00-AAB9-F0715F2BF6C1}">
      <dsp:nvSpPr>
        <dsp:cNvPr id="0" name=""/>
        <dsp:cNvSpPr/>
      </dsp:nvSpPr>
      <dsp:spPr>
        <a:xfrm>
          <a:off x="0" y="3249760"/>
          <a:ext cx="6235656" cy="359774"/>
        </a:xfrm>
        <a:prstGeom prst="roundRect">
          <a:avLst/>
        </a:prstGeom>
        <a:solidFill>
          <a:schemeClr val="accent5">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a:t>No fees or long-term obligation</a:t>
          </a:r>
        </a:p>
      </dsp:txBody>
      <dsp:txXfrm>
        <a:off x="17563" y="3267323"/>
        <a:ext cx="6200530" cy="324648"/>
      </dsp:txXfrm>
    </dsp:sp>
    <dsp:sp modelId="{38AD79B8-F6EF-4C63-A1AD-8A88C45880A9}">
      <dsp:nvSpPr>
        <dsp:cNvPr id="0" name=""/>
        <dsp:cNvSpPr/>
      </dsp:nvSpPr>
      <dsp:spPr>
        <a:xfrm>
          <a:off x="0" y="3652735"/>
          <a:ext cx="6235656" cy="359774"/>
        </a:xfrm>
        <a:prstGeom prst="roundRect">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a:t>Attract new and fresh talent</a:t>
          </a:r>
        </a:p>
      </dsp:txBody>
      <dsp:txXfrm>
        <a:off x="17563" y="3670298"/>
        <a:ext cx="6200530" cy="324648"/>
      </dsp:txXfrm>
    </dsp:sp>
    <dsp:sp modelId="{E5656CD3-3D03-4FF3-A1F4-8EDD4BF14E2C}">
      <dsp:nvSpPr>
        <dsp:cNvPr id="0" name=""/>
        <dsp:cNvSpPr/>
      </dsp:nvSpPr>
      <dsp:spPr>
        <a:xfrm>
          <a:off x="0" y="4055710"/>
          <a:ext cx="6235656" cy="359774"/>
        </a:xfrm>
        <a:prstGeom prst="roundRect">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a:t>Expand organization workforce to complete short-term projects</a:t>
          </a:r>
        </a:p>
      </dsp:txBody>
      <dsp:txXfrm>
        <a:off x="17563" y="4073273"/>
        <a:ext cx="6200530" cy="324648"/>
      </dsp:txXfrm>
    </dsp:sp>
    <dsp:sp modelId="{450B18BF-1758-4AFD-BB8D-9CE6E219D5BE}">
      <dsp:nvSpPr>
        <dsp:cNvPr id="0" name=""/>
        <dsp:cNvSpPr/>
      </dsp:nvSpPr>
      <dsp:spPr>
        <a:xfrm>
          <a:off x="0" y="4458685"/>
          <a:ext cx="6235656" cy="359774"/>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a:t>Raising profile of organization/giving back to the community by mentoring</a:t>
          </a:r>
        </a:p>
      </dsp:txBody>
      <dsp:txXfrm>
        <a:off x="17563" y="4476248"/>
        <a:ext cx="6200530" cy="324648"/>
      </dsp:txXfrm>
    </dsp:sp>
    <dsp:sp modelId="{C4379C96-7640-4D37-929F-F9A267D15F03}">
      <dsp:nvSpPr>
        <dsp:cNvPr id="0" name=""/>
        <dsp:cNvSpPr/>
      </dsp:nvSpPr>
      <dsp:spPr>
        <a:xfrm>
          <a:off x="0" y="4861660"/>
          <a:ext cx="6235656" cy="359774"/>
        </a:xfrm>
        <a:prstGeom prst="roundRect">
          <a:avLst/>
        </a:prstGeom>
        <a:solidFill>
          <a:schemeClr val="accent6">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a:t>Potential permanent employees</a:t>
          </a:r>
        </a:p>
      </dsp:txBody>
      <dsp:txXfrm>
        <a:off x="17563" y="4879223"/>
        <a:ext cx="6200530" cy="32464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8D9AA1-8F49-4F73-A102-0D3AD9427FA3}">
      <dsp:nvSpPr>
        <dsp:cNvPr id="0" name=""/>
        <dsp:cNvSpPr/>
      </dsp:nvSpPr>
      <dsp:spPr>
        <a:xfrm>
          <a:off x="0" y="110169"/>
          <a:ext cx="5452532" cy="1305281"/>
        </a:xfrm>
        <a:prstGeom prst="roundRect">
          <a:avLst/>
        </a:prstGeom>
        <a:solidFill>
          <a:schemeClr val="accent5">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a:t>Only students who meet </a:t>
          </a:r>
          <a:r>
            <a:rPr lang="en-US" sz="1500" b="1" kern="1200"/>
            <a:t>eligibility criteria </a:t>
          </a:r>
          <a:r>
            <a:rPr lang="en-US" sz="1500" kern="1200"/>
            <a:t>for the Work-Based Learning program are approved for the program.  </a:t>
          </a:r>
        </a:p>
      </dsp:txBody>
      <dsp:txXfrm>
        <a:off x="63719" y="173888"/>
        <a:ext cx="5325094" cy="1177843"/>
      </dsp:txXfrm>
    </dsp:sp>
    <dsp:sp modelId="{4F37489F-6CA8-464C-BF98-41065483374C}">
      <dsp:nvSpPr>
        <dsp:cNvPr id="0" name=""/>
        <dsp:cNvSpPr/>
      </dsp:nvSpPr>
      <dsp:spPr>
        <a:xfrm>
          <a:off x="0" y="1458651"/>
          <a:ext cx="5452532" cy="1305281"/>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a:t>Wake Tech’s criteria require students to meet a minimum GPA, have completed a minimum number of hours in their major requirements and be legally authorized to work in the United States.  Certain programs have additional criteria for their students to meet.</a:t>
          </a:r>
        </a:p>
      </dsp:txBody>
      <dsp:txXfrm>
        <a:off x="63719" y="1522370"/>
        <a:ext cx="5325094" cy="1177843"/>
      </dsp:txXfrm>
    </dsp:sp>
    <dsp:sp modelId="{D794D74B-5489-40EE-9BC8-F190EF34D80F}">
      <dsp:nvSpPr>
        <dsp:cNvPr id="0" name=""/>
        <dsp:cNvSpPr/>
      </dsp:nvSpPr>
      <dsp:spPr>
        <a:xfrm>
          <a:off x="0" y="2807132"/>
          <a:ext cx="5452532" cy="1305281"/>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a:t>Employers are in complete control of the WBL student selection and hiring process once the position is advertised. </a:t>
          </a:r>
        </a:p>
      </dsp:txBody>
      <dsp:txXfrm>
        <a:off x="63719" y="2870851"/>
        <a:ext cx="5325094" cy="1177843"/>
      </dsp:txXfrm>
    </dsp:sp>
    <dsp:sp modelId="{98E09113-888E-4CCD-B1B2-43D6B2D2F404}">
      <dsp:nvSpPr>
        <dsp:cNvPr id="0" name=""/>
        <dsp:cNvSpPr/>
      </dsp:nvSpPr>
      <dsp:spPr>
        <a:xfrm>
          <a:off x="0" y="4155613"/>
          <a:ext cx="5452532" cy="1305281"/>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a:lnSpc>
              <a:spcPct val="90000"/>
            </a:lnSpc>
            <a:spcBef>
              <a:spcPct val="0"/>
            </a:spcBef>
            <a:spcAft>
              <a:spcPct val="35000"/>
            </a:spcAft>
          </a:pPr>
          <a:r>
            <a:rPr lang="en-US" sz="1500" kern="1200"/>
            <a:t>Employers should review Wake Tech students’ qualifications and select the most qualified candidate for the position.</a:t>
          </a:r>
        </a:p>
      </dsp:txBody>
      <dsp:txXfrm>
        <a:off x="63719" y="4219332"/>
        <a:ext cx="5325094" cy="11778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3BA685-0DA3-4535-8D53-2C69B6734C16}">
      <dsp:nvSpPr>
        <dsp:cNvPr id="0" name=""/>
        <dsp:cNvSpPr/>
      </dsp:nvSpPr>
      <dsp:spPr>
        <a:xfrm>
          <a:off x="1212569" y="987878"/>
          <a:ext cx="1300252" cy="1300252"/>
        </a:xfrm>
        <a:prstGeom prst="rect">
          <a:avLst/>
        </a:prstGeom>
        <a:blipFill>
          <a:blip xmlns:r="http://schemas.openxmlformats.org/officeDocument/2006/relationships" r:embed="rId1">
            <a:duotone>
              <a:prstClr val="black"/>
              <a:schemeClr val="accent5">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E2319684-D28E-4F29-92AD-9719D1650E67}">
      <dsp:nvSpPr>
        <dsp:cNvPr id="0" name=""/>
        <dsp:cNvSpPr/>
      </dsp:nvSpPr>
      <dsp:spPr>
        <a:xfrm>
          <a:off x="417971" y="2644665"/>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pPr>
          <a:r>
            <a:rPr lang="en-US" sz="1100" kern="1200"/>
            <a:t>Yes.  Each employer partner who has a Work-Based Learning student is asked to complete two evaluations.</a:t>
          </a:r>
        </a:p>
      </dsp:txBody>
      <dsp:txXfrm>
        <a:off x="417971" y="2644665"/>
        <a:ext cx="2889450" cy="720000"/>
      </dsp:txXfrm>
    </dsp:sp>
    <dsp:sp modelId="{AA666A1C-A781-4590-9777-21FBAC411D53}">
      <dsp:nvSpPr>
        <dsp:cNvPr id="0" name=""/>
        <dsp:cNvSpPr/>
      </dsp:nvSpPr>
      <dsp:spPr>
        <a:xfrm>
          <a:off x="4607673" y="987878"/>
          <a:ext cx="1300252" cy="1300252"/>
        </a:xfrm>
        <a:prstGeom prst="rect">
          <a:avLst/>
        </a:prstGeom>
        <a:blipFill>
          <a:blip xmlns:r="http://schemas.openxmlformats.org/officeDocument/2006/relationships" r:embed="rId3" cstate="print">
            <a:duotone>
              <a:schemeClr val="accent4">
                <a:shade val="45000"/>
                <a:satMod val="135000"/>
              </a:schemeClr>
              <a:prstClr val="white"/>
            </a:duotone>
            <a:extLst>
              <a:ext uri="{BEBA8EAE-BF5A-486C-A8C5-ECC9F3942E4B}">
                <a14:imgProps xmlns:a14="http://schemas.microsoft.com/office/drawing/2010/main">
                  <a14:imgLayer r:embed="rId4">
                    <a14:imgEffect>
                      <a14:sharpenSoften amount="50000"/>
                    </a14:imgEffect>
                  </a14:imgLayer>
                </a14:imgProps>
              </a:ext>
              <a:ext uri="{28A0092B-C50C-407E-A947-70E740481C1C}">
                <a14:useLocalDpi xmlns:a14="http://schemas.microsoft.com/office/drawing/2010/main" val="0"/>
              </a:ext>
              <a:ext uri="{96DAC541-7B7A-43D3-8B79-37D633B846F1}">
                <asvg:svgBlip xmlns="" xmlns:asvg="http://schemas.microsoft.com/office/drawing/2016/SVG/main" r:embed="rId5"/>
              </a:ext>
            </a:extLst>
          </a:blip>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6932D9E5-680E-4BF2-B8CE-E9753B31B905}">
      <dsp:nvSpPr>
        <dsp:cNvPr id="0" name=""/>
        <dsp:cNvSpPr/>
      </dsp:nvSpPr>
      <dsp:spPr>
        <a:xfrm>
          <a:off x="3813075" y="2644665"/>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pPr>
          <a:r>
            <a:rPr lang="en-US" sz="1100" kern="1200"/>
            <a:t>The first evaluation is a brief review in the form of a checklist that the student’s Faculty Coordinator from WTCC will bring to the worksite for the student’s site supervisor to complete.</a:t>
          </a:r>
        </a:p>
      </dsp:txBody>
      <dsp:txXfrm>
        <a:off x="3813075" y="2644665"/>
        <a:ext cx="2889450" cy="720000"/>
      </dsp:txXfrm>
    </dsp:sp>
    <dsp:sp modelId="{FC514F38-603D-4671-94FB-FDC474917DDB}">
      <dsp:nvSpPr>
        <dsp:cNvPr id="0" name=""/>
        <dsp:cNvSpPr/>
      </dsp:nvSpPr>
      <dsp:spPr>
        <a:xfrm>
          <a:off x="8002777" y="987878"/>
          <a:ext cx="1300252" cy="1300252"/>
        </a:xfrm>
        <a:prstGeom prst="rect">
          <a:avLst/>
        </a:prstGeom>
        <a:blipFill>
          <a:blip xmlns:r="http://schemas.openxmlformats.org/officeDocument/2006/relationships" r:embed="rId6">
            <a:duotone>
              <a:prstClr val="black"/>
              <a:schemeClr val="accent5">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7"/>
              </a:ext>
            </a:extLst>
          </a:blip>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64AE18D6-1198-4C48-8381-E8A97C30A211}">
      <dsp:nvSpPr>
        <dsp:cNvPr id="0" name=""/>
        <dsp:cNvSpPr/>
      </dsp:nvSpPr>
      <dsp:spPr>
        <a:xfrm>
          <a:off x="7208178" y="2644665"/>
          <a:ext cx="28894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488950">
            <a:lnSpc>
              <a:spcPct val="100000"/>
            </a:lnSpc>
            <a:spcBef>
              <a:spcPct val="0"/>
            </a:spcBef>
            <a:spcAft>
              <a:spcPct val="35000"/>
            </a:spcAft>
          </a:pPr>
          <a:r>
            <a:rPr lang="en-US" sz="1100" kern="1200"/>
            <a:t>The final evaluation is sent to the student’s site supervisor electronically and returned to the college.</a:t>
          </a:r>
        </a:p>
      </dsp:txBody>
      <dsp:txXfrm>
        <a:off x="7208178" y="2644665"/>
        <a:ext cx="2889450"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3CD442-D639-4FED-A010-D9F4A6D205AF}">
      <dsp:nvSpPr>
        <dsp:cNvPr id="0" name=""/>
        <dsp:cNvSpPr/>
      </dsp:nvSpPr>
      <dsp:spPr>
        <a:xfrm>
          <a:off x="0" y="792526"/>
          <a:ext cx="6898886" cy="1935239"/>
        </a:xfrm>
        <a:prstGeom prst="roundRect">
          <a:avLst>
            <a:gd name="adj" fmla="val 10000"/>
          </a:avLst>
        </a:prstGeom>
        <a:solidFill>
          <a:schemeClr val="accent5">
            <a:lumMod val="60000"/>
            <a:lumOff val="40000"/>
          </a:schemeClr>
        </a:solidFill>
        <a:ln>
          <a:noFill/>
        </a:ln>
        <a:effectLst/>
      </dsp:spPr>
      <dsp:style>
        <a:lnRef idx="0">
          <a:scrgbClr r="0" g="0" b="0"/>
        </a:lnRef>
        <a:fillRef idx="1">
          <a:scrgbClr r="0" g="0" b="0"/>
        </a:fillRef>
        <a:effectRef idx="2">
          <a:scrgbClr r="0" g="0" b="0"/>
        </a:effectRef>
        <a:fontRef idx="minor"/>
      </dsp:style>
    </dsp:sp>
    <dsp:sp modelId="{EEE26715-1A39-4195-A258-D1EC1396E9FA}">
      <dsp:nvSpPr>
        <dsp:cNvPr id="0" name=""/>
        <dsp:cNvSpPr/>
      </dsp:nvSpPr>
      <dsp:spPr>
        <a:xfrm>
          <a:off x="585409" y="1227955"/>
          <a:ext cx="1064381" cy="1064381"/>
        </a:xfrm>
        <a:prstGeom prst="rect">
          <a:avLst/>
        </a:prstGeom>
        <a:blipFill>
          <a:blip xmlns:r="http://schemas.openxmlformats.org/officeDocument/2006/relationships" r:embed="rId1">
            <a:duotone>
              <a:prstClr val="black"/>
              <a:schemeClr val="accent6">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99B4D7F1-B707-401D-81CD-079A29E0BD45}">
      <dsp:nvSpPr>
        <dsp:cNvPr id="0" name=""/>
        <dsp:cNvSpPr/>
      </dsp:nvSpPr>
      <dsp:spPr>
        <a:xfrm>
          <a:off x="2235201" y="792526"/>
          <a:ext cx="4663684" cy="19352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4813" tIns="204813" rIns="204813" bIns="204813" numCol="1" spcCol="1270" anchor="ctr" anchorCtr="0">
          <a:noAutofit/>
        </a:bodyPr>
        <a:lstStyle/>
        <a:p>
          <a:pPr lvl="0" algn="l" defTabSz="622300">
            <a:lnSpc>
              <a:spcPct val="100000"/>
            </a:lnSpc>
            <a:spcBef>
              <a:spcPct val="0"/>
            </a:spcBef>
            <a:spcAft>
              <a:spcPct val="35000"/>
            </a:spcAft>
          </a:pPr>
          <a:r>
            <a:rPr lang="en-US" sz="1400" kern="1200"/>
            <a:t>Yes, majority of students in the WBL program are in paid positions.  The exception are students who are with non-profit agencies or government agencies.</a:t>
          </a:r>
        </a:p>
      </dsp:txBody>
      <dsp:txXfrm>
        <a:off x="2235201" y="792526"/>
        <a:ext cx="4663684" cy="1935239"/>
      </dsp:txXfrm>
    </dsp:sp>
    <dsp:sp modelId="{5FD4C974-D028-402A-9E75-DDEBDD6E0595}">
      <dsp:nvSpPr>
        <dsp:cNvPr id="0" name=""/>
        <dsp:cNvSpPr/>
      </dsp:nvSpPr>
      <dsp:spPr>
        <a:xfrm>
          <a:off x="0" y="3170106"/>
          <a:ext cx="6898886" cy="1935239"/>
        </a:xfrm>
        <a:prstGeom prst="roundRect">
          <a:avLst>
            <a:gd name="adj" fmla="val 10000"/>
          </a:avLst>
        </a:prstGeom>
        <a:solidFill>
          <a:schemeClr val="accent1">
            <a:tint val="55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77A3552A-1551-49C1-824C-87BA286C1451}">
      <dsp:nvSpPr>
        <dsp:cNvPr id="0" name=""/>
        <dsp:cNvSpPr/>
      </dsp:nvSpPr>
      <dsp:spPr>
        <a:xfrm>
          <a:off x="585409" y="3605535"/>
          <a:ext cx="1064381" cy="1064381"/>
        </a:xfrm>
        <a:prstGeom prst="rect">
          <a:avLst/>
        </a:prstGeom>
        <a:blipFill>
          <a:blip xmlns:r="http://schemas.openxmlformats.org/officeDocument/2006/relationships" r:embed="rId3">
            <a:duotone>
              <a:prstClr val="black"/>
              <a:schemeClr val="accent1">
                <a:tint val="45000"/>
                <a:satMod val="400000"/>
              </a:schemeClr>
            </a:duotone>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E504102D-0671-48B1-BF34-2FB2577870D3}">
      <dsp:nvSpPr>
        <dsp:cNvPr id="0" name=""/>
        <dsp:cNvSpPr/>
      </dsp:nvSpPr>
      <dsp:spPr>
        <a:xfrm>
          <a:off x="2235201" y="3170106"/>
          <a:ext cx="4663684" cy="19352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4813" tIns="204813" rIns="204813" bIns="204813" numCol="1" spcCol="1270" anchor="ctr" anchorCtr="0">
          <a:noAutofit/>
        </a:bodyPr>
        <a:lstStyle/>
        <a:p>
          <a:pPr lvl="0" algn="l" defTabSz="622300">
            <a:lnSpc>
              <a:spcPct val="100000"/>
            </a:lnSpc>
            <a:spcBef>
              <a:spcPct val="0"/>
            </a:spcBef>
            <a:spcAft>
              <a:spcPct val="35000"/>
            </a:spcAft>
          </a:pPr>
          <a:r>
            <a:rPr lang="en-US" sz="1400" kern="1200"/>
            <a:t>Students at WTCC are typically non-traditional students who are supporting themselves to earn their college degrees.  These students may give up other employment in order to participate in the Work-Based Learning program.  Receiving compensation for their WBL experience enables these students to continue on a pathway to successfully complete their programs of study.</a:t>
          </a:r>
        </a:p>
      </dsp:txBody>
      <dsp:txXfrm>
        <a:off x="2235201" y="3170106"/>
        <a:ext cx="4663684" cy="193523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EA23E1-8D58-4FB1-A7D6-91B8A96F9E70}">
      <dsp:nvSpPr>
        <dsp:cNvPr id="0" name=""/>
        <dsp:cNvSpPr/>
      </dsp:nvSpPr>
      <dsp:spPr>
        <a:xfrm>
          <a:off x="0" y="0"/>
          <a:ext cx="5329236" cy="0"/>
        </a:xfrm>
        <a:prstGeom prst="line">
          <a:avLst/>
        </a:prstGeom>
        <a:gradFill rotWithShape="0">
          <a:gsLst>
            <a:gs pos="0">
              <a:schemeClr val="accent1">
                <a:alpha val="90000"/>
                <a:hueOff val="0"/>
                <a:satOff val="0"/>
                <a:lumOff val="0"/>
                <a:alphaOff val="0"/>
                <a:satMod val="103000"/>
                <a:lumMod val="102000"/>
                <a:tint val="94000"/>
              </a:schemeClr>
            </a:gs>
            <a:gs pos="50000">
              <a:schemeClr val="accent1">
                <a:alpha val="90000"/>
                <a:hueOff val="0"/>
                <a:satOff val="0"/>
                <a:lumOff val="0"/>
                <a:alphaOff val="0"/>
                <a:satMod val="110000"/>
                <a:lumMod val="100000"/>
                <a:shade val="100000"/>
              </a:schemeClr>
            </a:gs>
            <a:gs pos="100000">
              <a:schemeClr val="accent1">
                <a:alpha val="90000"/>
                <a:hueOff val="0"/>
                <a:satOff val="0"/>
                <a:lumOff val="0"/>
                <a:alphaOff val="0"/>
                <a:lumMod val="99000"/>
                <a:satMod val="120000"/>
                <a:shade val="78000"/>
              </a:schemeClr>
            </a:gs>
          </a:gsLst>
          <a:lin ang="5400000" scaled="0"/>
        </a:gradFill>
        <a:ln w="6350" cap="flat" cmpd="sng" algn="ctr">
          <a:solidFill>
            <a:schemeClr val="accent1">
              <a:alpha val="90000"/>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27FD407E-386E-4779-81AD-81E698E5BEB3}">
      <dsp:nvSpPr>
        <dsp:cNvPr id="0" name=""/>
        <dsp:cNvSpPr/>
      </dsp:nvSpPr>
      <dsp:spPr>
        <a:xfrm>
          <a:off x="0" y="0"/>
          <a:ext cx="5329236" cy="2028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dirty="0"/>
            <a:t>Yes!  Wake Tech is proud of its partnerships with local employers like ATI Industrial Corporation, Caterpillar, Cisco, Duke University, Duke University School of Law, Lenovo, NC State University, NetApp, to name a few.  </a:t>
          </a:r>
        </a:p>
      </dsp:txBody>
      <dsp:txXfrm>
        <a:off x="0" y="0"/>
        <a:ext cx="5329236" cy="2028825"/>
      </dsp:txXfrm>
    </dsp:sp>
    <dsp:sp modelId="{99F186F0-F116-4C56-B5A3-87875BB68195}">
      <dsp:nvSpPr>
        <dsp:cNvPr id="0" name=""/>
        <dsp:cNvSpPr/>
      </dsp:nvSpPr>
      <dsp:spPr>
        <a:xfrm>
          <a:off x="0" y="2028825"/>
          <a:ext cx="5329236" cy="0"/>
        </a:xfrm>
        <a:prstGeom prst="line">
          <a:avLst/>
        </a:prstGeom>
        <a:gradFill rotWithShape="0">
          <a:gsLst>
            <a:gs pos="0">
              <a:schemeClr val="accent1">
                <a:alpha val="90000"/>
                <a:hueOff val="0"/>
                <a:satOff val="0"/>
                <a:lumOff val="0"/>
                <a:alphaOff val="-40000"/>
                <a:satMod val="103000"/>
                <a:lumMod val="102000"/>
                <a:tint val="94000"/>
              </a:schemeClr>
            </a:gs>
            <a:gs pos="50000">
              <a:schemeClr val="accent1">
                <a:alpha val="90000"/>
                <a:hueOff val="0"/>
                <a:satOff val="0"/>
                <a:lumOff val="0"/>
                <a:alphaOff val="-40000"/>
                <a:satMod val="110000"/>
                <a:lumMod val="100000"/>
                <a:shade val="100000"/>
              </a:schemeClr>
            </a:gs>
            <a:gs pos="100000">
              <a:schemeClr val="accent1">
                <a:alpha val="90000"/>
                <a:hueOff val="0"/>
                <a:satOff val="0"/>
                <a:lumOff val="0"/>
                <a:alphaOff val="-40000"/>
                <a:lumMod val="99000"/>
                <a:satMod val="120000"/>
                <a:shade val="78000"/>
              </a:schemeClr>
            </a:gs>
          </a:gsLst>
          <a:lin ang="5400000" scaled="0"/>
        </a:gradFill>
        <a:ln w="6350" cap="flat" cmpd="sng" algn="ctr">
          <a:solidFill>
            <a:schemeClr val="accent1">
              <a:alpha val="90000"/>
              <a:hueOff val="0"/>
              <a:satOff val="0"/>
              <a:lumOff val="0"/>
              <a:alphaOff val="-4000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12455690-4B80-4CF2-BF37-A621F645447C}">
      <dsp:nvSpPr>
        <dsp:cNvPr id="0" name=""/>
        <dsp:cNvSpPr/>
      </dsp:nvSpPr>
      <dsp:spPr>
        <a:xfrm>
          <a:off x="0" y="2028825"/>
          <a:ext cx="5329236" cy="20288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lvl="0" algn="l" defTabSz="933450">
            <a:lnSpc>
              <a:spcPct val="90000"/>
            </a:lnSpc>
            <a:spcBef>
              <a:spcPct val="0"/>
            </a:spcBef>
            <a:spcAft>
              <a:spcPct val="35000"/>
            </a:spcAft>
          </a:pPr>
          <a:r>
            <a:rPr lang="en-US" sz="2100" kern="1200" dirty="0"/>
            <a:t>If you’d like to speak with an employer partner for a more in-depth discussion of the impact of the WBL program on their company, Kathy Frederick is happy to connect you an individual who can speak to his/her own experiences with the Work-Based Learning program.</a:t>
          </a:r>
        </a:p>
      </dsp:txBody>
      <dsp:txXfrm>
        <a:off x="0" y="2028825"/>
        <a:ext cx="5329236" cy="20288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214836-8745-4219-BFA9-1A87BA16B5AA}">
      <dsp:nvSpPr>
        <dsp:cNvPr id="0" name=""/>
        <dsp:cNvSpPr/>
      </dsp:nvSpPr>
      <dsp:spPr>
        <a:xfrm>
          <a:off x="0" y="2720"/>
          <a:ext cx="5457533"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DC530BFA-2130-408B-8753-785A9132408F}">
      <dsp:nvSpPr>
        <dsp:cNvPr id="0" name=""/>
        <dsp:cNvSpPr/>
      </dsp:nvSpPr>
      <dsp:spPr>
        <a:xfrm>
          <a:off x="0" y="2720"/>
          <a:ext cx="5457533" cy="1855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dirty="0"/>
            <a:t>If you interested in participating in the Work-Based Learning program as an employer partner, please create your employer account in our on-line job board, College Central Network.  This is free of charge and allows you to post opportunities for our eligible students to view.</a:t>
          </a:r>
        </a:p>
      </dsp:txBody>
      <dsp:txXfrm>
        <a:off x="0" y="2720"/>
        <a:ext cx="5457533" cy="1855208"/>
      </dsp:txXfrm>
    </dsp:sp>
    <dsp:sp modelId="{DB3C1672-0291-4231-BF18-2FF7CAA1130E}">
      <dsp:nvSpPr>
        <dsp:cNvPr id="0" name=""/>
        <dsp:cNvSpPr/>
      </dsp:nvSpPr>
      <dsp:spPr>
        <a:xfrm>
          <a:off x="0" y="1857928"/>
          <a:ext cx="5457533"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8800F7F0-4346-4DCC-A320-07FCC1F13372}">
      <dsp:nvSpPr>
        <dsp:cNvPr id="0" name=""/>
        <dsp:cNvSpPr/>
      </dsp:nvSpPr>
      <dsp:spPr>
        <a:xfrm>
          <a:off x="0" y="1857928"/>
          <a:ext cx="5457533" cy="1855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a:t>Once your job(s) is posted in CCN, students can then apply, and you can begin to review candidates for selection.</a:t>
          </a:r>
        </a:p>
      </dsp:txBody>
      <dsp:txXfrm>
        <a:off x="0" y="1857928"/>
        <a:ext cx="5457533" cy="1855208"/>
      </dsp:txXfrm>
    </dsp:sp>
    <dsp:sp modelId="{83DEDAF8-4A1C-45FB-B72F-A4878A8498A6}">
      <dsp:nvSpPr>
        <dsp:cNvPr id="0" name=""/>
        <dsp:cNvSpPr/>
      </dsp:nvSpPr>
      <dsp:spPr>
        <a:xfrm>
          <a:off x="0" y="3713136"/>
          <a:ext cx="5457533" cy="0"/>
        </a:xfrm>
        <a:prstGeom prst="lin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accent1">
              <a:hueOff val="0"/>
              <a:satOff val="0"/>
              <a:lumOff val="0"/>
              <a:alphaOff val="0"/>
            </a:schemeClr>
          </a:solidFill>
          <a:prstDash val="solid"/>
          <a:miter lim="800000"/>
        </a:ln>
        <a:effectLst>
          <a:outerShdw blurRad="57150" dist="19050" dir="5400000" algn="ctr" rotWithShape="0">
            <a:srgbClr val="000000">
              <a:alpha val="63000"/>
            </a:srgbClr>
          </a:outerShdw>
        </a:effectLst>
      </dsp:spPr>
      <dsp:style>
        <a:lnRef idx="1">
          <a:scrgbClr r="0" g="0" b="0"/>
        </a:lnRef>
        <a:fillRef idx="3">
          <a:scrgbClr r="0" g="0" b="0"/>
        </a:fillRef>
        <a:effectRef idx="3">
          <a:scrgbClr r="0" g="0" b="0"/>
        </a:effectRef>
        <a:fontRef idx="minor">
          <a:schemeClr val="lt1"/>
        </a:fontRef>
      </dsp:style>
    </dsp:sp>
    <dsp:sp modelId="{E4D9BDCF-9DAC-4127-BCFB-AA309B84D726}">
      <dsp:nvSpPr>
        <dsp:cNvPr id="0" name=""/>
        <dsp:cNvSpPr/>
      </dsp:nvSpPr>
      <dsp:spPr>
        <a:xfrm>
          <a:off x="0" y="3713136"/>
          <a:ext cx="5457533" cy="18552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t" anchorCtr="0">
          <a:noAutofit/>
        </a:bodyPr>
        <a:lstStyle/>
        <a:p>
          <a:pPr lvl="0" algn="l" defTabSz="844550">
            <a:lnSpc>
              <a:spcPct val="90000"/>
            </a:lnSpc>
            <a:spcBef>
              <a:spcPct val="0"/>
            </a:spcBef>
            <a:spcAft>
              <a:spcPct val="35000"/>
            </a:spcAft>
          </a:pPr>
          <a:r>
            <a:rPr lang="en-US" sz="1900" kern="1200"/>
            <a:t>Our college is on a three-semester calendar system, so students can potentially come to work during the fall semester (August – December), spring semester (January – May) or summer semester (May – July). The fall and spring semesters are 16 weeks in length and summer semester is 10 weeks in length.</a:t>
          </a:r>
        </a:p>
      </dsp:txBody>
      <dsp:txXfrm>
        <a:off x="0" y="3713136"/>
        <a:ext cx="5457533" cy="1855208"/>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F1BF15-99AC-473D-938B-DD10A8B7E38E}">
      <dsp:nvSpPr>
        <dsp:cNvPr id="0" name=""/>
        <dsp:cNvSpPr/>
      </dsp:nvSpPr>
      <dsp:spPr>
        <a:xfrm>
          <a:off x="2258605" y="785192"/>
          <a:ext cx="2196000" cy="2196000"/>
        </a:xfrm>
        <a:prstGeom prst="round2DiagRect">
          <a:avLst>
            <a:gd name="adj1" fmla="val 29727"/>
            <a:gd name="adj2" fmla="val 0"/>
          </a:avLst>
        </a:prstGeom>
        <a:solidFill>
          <a:schemeClr val="accent4">
            <a:lumMod val="60000"/>
            <a:lumOff val="40000"/>
          </a:schemeClr>
        </a:solidFill>
        <a:ln>
          <a:noFill/>
        </a:ln>
        <a:effectLst/>
      </dsp:spPr>
      <dsp:style>
        <a:lnRef idx="0">
          <a:scrgbClr r="0" g="0" b="0"/>
        </a:lnRef>
        <a:fillRef idx="1">
          <a:scrgbClr r="0" g="0" b="0"/>
        </a:fillRef>
        <a:effectRef idx="0">
          <a:scrgbClr r="0" g="0" b="0"/>
        </a:effectRef>
        <a:fontRef idx="minor"/>
      </dsp:style>
    </dsp:sp>
    <dsp:sp modelId="{B1975C51-C621-4A2F-93D2-B564A23FE2B2}">
      <dsp:nvSpPr>
        <dsp:cNvPr id="0" name=""/>
        <dsp:cNvSpPr/>
      </dsp:nvSpPr>
      <dsp:spPr>
        <a:xfrm>
          <a:off x="2726605" y="1253192"/>
          <a:ext cx="1260000" cy="1260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 xmlns:asvg="http://schemas.microsoft.com/office/drawing/2016/SVG/main" r:embed="rId3"/>
              </a:ext>
            </a:extLst>
          </a:blip>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26A82F89-86EB-4860-8437-B2B99AA7EA0D}">
      <dsp:nvSpPr>
        <dsp:cNvPr id="0" name=""/>
        <dsp:cNvSpPr/>
      </dsp:nvSpPr>
      <dsp:spPr>
        <a:xfrm>
          <a:off x="1556605" y="366519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77850">
            <a:lnSpc>
              <a:spcPct val="100000"/>
            </a:lnSpc>
            <a:spcBef>
              <a:spcPct val="0"/>
            </a:spcBef>
            <a:spcAft>
              <a:spcPct val="35000"/>
            </a:spcAft>
            <a:defRPr cap="all"/>
          </a:pPr>
          <a:r>
            <a:rPr lang="en-US" sz="1300" kern="1200"/>
            <a:t>Contact Kathy Frederick, Director Work-Based Learning for more information at (919) 866-5693 or </a:t>
          </a:r>
          <a:r>
            <a:rPr lang="en-US" sz="1300" kern="1200">
              <a:hlinkClick xmlns:r="http://schemas.openxmlformats.org/officeDocument/2006/relationships" r:id="rId4"/>
            </a:rPr>
            <a:t>ksfrederick1@waketech.edu</a:t>
          </a:r>
          <a:endParaRPr lang="en-US" sz="1300" kern="1200"/>
        </a:p>
      </dsp:txBody>
      <dsp:txXfrm>
        <a:off x="1556605" y="3665192"/>
        <a:ext cx="3600000" cy="720000"/>
      </dsp:txXfrm>
    </dsp:sp>
    <dsp:sp modelId="{126F2E61-0896-458A-A8C6-1172CC3714FC}">
      <dsp:nvSpPr>
        <dsp:cNvPr id="0" name=""/>
        <dsp:cNvSpPr/>
      </dsp:nvSpPr>
      <dsp:spPr>
        <a:xfrm>
          <a:off x="6488605" y="785192"/>
          <a:ext cx="2196000" cy="2196000"/>
        </a:xfrm>
        <a:prstGeom prst="round2DiagRect">
          <a:avLst>
            <a:gd name="adj1" fmla="val 29727"/>
            <a:gd name="adj2" fmla="val 0"/>
          </a:avLst>
        </a:prstGeom>
        <a:solidFill>
          <a:schemeClr val="accent1">
            <a:lumMod val="75000"/>
          </a:schemeClr>
        </a:solidFill>
        <a:ln>
          <a:noFill/>
        </a:ln>
        <a:effectLst/>
      </dsp:spPr>
      <dsp:style>
        <a:lnRef idx="0">
          <a:scrgbClr r="0" g="0" b="0"/>
        </a:lnRef>
        <a:fillRef idx="1">
          <a:scrgbClr r="0" g="0" b="0"/>
        </a:fillRef>
        <a:effectRef idx="0">
          <a:scrgbClr r="0" g="0" b="0"/>
        </a:effectRef>
        <a:fontRef idx="minor"/>
      </dsp:style>
    </dsp:sp>
    <dsp:sp modelId="{C4D32F89-5E1C-493A-9414-AFF69B81D4D7}">
      <dsp:nvSpPr>
        <dsp:cNvPr id="0" name=""/>
        <dsp:cNvSpPr/>
      </dsp:nvSpPr>
      <dsp:spPr>
        <a:xfrm>
          <a:off x="6956605" y="1253192"/>
          <a:ext cx="1260000" cy="126000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474E9A85-F347-4055-9BE9-D605F4828BF1}">
      <dsp:nvSpPr>
        <dsp:cNvPr id="0" name=""/>
        <dsp:cNvSpPr/>
      </dsp:nvSpPr>
      <dsp:spPr>
        <a:xfrm>
          <a:off x="5786605" y="3665192"/>
          <a:ext cx="36000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lvl="0" algn="ctr" defTabSz="577850">
            <a:lnSpc>
              <a:spcPct val="100000"/>
            </a:lnSpc>
            <a:spcBef>
              <a:spcPct val="0"/>
            </a:spcBef>
            <a:spcAft>
              <a:spcPct val="35000"/>
            </a:spcAft>
            <a:defRPr cap="all"/>
          </a:pPr>
          <a:r>
            <a:rPr lang="en-US" sz="1300" kern="1200"/>
            <a:t>Go to our website, wbl.waketech.edu to learn more as well</a:t>
          </a:r>
        </a:p>
      </dsp:txBody>
      <dsp:txXfrm>
        <a:off x="5786605" y="3665192"/>
        <a:ext cx="360000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ideo" Target="https://player.vimeo.com/video/32867445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2.xml"/><Relationship Id="rId1" Type="http://schemas.openxmlformats.org/officeDocument/2006/relationships/video" Target="https://player.vimeo.com/video/318281950" TargetMode="Externa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8" Type="http://schemas.microsoft.com/office/2007/relationships/diagramDrawing" Target="../diagrams/drawing6.xml"/><Relationship Id="rId3" Type="http://schemas.microsoft.com/office/2007/relationships/hdphoto" Target="../media/hdphoto2.wdp"/><Relationship Id="rId7" Type="http://schemas.openxmlformats.org/officeDocument/2006/relationships/diagramColors" Target="../diagrams/colors6.xml"/><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diagramQuickStyle" Target="../diagrams/quickStyle6.xml"/><Relationship Id="rId5" Type="http://schemas.openxmlformats.org/officeDocument/2006/relationships/diagramLayout" Target="../diagrams/layout6.xml"/><Relationship Id="rId4" Type="http://schemas.openxmlformats.org/officeDocument/2006/relationships/diagramData" Target="../diagrams/data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B4D3D850-2041-4B7C-AED9-54DA385B14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8F428E7C-CF72-4177-B907-662EDCB35B02}"/>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5400000">
            <a:off x="-1884545" y="2265762"/>
            <a:ext cx="6329167" cy="2547872"/>
            <a:chOff x="-2412483" y="5117355"/>
            <a:chExt cx="4342728" cy="1748210"/>
          </a:xfrm>
        </p:grpSpPr>
        <p:sp>
          <p:nvSpPr>
            <p:cNvPr id="36" name="Isosceles Triangle 35">
              <a:extLst>
                <a:ext uri="{FF2B5EF4-FFF2-40B4-BE49-F238E27FC236}">
                  <a16:creationId xmlns:a16="http://schemas.microsoft.com/office/drawing/2014/main" id="{E2C38613-1CC6-42DF-9D5B-1C3CFF915DAE}"/>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566174" y="5117355"/>
              <a:ext cx="3496419" cy="1748210"/>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Isosceles Triangle 36">
              <a:extLst>
                <a:ext uri="{FF2B5EF4-FFF2-40B4-BE49-F238E27FC236}">
                  <a16:creationId xmlns:a16="http://schemas.microsoft.com/office/drawing/2014/main" id="{FA88567F-0B25-4895-A6DF-304638BE5BAB}"/>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2412483" y="6202815"/>
              <a:ext cx="1325500" cy="662750"/>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9" name="Freeform: Shape 38">
            <a:extLst>
              <a:ext uri="{FF2B5EF4-FFF2-40B4-BE49-F238E27FC236}">
                <a16:creationId xmlns:a16="http://schemas.microsoft.com/office/drawing/2014/main" id="{4B7A2B20-C280-41CF-965D-FA68DA2BD67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7883073" y="-1094168"/>
            <a:ext cx="4864676" cy="3807333"/>
          </a:xfrm>
          <a:custGeom>
            <a:avLst/>
            <a:gdLst>
              <a:gd name="connsiteX0" fmla="*/ 0 w 4864676"/>
              <a:gd name="connsiteY0" fmla="*/ 3191201 h 3807333"/>
              <a:gd name="connsiteX1" fmla="*/ 3191202 w 4864676"/>
              <a:gd name="connsiteY1" fmla="*/ 0 h 3807333"/>
              <a:gd name="connsiteX2" fmla="*/ 4864676 w 4864676"/>
              <a:gd name="connsiteY2" fmla="*/ 1673474 h 3807333"/>
              <a:gd name="connsiteX3" fmla="*/ 4864676 w 4864676"/>
              <a:gd name="connsiteY3" fmla="*/ 3807333 h 3807333"/>
              <a:gd name="connsiteX4" fmla="*/ 0 w 4864676"/>
              <a:gd name="connsiteY4" fmla="*/ 3807333 h 380733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4676" h="3807333">
                <a:moveTo>
                  <a:pt x="0" y="3191201"/>
                </a:moveTo>
                <a:lnTo>
                  <a:pt x="3191202" y="0"/>
                </a:lnTo>
                <a:lnTo>
                  <a:pt x="4864676" y="1673474"/>
                </a:lnTo>
                <a:lnTo>
                  <a:pt x="4864676" y="3807333"/>
                </a:lnTo>
                <a:lnTo>
                  <a:pt x="0" y="380733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Freeform: Shape 40">
            <a:extLst>
              <a:ext uri="{FF2B5EF4-FFF2-40B4-BE49-F238E27FC236}">
                <a16:creationId xmlns:a16="http://schemas.microsoft.com/office/drawing/2014/main" id="{5CF218E6-E246-4EBB-BA8D-DB65AB59A70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283537" y="3632636"/>
            <a:ext cx="1185708" cy="1185708"/>
          </a:xfrm>
          <a:custGeom>
            <a:avLst/>
            <a:gdLst>
              <a:gd name="connsiteX0" fmla="*/ 0 w 1185708"/>
              <a:gd name="connsiteY0" fmla="*/ 0 h 1185708"/>
              <a:gd name="connsiteX1" fmla="*/ 454971 w 1185708"/>
              <a:gd name="connsiteY1" fmla="*/ 0 h 1185708"/>
              <a:gd name="connsiteX2" fmla="*/ 1185708 w 1185708"/>
              <a:gd name="connsiteY2" fmla="*/ 730737 h 1185708"/>
              <a:gd name="connsiteX3" fmla="*/ 1185708 w 1185708"/>
              <a:gd name="connsiteY3" fmla="*/ 1185708 h 1185708"/>
              <a:gd name="connsiteX4" fmla="*/ 0 w 1185708"/>
              <a:gd name="connsiteY4" fmla="*/ 1185708 h 118570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5708" h="1185708">
                <a:moveTo>
                  <a:pt x="0" y="0"/>
                </a:moveTo>
                <a:lnTo>
                  <a:pt x="454971" y="0"/>
                </a:lnTo>
                <a:lnTo>
                  <a:pt x="1185708" y="730737"/>
                </a:lnTo>
                <a:lnTo>
                  <a:pt x="1185708" y="1185708"/>
                </a:lnTo>
                <a:lnTo>
                  <a:pt x="0" y="1185708"/>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3" name="Rectangle 42">
            <a:extLst>
              <a:ext uri="{FF2B5EF4-FFF2-40B4-BE49-F238E27FC236}">
                <a16:creationId xmlns:a16="http://schemas.microsoft.com/office/drawing/2014/main" id="{13B9D26D-939B-4838-886B-07E227F3A3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303927" y="5624986"/>
            <a:ext cx="989294" cy="98929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5" name="Freeform: Shape 44">
            <a:extLst>
              <a:ext uri="{FF2B5EF4-FFF2-40B4-BE49-F238E27FC236}">
                <a16:creationId xmlns:a16="http://schemas.microsoft.com/office/drawing/2014/main" id="{60A80B01-7FDA-4264-BAC7-CA797D49642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401312" y="-723949"/>
            <a:ext cx="5389379" cy="5389379"/>
          </a:xfrm>
          <a:custGeom>
            <a:avLst/>
            <a:gdLst>
              <a:gd name="connsiteX0" fmla="*/ 0 w 5389379"/>
              <a:gd name="connsiteY0" fmla="*/ 2602331 h 5389379"/>
              <a:gd name="connsiteX1" fmla="*/ 2602331 w 5389379"/>
              <a:gd name="connsiteY1" fmla="*/ 0 h 5389379"/>
              <a:gd name="connsiteX2" fmla="*/ 5389379 w 5389379"/>
              <a:gd name="connsiteY2" fmla="*/ 0 h 5389379"/>
              <a:gd name="connsiteX3" fmla="*/ 5389379 w 5389379"/>
              <a:gd name="connsiteY3" fmla="*/ 5389379 h 5389379"/>
              <a:gd name="connsiteX4" fmla="*/ 0 w 5389379"/>
              <a:gd name="connsiteY4" fmla="*/ 5389379 h 5389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389379" h="5389379">
                <a:moveTo>
                  <a:pt x="0" y="2602331"/>
                </a:moveTo>
                <a:lnTo>
                  <a:pt x="2602331" y="0"/>
                </a:lnTo>
                <a:lnTo>
                  <a:pt x="5389379" y="0"/>
                </a:lnTo>
                <a:lnTo>
                  <a:pt x="5389379" y="5389379"/>
                </a:lnTo>
                <a:lnTo>
                  <a:pt x="0" y="5389379"/>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7" name="Freeform: Shape 46">
            <a:extLst>
              <a:ext uri="{FF2B5EF4-FFF2-40B4-BE49-F238E27FC236}">
                <a16:creationId xmlns:a16="http://schemas.microsoft.com/office/drawing/2014/main" id="{449E75B4-6C35-495B-850B-28CDE6E39ED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00284" y="-1424977"/>
            <a:ext cx="6791435" cy="6791435"/>
          </a:xfrm>
          <a:custGeom>
            <a:avLst/>
            <a:gdLst>
              <a:gd name="connsiteX0" fmla="*/ 0 w 6791435"/>
              <a:gd name="connsiteY0" fmla="*/ 4004387 h 6791435"/>
              <a:gd name="connsiteX1" fmla="*/ 81158 w 6791435"/>
              <a:gd name="connsiteY1" fmla="*/ 3923229 h 6791435"/>
              <a:gd name="connsiteX2" fmla="*/ 81158 w 6791435"/>
              <a:gd name="connsiteY2" fmla="*/ 6710277 h 6791435"/>
              <a:gd name="connsiteX3" fmla="*/ 6710277 w 6791435"/>
              <a:gd name="connsiteY3" fmla="*/ 6710277 h 6791435"/>
              <a:gd name="connsiteX4" fmla="*/ 6710277 w 6791435"/>
              <a:gd name="connsiteY4" fmla="*/ 81158 h 6791435"/>
              <a:gd name="connsiteX5" fmla="*/ 3923229 w 6791435"/>
              <a:gd name="connsiteY5" fmla="*/ 81158 h 6791435"/>
              <a:gd name="connsiteX6" fmla="*/ 4004387 w 6791435"/>
              <a:gd name="connsiteY6" fmla="*/ 0 h 6791435"/>
              <a:gd name="connsiteX7" fmla="*/ 6791435 w 6791435"/>
              <a:gd name="connsiteY7" fmla="*/ 0 h 6791435"/>
              <a:gd name="connsiteX8" fmla="*/ 6791435 w 6791435"/>
              <a:gd name="connsiteY8" fmla="*/ 6791435 h 6791435"/>
              <a:gd name="connsiteX9" fmla="*/ 0 w 6791435"/>
              <a:gd name="connsiteY9" fmla="*/ 6791435 h 6791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791435" h="6791435">
                <a:moveTo>
                  <a:pt x="0" y="4004387"/>
                </a:moveTo>
                <a:lnTo>
                  <a:pt x="81158" y="3923229"/>
                </a:lnTo>
                <a:lnTo>
                  <a:pt x="81158" y="6710277"/>
                </a:lnTo>
                <a:lnTo>
                  <a:pt x="6710277" y="6710277"/>
                </a:lnTo>
                <a:lnTo>
                  <a:pt x="6710277" y="81158"/>
                </a:lnTo>
                <a:lnTo>
                  <a:pt x="3923229" y="81158"/>
                </a:lnTo>
                <a:lnTo>
                  <a:pt x="4004387" y="0"/>
                </a:lnTo>
                <a:lnTo>
                  <a:pt x="6791435" y="0"/>
                </a:lnTo>
                <a:lnTo>
                  <a:pt x="6791435" y="6791435"/>
                </a:lnTo>
                <a:lnTo>
                  <a:pt x="0" y="6791435"/>
                </a:lnTo>
                <a:close/>
              </a:path>
            </a:pathLst>
          </a:cu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tx1"/>
              </a:solidFill>
            </a:endParaRPr>
          </a:p>
        </p:txBody>
      </p:sp>
      <p:sp>
        <p:nvSpPr>
          <p:cNvPr id="3" name="Subtitle 2"/>
          <p:cNvSpPr>
            <a:spLocks noGrp="1"/>
          </p:cNvSpPr>
          <p:nvPr>
            <p:ph type="subTitle" idx="1"/>
          </p:nvPr>
        </p:nvSpPr>
        <p:spPr>
          <a:xfrm>
            <a:off x="4020065" y="3052157"/>
            <a:ext cx="4316627" cy="1039441"/>
          </a:xfrm>
          <a:noFill/>
        </p:spPr>
        <p:txBody>
          <a:bodyPr vert="horz" lIns="91440" tIns="45720" rIns="91440" bIns="45720" rtlCol="0">
            <a:normAutofit/>
          </a:bodyPr>
          <a:lstStyle/>
          <a:p>
            <a:r>
              <a:rPr lang="en-US" sz="2000">
                <a:solidFill>
                  <a:srgbClr val="080808"/>
                </a:solidFill>
                <a:cs typeface="Calibri"/>
              </a:rPr>
              <a:t>What Employers Need to Know</a:t>
            </a:r>
            <a:endParaRPr lang="en-US" sz="2000">
              <a:solidFill>
                <a:srgbClr val="080808"/>
              </a:solidFill>
            </a:endParaRPr>
          </a:p>
        </p:txBody>
      </p:sp>
      <p:sp>
        <p:nvSpPr>
          <p:cNvPr id="2" name="Title 1"/>
          <p:cNvSpPr>
            <a:spLocks noGrp="1"/>
          </p:cNvSpPr>
          <p:nvPr>
            <p:ph type="ctrTitle"/>
          </p:nvPr>
        </p:nvSpPr>
        <p:spPr>
          <a:xfrm>
            <a:off x="3287021" y="895381"/>
            <a:ext cx="5782716" cy="2150719"/>
          </a:xfrm>
          <a:noFill/>
        </p:spPr>
        <p:txBody>
          <a:bodyPr anchor="ctr">
            <a:normAutofit/>
          </a:bodyPr>
          <a:lstStyle/>
          <a:p>
            <a:r>
              <a:rPr lang="en-US" sz="3600" dirty="0">
                <a:solidFill>
                  <a:srgbClr val="080808"/>
                </a:solidFill>
                <a:cs typeface="Calibri Light"/>
              </a:rPr>
              <a:t>Work-Based </a:t>
            </a:r>
            <a:r>
              <a:rPr lang="en-US" sz="3600" dirty="0" smtClean="0">
                <a:solidFill>
                  <a:srgbClr val="080808"/>
                </a:solidFill>
                <a:cs typeface="Calibri Light"/>
              </a:rPr>
              <a:t>Learning</a:t>
            </a:r>
            <a:endParaRPr lang="en-US" sz="3600" dirty="0">
              <a:solidFill>
                <a:srgbClr val="080808"/>
              </a:solidFill>
            </a:endParaRPr>
          </a:p>
        </p:txBody>
      </p:sp>
      <p:sp>
        <p:nvSpPr>
          <p:cNvPr id="49" name="Isosceles Triangle 48">
            <a:extLst>
              <a:ext uri="{FF2B5EF4-FFF2-40B4-BE49-F238E27FC236}">
                <a16:creationId xmlns:a16="http://schemas.microsoft.com/office/drawing/2014/main" id="{0EB2D58A-B2F2-4B07-9595-4FED1037FF8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67461" y="5398157"/>
            <a:ext cx="2934814" cy="146740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1" name="Isosceles Triangle 50">
            <a:extLst>
              <a:ext uri="{FF2B5EF4-FFF2-40B4-BE49-F238E27FC236}">
                <a16:creationId xmlns:a16="http://schemas.microsoft.com/office/drawing/2014/main" id="{DEB95C3F-0968-4E23-80BD-35CE22E8337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95580" y="5117355"/>
            <a:ext cx="3496419" cy="1748210"/>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Isosceles Triangle 52">
            <a:extLst>
              <a:ext uri="{FF2B5EF4-FFF2-40B4-BE49-F238E27FC236}">
                <a16:creationId xmlns:a16="http://schemas.microsoft.com/office/drawing/2014/main" id="{16E9C92B-1893-4BFE-B7CF-905EB3F87DAF}"/>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49271" y="5949259"/>
            <a:ext cx="1832612" cy="916306"/>
          </a:xfrm>
          <a:prstGeom prst="triangle">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stretch>
            <a:fillRect/>
          </a:stretch>
        </p:blipFill>
        <p:spPr>
          <a:xfrm>
            <a:off x="4677508" y="275754"/>
            <a:ext cx="2673187" cy="1069275"/>
          </a:xfrm>
          <a:prstGeom prst="rect">
            <a:avLst/>
          </a:prstGeom>
        </p:spPr>
      </p:pic>
    </p:spTree>
    <p:extLst>
      <p:ext uri="{BB962C8B-B14F-4D97-AF65-F5344CB8AC3E}">
        <p14:creationId xmlns:p14="http://schemas.microsoft.com/office/powerpoint/2010/main" val="1098572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1EC3781-91AF-476B-8AF3-677D917C67F5}"/>
              </a:ext>
            </a:extLst>
          </p:cNvPr>
          <p:cNvSpPr>
            <a:spLocks noGrp="1"/>
          </p:cNvSpPr>
          <p:nvPr>
            <p:ph type="title"/>
          </p:nvPr>
        </p:nvSpPr>
        <p:spPr>
          <a:xfrm>
            <a:off x="643467" y="321734"/>
            <a:ext cx="10905066" cy="1135737"/>
          </a:xfrm>
        </p:spPr>
        <p:txBody>
          <a:bodyPr>
            <a:normAutofit/>
          </a:bodyPr>
          <a:lstStyle/>
          <a:p>
            <a:r>
              <a:rPr lang="en-US" sz="3600" dirty="0">
                <a:cs typeface="Calibri Light"/>
              </a:rPr>
              <a:t>Let Us Connect You with Highly Qualified Students Who Can Contribute to Your Company’s Success!</a:t>
            </a:r>
            <a:endParaRPr lang="en-US"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Diagram 3">
            <a:extLst>
              <a:ext uri="{FF2B5EF4-FFF2-40B4-BE49-F238E27FC236}">
                <a16:creationId xmlns:a16="http://schemas.microsoft.com/office/drawing/2014/main" id="{02604049-8A3F-494B-8315-EBD59D544159}"/>
              </a:ext>
            </a:extLst>
          </p:cNvPr>
          <p:cNvGraphicFramePr/>
          <p:nvPr>
            <p:extLst>
              <p:ext uri="{D42A27DB-BD31-4B8C-83A1-F6EECF244321}">
                <p14:modId xmlns:p14="http://schemas.microsoft.com/office/powerpoint/2010/main" val="1187943776"/>
              </p:ext>
            </p:extLst>
          </p:nvPr>
        </p:nvGraphicFramePr>
        <p:xfrm>
          <a:off x="838200" y="1650222"/>
          <a:ext cx="10943211" cy="51703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15706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328674455"/>
          <p:cNvPicPr>
            <a:picLocks noGrp="1" noRot="1" noChangeAspect="1"/>
          </p:cNvPicPr>
          <p:nvPr>
            <p:ph idx="1"/>
            <a:videoFile r:link="rId1"/>
          </p:nvPr>
        </p:nvPicPr>
        <p:blipFill>
          <a:blip r:embed="rId3"/>
          <a:stretch>
            <a:fillRect/>
          </a:stretch>
        </p:blipFill>
        <p:spPr>
          <a:xfrm>
            <a:off x="373618" y="224448"/>
            <a:ext cx="11539959" cy="6491227"/>
          </a:xfrm>
          <a:prstGeom prst="rect">
            <a:avLst/>
          </a:prstGeom>
        </p:spPr>
      </p:pic>
    </p:spTree>
    <p:extLst>
      <p:ext uri="{BB962C8B-B14F-4D97-AF65-F5344CB8AC3E}">
        <p14:creationId xmlns:p14="http://schemas.microsoft.com/office/powerpoint/2010/main" val="1361692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a:p>
        </p:txBody>
      </p:sp>
      <p:pic>
        <p:nvPicPr>
          <p:cNvPr id="7" name="318281950"/>
          <p:cNvPicPr>
            <a:picLocks noGrp="1" noRot="1" noChangeAspect="1"/>
          </p:cNvPicPr>
          <p:nvPr>
            <p:ph idx="1"/>
            <a:videoFile r:link="rId1"/>
          </p:nvPr>
        </p:nvPicPr>
        <p:blipFill>
          <a:blip r:embed="rId3"/>
          <a:stretch>
            <a:fillRect/>
          </a:stretch>
        </p:blipFill>
        <p:spPr>
          <a:xfrm>
            <a:off x="286237" y="193430"/>
            <a:ext cx="11636132" cy="6545324"/>
          </a:xfrm>
          <a:prstGeom prst="rect">
            <a:avLst/>
          </a:prstGeom>
        </p:spPr>
      </p:pic>
    </p:spTree>
    <p:extLst>
      <p:ext uri="{BB962C8B-B14F-4D97-AF65-F5344CB8AC3E}">
        <p14:creationId xmlns:p14="http://schemas.microsoft.com/office/powerpoint/2010/main" val="705050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A297797-5C89-4791-8204-AB071FA1FBC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AFE5A22-DB61-4A01-85D4-E8690FF10EB7}"/>
              </a:ext>
            </a:extLst>
          </p:cNvPr>
          <p:cNvSpPr>
            <a:spLocks noGrp="1"/>
          </p:cNvSpPr>
          <p:nvPr>
            <p:ph type="title"/>
          </p:nvPr>
        </p:nvSpPr>
        <p:spPr>
          <a:xfrm>
            <a:off x="643468" y="643467"/>
            <a:ext cx="4339430" cy="5571065"/>
          </a:xfrm>
        </p:spPr>
        <p:txBody>
          <a:bodyPr>
            <a:normAutofit/>
          </a:bodyPr>
          <a:lstStyle/>
          <a:p>
            <a:r>
              <a:rPr lang="en-US" sz="3600" dirty="0">
                <a:ea typeface="+mj-lt"/>
                <a:cs typeface="+mj-lt"/>
              </a:rPr>
              <a:t>What is Work-Based Learning (WBL)?</a:t>
            </a:r>
          </a:p>
        </p:txBody>
      </p:sp>
      <p:sp>
        <p:nvSpPr>
          <p:cNvPr id="10" name="Freeform: Shape 9">
            <a:extLst>
              <a:ext uri="{FF2B5EF4-FFF2-40B4-BE49-F238E27FC236}">
                <a16:creationId xmlns:a16="http://schemas.microsoft.com/office/drawing/2014/main" id="{569BBA9B-8F4E-4D2B-BEFA-41A47544337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11">
            <a:extLst>
              <a:ext uri="{FF2B5EF4-FFF2-40B4-BE49-F238E27FC236}">
                <a16:creationId xmlns:a16="http://schemas.microsoft.com/office/drawing/2014/main" id="{851012D1-8033-40B1-9EC0-91390FFC74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2A9B1C05-E0C9-4CC2-8305-58EC047A2E98}"/>
              </a:ext>
            </a:extLst>
          </p:cNvPr>
          <p:cNvSpPr>
            <a:spLocks noGrp="1"/>
          </p:cNvSpPr>
          <p:nvPr>
            <p:ph idx="1"/>
          </p:nvPr>
        </p:nvSpPr>
        <p:spPr>
          <a:xfrm>
            <a:off x="4120949" y="308931"/>
            <a:ext cx="7864337" cy="3024870"/>
          </a:xfrm>
        </p:spPr>
        <p:txBody>
          <a:bodyPr vert="horz" lIns="91440" tIns="45720" rIns="91440" bIns="45720" rtlCol="0" anchor="ctr">
            <a:noAutofit/>
          </a:bodyPr>
          <a:lstStyle/>
          <a:p>
            <a:pPr marL="0" indent="0">
              <a:buNone/>
            </a:pPr>
            <a:r>
              <a:rPr lang="en-US" sz="1600" dirty="0">
                <a:cs typeface="Calibri"/>
              </a:rPr>
              <a:t>At Wake Tech, students have a variety of opportunities for gaining valuable work experience while pursuing educational credentials. Students in approved programs of study can apply what they have learned in the classroom with paid, supervised, practical work experiences, directly related to their fields of study. They typically work part-time, from 10 to 30 hours per week (depending on credit hours to be earned) while attending school and earning academic credit. This combination is a meaningful way for students to explore career choices and become better prepared for the job market after graduation.</a:t>
            </a:r>
            <a:br>
              <a:rPr lang="en-US" sz="1600" dirty="0">
                <a:cs typeface="Calibri"/>
              </a:rPr>
            </a:br>
            <a:r>
              <a:rPr lang="en-US" sz="1600" dirty="0">
                <a:cs typeface="Calibri"/>
              </a:rPr>
              <a:t/>
            </a:r>
            <a:br>
              <a:rPr lang="en-US" sz="1600" dirty="0">
                <a:cs typeface="Calibri"/>
              </a:rPr>
            </a:br>
            <a:r>
              <a:rPr lang="en-US" sz="1600" dirty="0">
                <a:cs typeface="Calibri"/>
              </a:rPr>
              <a:t>During the work experience and at its completion, employers evaluate students on the established learning objectives and the following employability competencies:</a:t>
            </a:r>
            <a:endParaRPr lang="en-US" sz="1600" dirty="0"/>
          </a:p>
        </p:txBody>
      </p:sp>
      <p:sp>
        <p:nvSpPr>
          <p:cNvPr id="14" name="Rectangle 13">
            <a:extLst>
              <a:ext uri="{FF2B5EF4-FFF2-40B4-BE49-F238E27FC236}">
                <a16:creationId xmlns:a16="http://schemas.microsoft.com/office/drawing/2014/main" id="{2E80C965-DB6D-4F81-9E9E-B027384D0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80943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291F021-C45C-4D44-A2B8-A789E386CC4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3444"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B38C6AD2-63DE-4907-A8DA-4967E38194A3}"/>
              </a:ext>
            </a:extLst>
          </p:cNvPr>
          <p:cNvGraphicFramePr>
            <a:graphicFrameLocks/>
          </p:cNvGraphicFramePr>
          <p:nvPr>
            <p:extLst>
              <p:ext uri="{D42A27DB-BD31-4B8C-83A1-F6EECF244321}">
                <p14:modId xmlns:p14="http://schemas.microsoft.com/office/powerpoint/2010/main" val="3679250174"/>
              </p:ext>
            </p:extLst>
          </p:nvPr>
        </p:nvGraphicFramePr>
        <p:xfrm>
          <a:off x="3832554" y="2990421"/>
          <a:ext cx="8048518" cy="3556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1192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A297797-5C89-4791-8204-AB071FA1FBC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D8E5DF5-E997-4C68-A1B4-69B860D429EE}"/>
              </a:ext>
            </a:extLst>
          </p:cNvPr>
          <p:cNvSpPr>
            <a:spLocks noGrp="1"/>
          </p:cNvSpPr>
          <p:nvPr>
            <p:ph type="title"/>
          </p:nvPr>
        </p:nvSpPr>
        <p:spPr>
          <a:xfrm>
            <a:off x="643468" y="643467"/>
            <a:ext cx="4804064" cy="5571065"/>
          </a:xfrm>
        </p:spPr>
        <p:txBody>
          <a:bodyPr>
            <a:normAutofit/>
          </a:bodyPr>
          <a:lstStyle/>
          <a:p>
            <a:r>
              <a:rPr lang="en-US" sz="3600" dirty="0">
                <a:ea typeface="+mj-lt"/>
                <a:cs typeface="+mj-lt"/>
              </a:rPr>
              <a:t>How Can WBL Benefit Your Organization?</a:t>
            </a:r>
            <a:endParaRPr lang="en-US" sz="3600" dirty="0"/>
          </a:p>
        </p:txBody>
      </p:sp>
      <p:sp>
        <p:nvSpPr>
          <p:cNvPr id="10" name="Freeform: Shape 9">
            <a:extLst>
              <a:ext uri="{FF2B5EF4-FFF2-40B4-BE49-F238E27FC236}">
                <a16:creationId xmlns:a16="http://schemas.microsoft.com/office/drawing/2014/main" id="{569BBA9B-8F4E-4D2B-BEFA-41A47544337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11">
            <a:extLst>
              <a:ext uri="{FF2B5EF4-FFF2-40B4-BE49-F238E27FC236}">
                <a16:creationId xmlns:a16="http://schemas.microsoft.com/office/drawing/2014/main" id="{851012D1-8033-40B1-9EC0-91390FFC74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Rectangle 13">
            <a:extLst>
              <a:ext uri="{FF2B5EF4-FFF2-40B4-BE49-F238E27FC236}">
                <a16:creationId xmlns:a16="http://schemas.microsoft.com/office/drawing/2014/main" id="{2E80C965-DB6D-4F81-9E9E-B027384D0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80943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291F021-C45C-4D44-A2B8-A789E386CC4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3444"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Diagram 3">
            <a:extLst>
              <a:ext uri="{FF2B5EF4-FFF2-40B4-BE49-F238E27FC236}">
                <a16:creationId xmlns:a16="http://schemas.microsoft.com/office/drawing/2014/main" id="{B09E2840-B4FB-4516-94D3-A06CDC72BF56}"/>
              </a:ext>
            </a:extLst>
          </p:cNvPr>
          <p:cNvGraphicFramePr/>
          <p:nvPr>
            <p:extLst>
              <p:ext uri="{D42A27DB-BD31-4B8C-83A1-F6EECF244321}">
                <p14:modId xmlns:p14="http://schemas.microsoft.com/office/powerpoint/2010/main" val="2376388812"/>
              </p:ext>
            </p:extLst>
          </p:nvPr>
        </p:nvGraphicFramePr>
        <p:xfrm>
          <a:off x="5557273" y="78831"/>
          <a:ext cx="6235656" cy="645632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1486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6D6306C-ED4F-4AAE-B4A5-EEA6AFAD72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EC5361D-F897-4856-B945-0455A365EB2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4508C0C5-2268-42B5-B3C8-4D0899E05F8C}"/>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141ACBDB-38F8-4B34-8183-BD95B4E55A6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DE00DB52-3455-4E2F-867B-A6D0516E175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Isosceles Triangle 18">
            <a:extLst>
              <a:ext uri="{FF2B5EF4-FFF2-40B4-BE49-F238E27FC236}">
                <a16:creationId xmlns:a16="http://schemas.microsoft.com/office/drawing/2014/main" id="{9E914C83-E0D8-4953-92D5-169D28CB43A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512E083-F550-46AF-8490-767ECFD00CB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4B06E439-8D94-4B2A-9965-FC5AE5E43499}"/>
              </a:ext>
            </a:extLst>
          </p:cNvPr>
          <p:cNvSpPr txBox="1"/>
          <p:nvPr/>
        </p:nvSpPr>
        <p:spPr>
          <a:xfrm>
            <a:off x="537883" y="179294"/>
            <a:ext cx="10336305"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600" dirty="0">
                <a:latin typeface="+mj-lt"/>
                <a:ea typeface="+mj-lt"/>
                <a:cs typeface="+mj-lt"/>
              </a:rPr>
              <a:t>I’m looking for students with certain skill sets. </a:t>
            </a:r>
            <a:endParaRPr lang="en-US" sz="3600" dirty="0" smtClean="0">
              <a:latin typeface="+mj-lt"/>
              <a:ea typeface="+mj-lt"/>
              <a:cs typeface="+mj-lt"/>
            </a:endParaRPr>
          </a:p>
          <a:p>
            <a:r>
              <a:rPr lang="en-US" sz="3600" dirty="0" smtClean="0">
                <a:latin typeface="+mj-lt"/>
                <a:ea typeface="+mj-lt"/>
                <a:cs typeface="+mj-lt"/>
              </a:rPr>
              <a:t> </a:t>
            </a:r>
            <a:r>
              <a:rPr lang="en-US" sz="3600" dirty="0">
                <a:latin typeface="+mj-lt"/>
                <a:ea typeface="+mj-lt"/>
                <a:cs typeface="+mj-lt"/>
              </a:rPr>
              <a:t>Which programs at Wake Tech offer this ?</a:t>
            </a:r>
          </a:p>
        </p:txBody>
      </p:sp>
      <p:sp>
        <p:nvSpPr>
          <p:cNvPr id="2" name="Content Placeholder 1"/>
          <p:cNvSpPr>
            <a:spLocks noGrp="1"/>
          </p:cNvSpPr>
          <p:nvPr>
            <p:ph idx="1"/>
          </p:nvPr>
        </p:nvSpPr>
        <p:spPr>
          <a:xfrm>
            <a:off x="537883" y="1379623"/>
            <a:ext cx="11120717" cy="5073520"/>
          </a:xfrm>
        </p:spPr>
        <p:txBody>
          <a:bodyPr numCol="3">
            <a:normAutofit fontScale="40000" lnSpcReduction="20000"/>
          </a:bodyPr>
          <a:lstStyle/>
          <a:p>
            <a:pPr marL="0" indent="0">
              <a:buNone/>
            </a:pPr>
            <a:r>
              <a:rPr lang="en-US" b="1" dirty="0" smtClean="0"/>
              <a:t>APPLIED ENGINEERING TECHNOLOGIES</a:t>
            </a:r>
          </a:p>
          <a:p>
            <a:r>
              <a:rPr lang="en-US" dirty="0" smtClean="0"/>
              <a:t>Air </a:t>
            </a:r>
            <a:r>
              <a:rPr lang="en-US" dirty="0"/>
              <a:t>Conditioning, Heating, and Refrigeration Technology </a:t>
            </a:r>
          </a:p>
          <a:p>
            <a:r>
              <a:rPr lang="en-US" dirty="0"/>
              <a:t>Architectural Technology</a:t>
            </a:r>
          </a:p>
          <a:p>
            <a:r>
              <a:rPr lang="en-US" dirty="0"/>
              <a:t>Automotive Systems Technology </a:t>
            </a:r>
          </a:p>
          <a:p>
            <a:r>
              <a:rPr lang="en-US" dirty="0"/>
              <a:t>Biopharmaceutical Technology </a:t>
            </a:r>
          </a:p>
          <a:p>
            <a:r>
              <a:rPr lang="en-US" dirty="0"/>
              <a:t>Civil Engineering Technology </a:t>
            </a:r>
          </a:p>
          <a:p>
            <a:r>
              <a:rPr lang="en-US" dirty="0"/>
              <a:t>Collision Repair and Refinishing Technology </a:t>
            </a:r>
          </a:p>
          <a:p>
            <a:r>
              <a:rPr lang="en-US" dirty="0"/>
              <a:t>Construction Management Technology </a:t>
            </a:r>
          </a:p>
          <a:p>
            <a:r>
              <a:rPr lang="en-US" dirty="0"/>
              <a:t>Diesel and Heavy Equipment Technology </a:t>
            </a:r>
          </a:p>
          <a:p>
            <a:r>
              <a:rPr lang="en-US" dirty="0"/>
              <a:t>Electrical Systems Technology </a:t>
            </a:r>
          </a:p>
          <a:p>
            <a:r>
              <a:rPr lang="en-US" dirty="0"/>
              <a:t>Electronics Engineering Technology </a:t>
            </a:r>
          </a:p>
          <a:p>
            <a:r>
              <a:rPr lang="en-US" dirty="0"/>
              <a:t>Geomatics Technology </a:t>
            </a:r>
          </a:p>
          <a:p>
            <a:r>
              <a:rPr lang="en-US" dirty="0"/>
              <a:t>Heavy Equipment Operation, Management, and Service: Repair and Welding </a:t>
            </a:r>
          </a:p>
          <a:p>
            <a:r>
              <a:rPr lang="en-US" dirty="0"/>
              <a:t>Heavy Equipment Operation, Management, and Service: Project Management </a:t>
            </a:r>
          </a:p>
          <a:p>
            <a:r>
              <a:rPr lang="en-US" dirty="0"/>
              <a:t>Heavy Equipment Operation, Management, and Service: Entrepreneurship/Business </a:t>
            </a:r>
          </a:p>
          <a:p>
            <a:r>
              <a:rPr lang="en-US" dirty="0"/>
              <a:t>Interior Design </a:t>
            </a:r>
          </a:p>
          <a:p>
            <a:r>
              <a:rPr lang="en-US" dirty="0"/>
              <a:t>Mechanical Engineering Technology </a:t>
            </a:r>
          </a:p>
          <a:p>
            <a:r>
              <a:rPr lang="en-US" dirty="0"/>
              <a:t>Plumbing: Residential </a:t>
            </a:r>
          </a:p>
          <a:p>
            <a:r>
              <a:rPr lang="en-US" dirty="0"/>
              <a:t>Welding Technology </a:t>
            </a:r>
          </a:p>
          <a:p>
            <a:pPr marL="0" indent="0">
              <a:buNone/>
            </a:pPr>
            <a:r>
              <a:rPr lang="en-US" b="1" dirty="0" smtClean="0"/>
              <a:t>BUSINESS &amp; PUBLIC SERVICES TECHNOLOGIES</a:t>
            </a:r>
          </a:p>
          <a:p>
            <a:r>
              <a:rPr lang="en-US" dirty="0" smtClean="0"/>
              <a:t>Accounting </a:t>
            </a:r>
            <a:endParaRPr lang="en-US" dirty="0"/>
          </a:p>
          <a:p>
            <a:r>
              <a:rPr lang="en-US" dirty="0"/>
              <a:t>Baking and Pastry Arts </a:t>
            </a:r>
          </a:p>
          <a:p>
            <a:r>
              <a:rPr lang="en-US" dirty="0"/>
              <a:t>Business Administration: General Business Administration </a:t>
            </a:r>
          </a:p>
          <a:p>
            <a:r>
              <a:rPr lang="en-US" dirty="0"/>
              <a:t>Business Administration: Global Business Management </a:t>
            </a:r>
          </a:p>
          <a:p>
            <a:r>
              <a:rPr lang="en-US" dirty="0"/>
              <a:t>Business Administration: Marketing </a:t>
            </a:r>
          </a:p>
          <a:p>
            <a:r>
              <a:rPr lang="en-US" dirty="0"/>
              <a:t>Culinary Arts </a:t>
            </a:r>
          </a:p>
          <a:p>
            <a:r>
              <a:rPr lang="en-US" dirty="0"/>
              <a:t>Hospitality Management </a:t>
            </a:r>
          </a:p>
          <a:p>
            <a:r>
              <a:rPr lang="en-US" dirty="0"/>
              <a:t>Supply Chain Management: Distribution Management </a:t>
            </a:r>
          </a:p>
          <a:p>
            <a:r>
              <a:rPr lang="en-US" dirty="0"/>
              <a:t>Supply Chain Management: Global Logistics Technology </a:t>
            </a:r>
          </a:p>
          <a:p>
            <a:pPr marL="0" indent="0">
              <a:buNone/>
            </a:pPr>
            <a:r>
              <a:rPr lang="en-US" b="1" dirty="0" smtClean="0"/>
              <a:t>COMPUTER TECHNOLOGIES</a:t>
            </a:r>
          </a:p>
          <a:p>
            <a:r>
              <a:rPr lang="en-US" dirty="0" smtClean="0"/>
              <a:t>Advertising </a:t>
            </a:r>
            <a:r>
              <a:rPr lang="en-US" dirty="0"/>
              <a:t>and Graphic Design </a:t>
            </a:r>
          </a:p>
          <a:p>
            <a:r>
              <a:rPr lang="en-US" dirty="0"/>
              <a:t>Business Analytics </a:t>
            </a:r>
          </a:p>
          <a:p>
            <a:r>
              <a:rPr lang="en-US" dirty="0"/>
              <a:t>Computer Engineering </a:t>
            </a:r>
          </a:p>
          <a:p>
            <a:r>
              <a:rPr lang="en-US" dirty="0"/>
              <a:t>Computer Programming and Development </a:t>
            </a:r>
          </a:p>
          <a:p>
            <a:r>
              <a:rPr lang="en-US" dirty="0"/>
              <a:t>Cyber Security </a:t>
            </a:r>
          </a:p>
          <a:p>
            <a:r>
              <a:rPr lang="en-US" dirty="0"/>
              <a:t>Data Science and Programming Support </a:t>
            </a:r>
          </a:p>
          <a:p>
            <a:r>
              <a:rPr lang="en-US" dirty="0"/>
              <a:t>Medical Office Administration: Medical Office Professional </a:t>
            </a:r>
          </a:p>
          <a:p>
            <a:r>
              <a:rPr lang="en-US" dirty="0"/>
              <a:t>Medical Office Administration: Medical Billing and Coding </a:t>
            </a:r>
          </a:p>
          <a:p>
            <a:r>
              <a:rPr lang="en-US" dirty="0"/>
              <a:t>Medical Office Administration: Healthcare Administration </a:t>
            </a:r>
          </a:p>
          <a:p>
            <a:r>
              <a:rPr lang="en-US" dirty="0"/>
              <a:t>Mobile Applications Developer </a:t>
            </a:r>
          </a:p>
          <a:p>
            <a:r>
              <a:rPr lang="en-US" dirty="0"/>
              <a:t>Network Management </a:t>
            </a:r>
          </a:p>
          <a:p>
            <a:r>
              <a:rPr lang="en-US" dirty="0"/>
              <a:t>Office Administration: Office Professional </a:t>
            </a:r>
          </a:p>
          <a:p>
            <a:r>
              <a:rPr lang="en-US" dirty="0"/>
              <a:t>Office Administration: Office Finance </a:t>
            </a:r>
          </a:p>
          <a:p>
            <a:r>
              <a:rPr lang="en-US" dirty="0"/>
              <a:t>Office Administration: Office Software </a:t>
            </a:r>
          </a:p>
          <a:p>
            <a:r>
              <a:rPr lang="en-US" dirty="0"/>
              <a:t>Office Administration: Legal Office </a:t>
            </a:r>
          </a:p>
          <a:p>
            <a:r>
              <a:rPr lang="en-US" dirty="0"/>
              <a:t>Simulation and Game Development: Art &amp; Modeling </a:t>
            </a:r>
          </a:p>
          <a:p>
            <a:r>
              <a:rPr lang="en-US" dirty="0"/>
              <a:t>Simulation and Game Development: Programming </a:t>
            </a:r>
          </a:p>
          <a:p>
            <a:r>
              <a:rPr lang="en-US" dirty="0"/>
              <a:t>Storage  &amp; Virtualization</a:t>
            </a:r>
          </a:p>
          <a:p>
            <a:r>
              <a:rPr lang="en-US" dirty="0"/>
              <a:t>Technical Support </a:t>
            </a:r>
          </a:p>
          <a:p>
            <a:r>
              <a:rPr lang="en-US" dirty="0"/>
              <a:t>Web Designer </a:t>
            </a:r>
          </a:p>
          <a:p>
            <a:r>
              <a:rPr lang="en-US" dirty="0"/>
              <a:t>Web Developer </a:t>
            </a:r>
          </a:p>
          <a:p>
            <a:pPr marL="0" indent="0">
              <a:buNone/>
            </a:pPr>
            <a:r>
              <a:rPr lang="en-US" b="1" dirty="0" smtClean="0"/>
              <a:t>HEALTH SCIENCES</a:t>
            </a:r>
          </a:p>
          <a:p>
            <a:r>
              <a:rPr lang="en-US" dirty="0" smtClean="0"/>
              <a:t>Health </a:t>
            </a:r>
            <a:r>
              <a:rPr lang="en-US" dirty="0"/>
              <a:t>and Fitness Science </a:t>
            </a:r>
          </a:p>
          <a:p>
            <a:r>
              <a:rPr lang="en-US" dirty="0"/>
              <a:t>Human Services Technology </a:t>
            </a:r>
          </a:p>
          <a:p>
            <a:r>
              <a:rPr lang="en-US" dirty="0"/>
              <a:t>Human Services Technology/Gerontology </a:t>
            </a:r>
          </a:p>
          <a:p>
            <a:r>
              <a:rPr lang="en-US" dirty="0"/>
              <a:t>Human Services Technology/Mental Health </a:t>
            </a:r>
          </a:p>
          <a:p>
            <a:r>
              <a:rPr lang="en-US" dirty="0"/>
              <a:t>Human Services Technology/Substance Abuse </a:t>
            </a:r>
          </a:p>
          <a:p>
            <a:endParaRPr lang="en-US" dirty="0"/>
          </a:p>
        </p:txBody>
      </p:sp>
    </p:spTree>
    <p:extLst>
      <p:ext uri="{BB962C8B-B14F-4D97-AF65-F5344CB8AC3E}">
        <p14:creationId xmlns:p14="http://schemas.microsoft.com/office/powerpoint/2010/main" val="3084713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FB12AE-71D1-47FD-9AC3-EE2C0742453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41AAD34-9C85-423F-83D7-6FB5C864C66D}"/>
              </a:ext>
            </a:extLst>
          </p:cNvPr>
          <p:cNvSpPr>
            <a:spLocks noGrp="1"/>
          </p:cNvSpPr>
          <p:nvPr>
            <p:ph type="title"/>
          </p:nvPr>
        </p:nvSpPr>
        <p:spPr>
          <a:xfrm>
            <a:off x="643468" y="621792"/>
            <a:ext cx="4989890" cy="5413248"/>
          </a:xfrm>
        </p:spPr>
        <p:txBody>
          <a:bodyPr>
            <a:normAutofit/>
          </a:bodyPr>
          <a:lstStyle/>
          <a:p>
            <a:r>
              <a:rPr lang="en-US" sz="3600" dirty="0">
                <a:cs typeface="Calibri Light"/>
              </a:rPr>
              <a:t>How can your Organization Feel Confident the WBL Student will be an Asset?</a:t>
            </a:r>
          </a:p>
        </p:txBody>
      </p:sp>
      <p:sp>
        <p:nvSpPr>
          <p:cNvPr id="10" name="Freeform: Shape 9">
            <a:extLst>
              <a:ext uri="{FF2B5EF4-FFF2-40B4-BE49-F238E27FC236}">
                <a16:creationId xmlns:a16="http://schemas.microsoft.com/office/drawing/2014/main" id="{64853C7E-3CBA-4464-865F-6044D94B1BE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8487" y="2994212"/>
            <a:ext cx="1345385" cy="668410"/>
          </a:xfrm>
          <a:custGeom>
            <a:avLst/>
            <a:gdLst>
              <a:gd name="connsiteX0" fmla="*/ 0 w 1345385"/>
              <a:gd name="connsiteY0" fmla="*/ 668410 h 668410"/>
              <a:gd name="connsiteX1" fmla="*/ 672692 w 1345385"/>
              <a:gd name="connsiteY1" fmla="*/ 0 h 668410"/>
              <a:gd name="connsiteX2" fmla="*/ 1345385 w 1345385"/>
              <a:gd name="connsiteY2" fmla="*/ 668410 h 668410"/>
            </a:gdLst>
            <a:ahLst/>
            <a:cxnLst>
              <a:cxn ang="0">
                <a:pos x="connsiteX0" y="connsiteY0"/>
              </a:cxn>
              <a:cxn ang="0">
                <a:pos x="connsiteX1" y="connsiteY1"/>
              </a:cxn>
              <a:cxn ang="0">
                <a:pos x="connsiteX2" y="connsiteY2"/>
              </a:cxn>
            </a:cxnLst>
            <a:rect l="l" t="t" r="r" b="b"/>
            <a:pathLst>
              <a:path w="1345385" h="668410">
                <a:moveTo>
                  <a:pt x="0" y="668410"/>
                </a:moveTo>
                <a:lnTo>
                  <a:pt x="672692" y="0"/>
                </a:lnTo>
                <a:lnTo>
                  <a:pt x="1345385" y="668410"/>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11">
            <a:extLst>
              <a:ext uri="{FF2B5EF4-FFF2-40B4-BE49-F238E27FC236}">
                <a16:creationId xmlns:a16="http://schemas.microsoft.com/office/drawing/2014/main" id="{55EFEC59-B929-4851-9DEF-9106F27979A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3480" y="2760304"/>
            <a:ext cx="418137" cy="41813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C132392-D5FF-4588-8FA1-5BAD77BF646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508836" y="4124955"/>
            <a:ext cx="635336" cy="63533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7EAC045-695C-4E73-9B7C-AFD6FB22DA2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36522" y="4621062"/>
            <a:ext cx="224347" cy="22434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404A7A3A-BEAE-4BC6-A163-5D0E5F8C466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10175676" y="5597890"/>
            <a:ext cx="2982940" cy="1481975"/>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2ED3B7D-405D-4DFA-8608-B6DE7467183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46240" y="5280494"/>
            <a:ext cx="841505" cy="841505"/>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5" name="Diagram 5">
            <a:extLst>
              <a:ext uri="{FF2B5EF4-FFF2-40B4-BE49-F238E27FC236}">
                <a16:creationId xmlns:a16="http://schemas.microsoft.com/office/drawing/2014/main" id="{ADD6C9FA-ECC5-40E3-A7B7-079EA7039AB0}"/>
              </a:ext>
            </a:extLst>
          </p:cNvPr>
          <p:cNvGraphicFramePr/>
          <p:nvPr>
            <p:extLst>
              <p:ext uri="{D42A27DB-BD31-4B8C-83A1-F6EECF244321}">
                <p14:modId xmlns:p14="http://schemas.microsoft.com/office/powerpoint/2010/main" val="55860459"/>
              </p:ext>
            </p:extLst>
          </p:nvPr>
        </p:nvGraphicFramePr>
        <p:xfrm>
          <a:off x="6014460" y="542883"/>
          <a:ext cx="5452532" cy="55710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346482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5"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2FB12AE-71D1-47FD-9AC3-EE2C0742453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B748B65-492D-4D30-92DF-4C7ECF5121EA}"/>
              </a:ext>
            </a:extLst>
          </p:cNvPr>
          <p:cNvSpPr>
            <a:spLocks noGrp="1"/>
          </p:cNvSpPr>
          <p:nvPr>
            <p:ph type="title"/>
          </p:nvPr>
        </p:nvSpPr>
        <p:spPr>
          <a:xfrm>
            <a:off x="643468" y="639721"/>
            <a:ext cx="10906595" cy="1549461"/>
          </a:xfrm>
        </p:spPr>
        <p:txBody>
          <a:bodyPr>
            <a:normAutofit/>
          </a:bodyPr>
          <a:lstStyle/>
          <a:p>
            <a:pPr algn="ctr"/>
            <a:r>
              <a:rPr lang="en-US" sz="3600" dirty="0">
                <a:cs typeface="Calibri Light"/>
              </a:rPr>
              <a:t>Will I be asked to Evaluate the Student's Work Performance? </a:t>
            </a:r>
          </a:p>
        </p:txBody>
      </p:sp>
      <p:sp>
        <p:nvSpPr>
          <p:cNvPr id="10" name="Freeform: Shape 9">
            <a:extLst>
              <a:ext uri="{FF2B5EF4-FFF2-40B4-BE49-F238E27FC236}">
                <a16:creationId xmlns:a16="http://schemas.microsoft.com/office/drawing/2014/main" id="{64853C7E-3CBA-4464-865F-6044D94B1BE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38487" y="2994212"/>
            <a:ext cx="1345385" cy="668410"/>
          </a:xfrm>
          <a:custGeom>
            <a:avLst/>
            <a:gdLst>
              <a:gd name="connsiteX0" fmla="*/ 0 w 1345385"/>
              <a:gd name="connsiteY0" fmla="*/ 668410 h 668410"/>
              <a:gd name="connsiteX1" fmla="*/ 672692 w 1345385"/>
              <a:gd name="connsiteY1" fmla="*/ 0 h 668410"/>
              <a:gd name="connsiteX2" fmla="*/ 1345385 w 1345385"/>
              <a:gd name="connsiteY2" fmla="*/ 668410 h 668410"/>
            </a:gdLst>
            <a:ahLst/>
            <a:cxnLst>
              <a:cxn ang="0">
                <a:pos x="connsiteX0" y="connsiteY0"/>
              </a:cxn>
              <a:cxn ang="0">
                <a:pos x="connsiteX1" y="connsiteY1"/>
              </a:cxn>
              <a:cxn ang="0">
                <a:pos x="connsiteX2" y="connsiteY2"/>
              </a:cxn>
            </a:cxnLst>
            <a:rect l="l" t="t" r="r" b="b"/>
            <a:pathLst>
              <a:path w="1345385" h="668410">
                <a:moveTo>
                  <a:pt x="0" y="668410"/>
                </a:moveTo>
                <a:lnTo>
                  <a:pt x="672692" y="0"/>
                </a:lnTo>
                <a:lnTo>
                  <a:pt x="1345385" y="668410"/>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11">
            <a:extLst>
              <a:ext uri="{FF2B5EF4-FFF2-40B4-BE49-F238E27FC236}">
                <a16:creationId xmlns:a16="http://schemas.microsoft.com/office/drawing/2014/main" id="{55EFEC59-B929-4851-9DEF-9106F27979A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3480" y="2760304"/>
            <a:ext cx="418137" cy="41813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C132392-D5FF-4588-8FA1-5BAD77BF646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508836" y="4124955"/>
            <a:ext cx="635336" cy="63533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C7EAC045-695C-4E73-9B7C-AFD6FB22DA2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36522" y="4621062"/>
            <a:ext cx="224347" cy="224347"/>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404A7A3A-BEAE-4BC6-A163-5D0E5F8C4669}"/>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8100000">
            <a:off x="10175676" y="5597890"/>
            <a:ext cx="2982940" cy="1481975"/>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12ED3B7D-405D-4DFA-8608-B6DE7467183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46240" y="5280494"/>
            <a:ext cx="841505" cy="841505"/>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Diagram 7">
            <a:extLst>
              <a:ext uri="{FF2B5EF4-FFF2-40B4-BE49-F238E27FC236}">
                <a16:creationId xmlns:a16="http://schemas.microsoft.com/office/drawing/2014/main" id="{41F15F0D-0566-4904-88CE-23BDEEF854E4}"/>
              </a:ext>
            </a:extLst>
          </p:cNvPr>
          <p:cNvGraphicFramePr/>
          <p:nvPr>
            <p:extLst>
              <p:ext uri="{D42A27DB-BD31-4B8C-83A1-F6EECF244321}">
                <p14:modId xmlns:p14="http://schemas.microsoft.com/office/powerpoint/2010/main" val="4178963694"/>
              </p:ext>
            </p:extLst>
          </p:nvPr>
        </p:nvGraphicFramePr>
        <p:xfrm>
          <a:off x="954741" y="2034988"/>
          <a:ext cx="10515600" cy="4352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9552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A297797-5C89-4791-8204-AB071FA1FBC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168E145-2642-4C49-8BBE-CF1290A0CCF9}"/>
              </a:ext>
            </a:extLst>
          </p:cNvPr>
          <p:cNvSpPr>
            <a:spLocks noGrp="1"/>
          </p:cNvSpPr>
          <p:nvPr>
            <p:ph type="title"/>
          </p:nvPr>
        </p:nvSpPr>
        <p:spPr>
          <a:xfrm>
            <a:off x="123078" y="643467"/>
            <a:ext cx="5185062" cy="5571065"/>
          </a:xfrm>
        </p:spPr>
        <p:txBody>
          <a:bodyPr>
            <a:normAutofit/>
          </a:bodyPr>
          <a:lstStyle/>
          <a:p>
            <a:pPr algn="ctr"/>
            <a:r>
              <a:rPr lang="en-US" sz="3600" dirty="0">
                <a:cs typeface="Calibri Light"/>
              </a:rPr>
              <a:t>Do I Have to Pay Students Since They’re Earning Academic Credit for This Experience?</a:t>
            </a:r>
            <a:endParaRPr lang="en-US" dirty="0">
              <a:cs typeface="Calibri Light"/>
            </a:endParaRPr>
          </a:p>
        </p:txBody>
      </p:sp>
      <p:sp>
        <p:nvSpPr>
          <p:cNvPr id="10" name="Freeform: Shape 9">
            <a:extLst>
              <a:ext uri="{FF2B5EF4-FFF2-40B4-BE49-F238E27FC236}">
                <a16:creationId xmlns:a16="http://schemas.microsoft.com/office/drawing/2014/main" id="{569BBA9B-8F4E-4D2B-BEFA-41A47544337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11">
            <a:extLst>
              <a:ext uri="{FF2B5EF4-FFF2-40B4-BE49-F238E27FC236}">
                <a16:creationId xmlns:a16="http://schemas.microsoft.com/office/drawing/2014/main" id="{851012D1-8033-40B1-9EC0-91390FFC74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Rectangle 13">
            <a:extLst>
              <a:ext uri="{FF2B5EF4-FFF2-40B4-BE49-F238E27FC236}">
                <a16:creationId xmlns:a16="http://schemas.microsoft.com/office/drawing/2014/main" id="{2E80C965-DB6D-4F81-9E9E-B027384D0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80943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291F021-C45C-4D44-A2B8-A789E386CC4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3444"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Diagram 3">
            <a:extLst>
              <a:ext uri="{FF2B5EF4-FFF2-40B4-BE49-F238E27FC236}">
                <a16:creationId xmlns:a16="http://schemas.microsoft.com/office/drawing/2014/main" id="{F69D68BC-9039-47B9-A706-7EEB5564EBA8}"/>
              </a:ext>
            </a:extLst>
          </p:cNvPr>
          <p:cNvGraphicFramePr/>
          <p:nvPr>
            <p:extLst>
              <p:ext uri="{D42A27DB-BD31-4B8C-83A1-F6EECF244321}">
                <p14:modId xmlns:p14="http://schemas.microsoft.com/office/powerpoint/2010/main" val="2182160545"/>
              </p:ext>
            </p:extLst>
          </p:nvPr>
        </p:nvGraphicFramePr>
        <p:xfrm>
          <a:off x="5181599" y="270960"/>
          <a:ext cx="6898886" cy="58978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14996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6C591F1E-70C3-46D1-8FAE-BE8556A5A208}"/>
              </a:ext>
            </a:extLst>
          </p:cNvPr>
          <p:cNvPicPr>
            <a:picLocks noChangeAspect="1"/>
          </p:cNvPicPr>
          <p:nvPr/>
        </p:nvPicPr>
        <p:blipFill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colorTemperature colorTemp="4700"/>
                    </a14:imgEffect>
                    <a14:imgEffect>
                      <a14:saturation sat="0"/>
                    </a14:imgEffect>
                    <a14:imgEffect>
                      <a14:brightnessContrast bright="40000" contrast="40000"/>
                    </a14:imgEffect>
                  </a14:imgLayer>
                </a14:imgProps>
              </a:ext>
            </a:extLst>
          </a:blip>
          <a:srcRect l="12293" r="5025" b="8"/>
          <a:stretch/>
        </p:blipFill>
        <p:spPr>
          <a:xfrm>
            <a:off x="0" y="0"/>
            <a:ext cx="6204384" cy="5231085"/>
          </a:xfrm>
          <a:custGeom>
            <a:avLst/>
            <a:gdLst/>
            <a:ahLst/>
            <a:cxnLst/>
            <a:rect l="l" t="t" r="r" b="b"/>
            <a:pathLst>
              <a:path w="6204404" h="5114544">
                <a:moveTo>
                  <a:pt x="5659431" y="0"/>
                </a:moveTo>
                <a:lnTo>
                  <a:pt x="6157098" y="0"/>
                </a:lnTo>
                <a:lnTo>
                  <a:pt x="6181355" y="190991"/>
                </a:lnTo>
                <a:cubicBezTo>
                  <a:pt x="6196596" y="341154"/>
                  <a:pt x="6204404" y="493515"/>
                  <a:pt x="6204404" y="647700"/>
                </a:cubicBezTo>
                <a:cubicBezTo>
                  <a:pt x="6204404" y="3114670"/>
                  <a:pt x="4205578" y="5114544"/>
                  <a:pt x="1739900" y="5114544"/>
                </a:cubicBezTo>
                <a:cubicBezTo>
                  <a:pt x="1123481" y="5114544"/>
                  <a:pt x="536240" y="4989552"/>
                  <a:pt x="2114" y="4763518"/>
                </a:cubicBezTo>
                <a:lnTo>
                  <a:pt x="0" y="4762561"/>
                </a:lnTo>
                <a:lnTo>
                  <a:pt x="0" y="4226363"/>
                </a:lnTo>
                <a:lnTo>
                  <a:pt x="15791" y="4234455"/>
                </a:lnTo>
                <a:cubicBezTo>
                  <a:pt x="537360" y="4485921"/>
                  <a:pt x="1122182" y="4626842"/>
                  <a:pt x="1739899" y="4626842"/>
                </a:cubicBezTo>
                <a:cubicBezTo>
                  <a:pt x="3936226" y="4626842"/>
                  <a:pt x="5716700" y="2845319"/>
                  <a:pt x="5716700" y="647700"/>
                </a:cubicBezTo>
                <a:cubicBezTo>
                  <a:pt x="5716700" y="510349"/>
                  <a:pt x="5709745" y="374623"/>
                  <a:pt x="5696169" y="240856"/>
                </a:cubicBezTo>
                <a:close/>
              </a:path>
            </a:pathLst>
          </a:custGeom>
        </p:spPr>
      </p:pic>
      <p:sp>
        <p:nvSpPr>
          <p:cNvPr id="2" name="Title 1">
            <a:extLst>
              <a:ext uri="{FF2B5EF4-FFF2-40B4-BE49-F238E27FC236}">
                <a16:creationId xmlns:a16="http://schemas.microsoft.com/office/drawing/2014/main" id="{A762AFE6-CFC3-404C-8026-997F0ABFD251}"/>
              </a:ext>
            </a:extLst>
          </p:cNvPr>
          <p:cNvSpPr>
            <a:spLocks noGrp="1"/>
          </p:cNvSpPr>
          <p:nvPr>
            <p:ph type="title"/>
          </p:nvPr>
        </p:nvSpPr>
        <p:spPr>
          <a:xfrm>
            <a:off x="481014" y="327026"/>
            <a:ext cx="4164011" cy="2611437"/>
          </a:xfrm>
        </p:spPr>
        <p:txBody>
          <a:bodyPr>
            <a:normAutofit/>
          </a:bodyPr>
          <a:lstStyle/>
          <a:p>
            <a:r>
              <a:rPr lang="en-US" sz="3600" dirty="0">
                <a:ea typeface="+mj-lt"/>
                <a:cs typeface="+mj-lt"/>
              </a:rPr>
              <a:t>Are Other Employers Satisfied With Students From the Work-Based Learning Program?</a:t>
            </a:r>
            <a:endParaRPr lang="en-US" sz="3600" dirty="0"/>
          </a:p>
        </p:txBody>
      </p:sp>
      <p:graphicFrame>
        <p:nvGraphicFramePr>
          <p:cNvPr id="4" name="Diagram 3">
            <a:extLst>
              <a:ext uri="{FF2B5EF4-FFF2-40B4-BE49-F238E27FC236}">
                <a16:creationId xmlns:a16="http://schemas.microsoft.com/office/drawing/2014/main" id="{7C645F6E-EE40-464D-8053-A675FE98E736}"/>
              </a:ext>
            </a:extLst>
          </p:cNvPr>
          <p:cNvGraphicFramePr/>
          <p:nvPr>
            <p:extLst>
              <p:ext uri="{D42A27DB-BD31-4B8C-83A1-F6EECF244321}">
                <p14:modId xmlns:p14="http://schemas.microsoft.com/office/powerpoint/2010/main" val="1018049839"/>
              </p:ext>
            </p:extLst>
          </p:nvPr>
        </p:nvGraphicFramePr>
        <p:xfrm>
          <a:off x="6381750" y="2119313"/>
          <a:ext cx="5329236" cy="405765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736592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A297797-5C89-4791-8204-AB071FA1FBC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BD038CA-15C2-4D8D-8212-3710C87001C3}"/>
              </a:ext>
            </a:extLst>
          </p:cNvPr>
          <p:cNvSpPr>
            <a:spLocks noGrp="1"/>
          </p:cNvSpPr>
          <p:nvPr>
            <p:ph type="title"/>
          </p:nvPr>
        </p:nvSpPr>
        <p:spPr>
          <a:xfrm>
            <a:off x="643468" y="643467"/>
            <a:ext cx="4804064" cy="5571065"/>
          </a:xfrm>
        </p:spPr>
        <p:txBody>
          <a:bodyPr>
            <a:normAutofit/>
          </a:bodyPr>
          <a:lstStyle/>
          <a:p>
            <a:r>
              <a:rPr lang="en-US" sz="3600">
                <a:ea typeface="+mj-lt"/>
                <a:cs typeface="+mj-lt"/>
              </a:rPr>
              <a:t>Are You Ready for a Partnership with Wake Tech?</a:t>
            </a:r>
            <a:endParaRPr lang="en-US" sz="3600"/>
          </a:p>
        </p:txBody>
      </p:sp>
      <p:sp>
        <p:nvSpPr>
          <p:cNvPr id="10" name="Freeform: Shape 9">
            <a:extLst>
              <a:ext uri="{FF2B5EF4-FFF2-40B4-BE49-F238E27FC236}">
                <a16:creationId xmlns:a16="http://schemas.microsoft.com/office/drawing/2014/main" id="{569BBA9B-8F4E-4D2B-BEFA-41A47544337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11">
            <a:extLst>
              <a:ext uri="{FF2B5EF4-FFF2-40B4-BE49-F238E27FC236}">
                <a16:creationId xmlns:a16="http://schemas.microsoft.com/office/drawing/2014/main" id="{851012D1-8033-40B1-9EC0-91390FFC740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Rectangle 13">
            <a:extLst>
              <a:ext uri="{FF2B5EF4-FFF2-40B4-BE49-F238E27FC236}">
                <a16:creationId xmlns:a16="http://schemas.microsoft.com/office/drawing/2014/main" id="{2E80C965-DB6D-4F81-9E9E-B027384D0BD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80943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291F021-C45C-4D44-A2B8-A789E386CC4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3444"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Diagram 3">
            <a:extLst>
              <a:ext uri="{FF2B5EF4-FFF2-40B4-BE49-F238E27FC236}">
                <a16:creationId xmlns:a16="http://schemas.microsoft.com/office/drawing/2014/main" id="{E8588C2D-2432-492E-88CF-F9DEEAE086F7}"/>
              </a:ext>
            </a:extLst>
          </p:cNvPr>
          <p:cNvGraphicFramePr/>
          <p:nvPr>
            <p:extLst>
              <p:ext uri="{D42A27DB-BD31-4B8C-83A1-F6EECF244321}">
                <p14:modId xmlns:p14="http://schemas.microsoft.com/office/powerpoint/2010/main" val="1098881500"/>
              </p:ext>
            </p:extLst>
          </p:nvPr>
        </p:nvGraphicFramePr>
        <p:xfrm>
          <a:off x="6090998" y="643467"/>
          <a:ext cx="5457533" cy="55710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5023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19" grpId="0">
        <p:bldAsOne/>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51</TotalTime>
  <Words>1164</Words>
  <Application>Microsoft Office PowerPoint</Application>
  <PresentationFormat>Widescreen</PresentationFormat>
  <Paragraphs>100</Paragraphs>
  <Slides>12</Slides>
  <Notes>0</Notes>
  <HiddenSlides>0</HiddenSlides>
  <MMClips>2</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Work-Based Learning</vt:lpstr>
      <vt:lpstr>What is Work-Based Learning (WBL)?</vt:lpstr>
      <vt:lpstr>How Can WBL Benefit Your Organization?</vt:lpstr>
      <vt:lpstr>PowerPoint Presentation</vt:lpstr>
      <vt:lpstr>How can your Organization Feel Confident the WBL Student will be an Asset?</vt:lpstr>
      <vt:lpstr>Will I be asked to Evaluate the Student's Work Performance? </vt:lpstr>
      <vt:lpstr>Do I Have to Pay Students Since They’re Earning Academic Credit for This Experience?</vt:lpstr>
      <vt:lpstr>Are Other Employers Satisfied With Students From the Work-Based Learning Program?</vt:lpstr>
      <vt:lpstr>Are You Ready for a Partnership with Wake Tech?</vt:lpstr>
      <vt:lpstr>Let Us Connect You with Highly Qualified Students Who Can Contribute to Your Company’s Success!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Janeth Escobar-Vasquez</dc:creator>
  <cp:lastModifiedBy>Janeth Escobar-Vasquez</cp:lastModifiedBy>
  <cp:revision>213</cp:revision>
  <dcterms:created xsi:type="dcterms:W3CDTF">2020-02-19T14:48:55Z</dcterms:created>
  <dcterms:modified xsi:type="dcterms:W3CDTF">2020-02-20T16:39:18Z</dcterms:modified>
</cp:coreProperties>
</file>