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7"/>
  </p:notesMasterIdLst>
  <p:handoutMasterIdLst>
    <p:handoutMasterId r:id="rId28"/>
  </p:handoutMasterIdLst>
  <p:sldIdLst>
    <p:sldId id="256" r:id="rId2"/>
    <p:sldId id="257" r:id="rId3"/>
    <p:sldId id="258" r:id="rId4"/>
    <p:sldId id="269" r:id="rId5"/>
    <p:sldId id="259" r:id="rId6"/>
    <p:sldId id="278" r:id="rId7"/>
    <p:sldId id="260" r:id="rId8"/>
    <p:sldId id="261" r:id="rId9"/>
    <p:sldId id="282" r:id="rId10"/>
    <p:sldId id="283" r:id="rId11"/>
    <p:sldId id="284" r:id="rId12"/>
    <p:sldId id="285" r:id="rId13"/>
    <p:sldId id="286" r:id="rId14"/>
    <p:sldId id="287" r:id="rId15"/>
    <p:sldId id="288" r:id="rId16"/>
    <p:sldId id="289" r:id="rId17"/>
    <p:sldId id="281" r:id="rId18"/>
    <p:sldId id="262" r:id="rId19"/>
    <p:sldId id="263" r:id="rId20"/>
    <p:sldId id="279" r:id="rId21"/>
    <p:sldId id="280" r:id="rId22"/>
    <p:sldId id="264" r:id="rId23"/>
    <p:sldId id="265" r:id="rId24"/>
    <p:sldId id="270" r:id="rId25"/>
    <p:sldId id="266"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C1A2A7-8A9D-4D48-A3A4-769FC04D36FD}">
          <p14:sldIdLst>
            <p14:sldId id="256"/>
            <p14:sldId id="257"/>
            <p14:sldId id="258"/>
            <p14:sldId id="269"/>
            <p14:sldId id="259"/>
            <p14:sldId id="278"/>
            <p14:sldId id="260"/>
            <p14:sldId id="261"/>
            <p14:sldId id="282"/>
            <p14:sldId id="283"/>
            <p14:sldId id="284"/>
            <p14:sldId id="285"/>
            <p14:sldId id="286"/>
            <p14:sldId id="287"/>
            <p14:sldId id="288"/>
            <p14:sldId id="289"/>
            <p14:sldId id="281"/>
            <p14:sldId id="262"/>
            <p14:sldId id="263"/>
            <p14:sldId id="279"/>
            <p14:sldId id="280"/>
            <p14:sldId id="264"/>
            <p14:sldId id="265"/>
            <p14:sldId id="270"/>
            <p14:sldId id="2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p:cViewPr varScale="1">
        <p:scale>
          <a:sx n="109" d="100"/>
          <a:sy n="109" d="100"/>
        </p:scale>
        <p:origin x="165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DD6CFE9-00D6-45F6-9F5D-62934BFD0458}" type="datetimeFigureOut">
              <a:rPr lang="en-US" smtClean="0"/>
              <a:t>1/14/2020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BBD458D-9A01-4B78-B499-4AB3AD7C01DA}" type="slidenum">
              <a:rPr lang="en-US" smtClean="0"/>
              <a:t>‹#›</a:t>
            </a:fld>
            <a:endParaRPr lang="en-US"/>
          </a:p>
        </p:txBody>
      </p:sp>
    </p:spTree>
    <p:extLst>
      <p:ext uri="{BB962C8B-B14F-4D97-AF65-F5344CB8AC3E}">
        <p14:creationId xmlns:p14="http://schemas.microsoft.com/office/powerpoint/2010/main" val="2822605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5A34A9B2-3365-44F4-B3D1-C18B224A3BF1}" type="datetimeFigureOut">
              <a:rPr lang="en-US" smtClean="0"/>
              <a:t>1/14/2020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04EDE5A-DE28-45D1-87BE-D3B35315C3FB}" type="slidenum">
              <a:rPr lang="en-US" smtClean="0"/>
              <a:t>‹#›</a:t>
            </a:fld>
            <a:endParaRPr lang="en-US"/>
          </a:p>
        </p:txBody>
      </p:sp>
    </p:spTree>
    <p:extLst>
      <p:ext uri="{BB962C8B-B14F-4D97-AF65-F5344CB8AC3E}">
        <p14:creationId xmlns:p14="http://schemas.microsoft.com/office/powerpoint/2010/main" val="2231358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EDE5A-DE28-45D1-87BE-D3B35315C3FB}" type="slidenum">
              <a:rPr lang="en-US" smtClean="0"/>
              <a:t>1</a:t>
            </a:fld>
            <a:endParaRPr lang="en-US"/>
          </a:p>
        </p:txBody>
      </p:sp>
    </p:spTree>
    <p:extLst>
      <p:ext uri="{BB962C8B-B14F-4D97-AF65-F5344CB8AC3E}">
        <p14:creationId xmlns:p14="http://schemas.microsoft.com/office/powerpoint/2010/main" val="24660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EDE5A-DE28-45D1-87BE-D3B35315C3FB}" type="slidenum">
              <a:rPr lang="en-US" smtClean="0"/>
              <a:t>19</a:t>
            </a:fld>
            <a:endParaRPr lang="en-US"/>
          </a:p>
        </p:txBody>
      </p:sp>
    </p:spTree>
    <p:extLst>
      <p:ext uri="{BB962C8B-B14F-4D97-AF65-F5344CB8AC3E}">
        <p14:creationId xmlns:p14="http://schemas.microsoft.com/office/powerpoint/2010/main" val="164664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8C6C13-0DD2-4DF0-872A-03F738FF4C6D}"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8C6C13-0DD2-4DF0-872A-03F738FF4C6D}"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8C6C13-0DD2-4DF0-872A-03F738FF4C6D}"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8C6C13-0DD2-4DF0-872A-03F738FF4C6D}"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548C6C13-0DD2-4DF0-872A-03F738FF4C6D}"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C6C13-0DD2-4DF0-872A-03F738FF4C6D}"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AC2CA-A568-43A5-B6C2-3F741B94F44E}"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48C6C13-0DD2-4DF0-872A-03F738FF4C6D}" type="datetimeFigureOut">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8C6C13-0DD2-4DF0-872A-03F738FF4C6D}" type="datetimeFigureOut">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C6C13-0DD2-4DF0-872A-03F738FF4C6D}" type="datetimeFigureOut">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548C6C13-0DD2-4DF0-872A-03F738FF4C6D}" type="datetimeFigureOut">
              <a:rPr lang="en-US" smtClean="0"/>
              <a:t>1/14/2020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59AC2CA-A568-43A5-B6C2-3F741B94F44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8C6C13-0DD2-4DF0-872A-03F738FF4C6D}"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AC2CA-A568-43A5-B6C2-3F741B94F4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48C6C13-0DD2-4DF0-872A-03F738FF4C6D}" type="datetimeFigureOut">
              <a:rPr lang="en-US" smtClean="0"/>
              <a:t>1/14/2020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59AC2CA-A568-43A5-B6C2-3F741B94F4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ing.com/images/search?view=detailV2&amp;ccid=7jFqgvHj&amp;id=95C2FEDF77756AD40DB8FADDFE57F19DFD92C59D&amp;thid=OIP.7jFqgvHjdatg7HLdMjo94gAAAA&amp;mediaurl=https://www.waketech.edu/sites/default/files/styles/340x240/public/paragraphs/news/lead-images/WT+torch+logo+Dk+Blue+sw+4x6.jpg?itok%3dLI7VWYlM&amp;exph=234&amp;expw=350&amp;q=wake+tech+torch&amp;simid=608047718822446288&amp;selectedIndex=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waketech.edu/flavors"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waketech.edu/about-wake-tech/careers-employment/careers"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waketech.edu/programs-courses/credit/baking-culinary-and-hospitality/graduate-job-placement"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hyperlink" Target="http://www.waketech.edu/programs-courses/credit/baking-culinary-and-hospitality" TargetMode="External"/><Relationship Id="rId2" Type="http://schemas.openxmlformats.org/officeDocument/2006/relationships/hyperlink" Target="mailto:jjhadley@waketech.edu"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waketech.edu/programs-courses/credit/culinary-arts/facult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waketech.edu/programs-courses/credit/hospitality-management/degree-certificat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3175000"/>
            <a:ext cx="4267200" cy="1066800"/>
          </a:xfrm>
        </p:spPr>
        <p:txBody>
          <a:bodyPr/>
          <a:lstStyle/>
          <a:p>
            <a:r>
              <a:rPr lang="en-US" sz="5400" dirty="0">
                <a:solidFill>
                  <a:schemeClr val="bg1"/>
                </a:solidFill>
                <a:latin typeface="Calibri" panose="020F0502020204030204" pitchFamily="34" charset="0"/>
                <a:cs typeface="Calibri" panose="020F0502020204030204" pitchFamily="34" charset="0"/>
              </a:rPr>
              <a:t>O</a:t>
            </a:r>
            <a:r>
              <a:rPr lang="en-US" sz="5400" dirty="0" smtClean="0">
                <a:solidFill>
                  <a:schemeClr val="bg1"/>
                </a:solidFill>
                <a:latin typeface="Calibri" panose="020F0502020204030204" pitchFamily="34" charset="0"/>
                <a:cs typeface="Calibri" panose="020F0502020204030204" pitchFamily="34" charset="0"/>
              </a:rPr>
              <a:t>rientation</a:t>
            </a:r>
            <a:endParaRPr lang="en-US" sz="5400" dirty="0">
              <a:solidFill>
                <a:schemeClr val="bg1"/>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4038600" y="4114800"/>
            <a:ext cx="3309803" cy="1336829"/>
          </a:xfrm>
        </p:spPr>
        <p:txBody>
          <a:bodyPr>
            <a:noAutofit/>
          </a:bodyPr>
          <a:lstStyle/>
          <a:p>
            <a:r>
              <a:rPr lang="en-US" sz="2000" dirty="0" smtClean="0">
                <a:solidFill>
                  <a:schemeClr val="bg1"/>
                </a:solidFill>
                <a:cs typeface="Calibri" panose="020F0502020204030204" pitchFamily="34" charset="0"/>
              </a:rPr>
              <a:t>Culinary, Baking, and Hospitality Management Degree Programs</a:t>
            </a:r>
            <a:endParaRPr lang="en-US" sz="2000" dirty="0">
              <a:solidFill>
                <a:schemeClr val="bg1"/>
              </a:solidFill>
              <a:cs typeface="Calibri" panose="020F0502020204030204" pitchFamily="34" charset="0"/>
            </a:endParaRPr>
          </a:p>
        </p:txBody>
      </p:sp>
      <p:sp>
        <p:nvSpPr>
          <p:cNvPr id="7" name="TextBox 6"/>
          <p:cNvSpPr txBox="1"/>
          <p:nvPr/>
        </p:nvSpPr>
        <p:spPr>
          <a:xfrm>
            <a:off x="152400" y="6096000"/>
            <a:ext cx="2286000" cy="400110"/>
          </a:xfrm>
          <a:prstGeom prst="rect">
            <a:avLst/>
          </a:prstGeom>
          <a:noFill/>
        </p:spPr>
        <p:txBody>
          <a:bodyPr wrap="square" rtlCol="0">
            <a:spAutoFit/>
          </a:bodyPr>
          <a:lstStyle/>
          <a:p>
            <a:endParaRPr lang="en-US" sz="1000" i="1" dirty="0"/>
          </a:p>
          <a:p>
            <a:endParaRPr lang="en-US" sz="1000" i="1" dirty="0"/>
          </a:p>
        </p:txBody>
      </p:sp>
      <p:pic>
        <p:nvPicPr>
          <p:cNvPr id="6" name="Picture 5" descr="Image result for wake tech torch">
            <a:hlinkClick r:id="rId3"/>
          </p:cNvPr>
          <p:cNvPicPr/>
          <p:nvPr/>
        </p:nvPicPr>
        <p:blipFill rotWithShape="1">
          <a:blip r:embed="rId4">
            <a:extLst>
              <a:ext uri="{28A0092B-C50C-407E-A947-70E740481C1C}">
                <a14:useLocalDpi xmlns:a14="http://schemas.microsoft.com/office/drawing/2010/main" val="0"/>
              </a:ext>
            </a:extLst>
          </a:blip>
          <a:srcRect l="15151" r="14287"/>
          <a:stretch/>
        </p:blipFill>
        <p:spPr bwMode="auto">
          <a:xfrm>
            <a:off x="914400" y="660400"/>
            <a:ext cx="2685098" cy="304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312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477000"/>
          </a:xfrm>
        </p:spPr>
        <p:txBody>
          <a:bodyPr numCol="2">
            <a:noAutofit/>
          </a:bodyPr>
          <a:lstStyle/>
          <a:p>
            <a:r>
              <a:rPr lang="en-US" dirty="0" smtClean="0"/>
              <a:t>CULINARY PROGRAM </a:t>
            </a:r>
            <a:r>
              <a:rPr lang="en-US" dirty="0"/>
              <a:t>SEQUENCE</a:t>
            </a:r>
          </a:p>
          <a:p>
            <a:r>
              <a:rPr lang="en-US" sz="1000" dirty="0"/>
              <a:t>First Semester</a:t>
            </a:r>
          </a:p>
          <a:p>
            <a:r>
              <a:rPr lang="en-US" sz="1000" b="0" dirty="0"/>
              <a:t>CUL   110	</a:t>
            </a:r>
            <a:r>
              <a:rPr lang="en-US" sz="1000" b="0" dirty="0" smtClean="0"/>
              <a:t>Sanitation </a:t>
            </a:r>
            <a:r>
              <a:rPr lang="en-US" sz="1000" b="0" dirty="0"/>
              <a:t>and Safety</a:t>
            </a:r>
            <a:r>
              <a:rPr lang="en-US" sz="1000" b="0" dirty="0" smtClean="0"/>
              <a:t>………………………….2</a:t>
            </a:r>
            <a:endParaRPr lang="en-US" sz="1000" b="0" dirty="0"/>
          </a:p>
          <a:p>
            <a:r>
              <a:rPr lang="en-US" sz="1000" b="0" dirty="0"/>
              <a:t>CUL   140	</a:t>
            </a:r>
            <a:r>
              <a:rPr lang="en-US" sz="1000" b="0" dirty="0" smtClean="0"/>
              <a:t>Culinary </a:t>
            </a:r>
            <a:r>
              <a:rPr lang="en-US" sz="1000" b="0" dirty="0"/>
              <a:t>Skills I</a:t>
            </a:r>
            <a:r>
              <a:rPr lang="en-US" sz="1000" b="0" dirty="0" smtClean="0"/>
              <a:t>……………………………………5</a:t>
            </a:r>
            <a:endParaRPr lang="en-US" sz="1000" b="0" dirty="0"/>
          </a:p>
          <a:p>
            <a:r>
              <a:rPr lang="en-US" sz="1000" b="0" dirty="0"/>
              <a:t>ENG  111	 Writing and Inquiry</a:t>
            </a:r>
            <a:r>
              <a:rPr lang="en-US" sz="1000" b="0" dirty="0" smtClean="0"/>
              <a:t>……………………………..3</a:t>
            </a:r>
            <a:endParaRPr lang="en-US" sz="1000" b="0" dirty="0"/>
          </a:p>
          <a:p>
            <a:r>
              <a:rPr lang="en-US" sz="1000" b="0" dirty="0"/>
              <a:t>MAT  110	</a:t>
            </a:r>
            <a:r>
              <a:rPr lang="en-US" sz="1000" b="0" dirty="0" smtClean="0"/>
              <a:t>Math </a:t>
            </a:r>
            <a:r>
              <a:rPr lang="en-US" sz="1000" b="0" dirty="0"/>
              <a:t>Measurement &amp; Literacy</a:t>
            </a:r>
            <a:r>
              <a:rPr lang="en-US" sz="1000" b="0" dirty="0" smtClean="0"/>
              <a:t>…………….3</a:t>
            </a:r>
          </a:p>
          <a:p>
            <a:r>
              <a:rPr lang="en-US" sz="1000" dirty="0"/>
              <a:t>Second Semester</a:t>
            </a:r>
          </a:p>
          <a:p>
            <a:r>
              <a:rPr lang="en-US" sz="1000" b="0" dirty="0"/>
              <a:t>CUL   160	</a:t>
            </a:r>
            <a:r>
              <a:rPr lang="en-US" sz="1000" b="0" dirty="0" smtClean="0"/>
              <a:t>Baking </a:t>
            </a:r>
            <a:r>
              <a:rPr lang="en-US" sz="1000" b="0" dirty="0"/>
              <a:t>I</a:t>
            </a:r>
            <a:r>
              <a:rPr lang="en-US" sz="1000" b="0" dirty="0" smtClean="0"/>
              <a:t>………………………………………………3</a:t>
            </a:r>
            <a:endParaRPr lang="en-US" sz="1000" b="0" dirty="0"/>
          </a:p>
          <a:p>
            <a:r>
              <a:rPr lang="en-US" sz="1000" b="0" dirty="0"/>
              <a:t>CUL   170	</a:t>
            </a:r>
            <a:r>
              <a:rPr lang="en-US" sz="1000" b="0" dirty="0" err="1" smtClean="0"/>
              <a:t>Garde</a:t>
            </a:r>
            <a:r>
              <a:rPr lang="en-US" sz="1000" b="0" dirty="0" smtClean="0"/>
              <a:t>-Manger </a:t>
            </a:r>
            <a:r>
              <a:rPr lang="en-US" sz="1000" b="0" dirty="0"/>
              <a:t>I</a:t>
            </a:r>
            <a:r>
              <a:rPr lang="en-US" sz="1000" b="0" dirty="0" smtClean="0"/>
              <a:t>…………………………………..3</a:t>
            </a:r>
            <a:endParaRPr lang="en-US" sz="1000" b="0" dirty="0"/>
          </a:p>
          <a:p>
            <a:r>
              <a:rPr lang="en-US" sz="1000" b="0" dirty="0"/>
              <a:t>CUL   240	</a:t>
            </a:r>
            <a:r>
              <a:rPr lang="en-US" sz="1000" b="0" dirty="0" smtClean="0"/>
              <a:t>Culinary </a:t>
            </a:r>
            <a:r>
              <a:rPr lang="en-US" sz="1000" b="0" dirty="0"/>
              <a:t>Skills II</a:t>
            </a:r>
            <a:r>
              <a:rPr lang="en-US" sz="1000" b="0" dirty="0" smtClean="0"/>
              <a:t>...........................................5</a:t>
            </a:r>
            <a:endParaRPr lang="en-US" sz="1000" b="0" dirty="0"/>
          </a:p>
          <a:p>
            <a:r>
              <a:rPr lang="en-US" sz="1000" b="0" dirty="0"/>
              <a:t>HRM  245	</a:t>
            </a:r>
            <a:r>
              <a:rPr lang="en-US" sz="1000" b="0" dirty="0" smtClean="0"/>
              <a:t>Human </a:t>
            </a:r>
            <a:r>
              <a:rPr lang="en-US" sz="1000" b="0" dirty="0"/>
              <a:t>Resources Management </a:t>
            </a:r>
            <a:r>
              <a:rPr lang="en-US" sz="1000" b="0" dirty="0" err="1" smtClean="0"/>
              <a:t>Hosp</a:t>
            </a:r>
            <a:r>
              <a:rPr lang="en-US" sz="1000" b="0" dirty="0" smtClean="0"/>
              <a:t>…3</a:t>
            </a:r>
            <a:endParaRPr lang="en-US" sz="1000" b="0" dirty="0"/>
          </a:p>
          <a:p>
            <a:r>
              <a:rPr lang="en-US" sz="1000" dirty="0"/>
              <a:t>Complete Culinary Arts certificate (C55150A):</a:t>
            </a:r>
          </a:p>
          <a:p>
            <a:r>
              <a:rPr lang="en-US" sz="1000" dirty="0"/>
              <a:t>CUL 110, CUL 140, CUL 160 or CUL 170, CUL 240, HRM 245</a:t>
            </a:r>
          </a:p>
          <a:p>
            <a:r>
              <a:rPr lang="en-US" sz="1000" dirty="0"/>
              <a:t>Third Semester</a:t>
            </a:r>
          </a:p>
          <a:p>
            <a:r>
              <a:rPr lang="en-US" sz="1000" b="0" dirty="0"/>
              <a:t>CUL   112	</a:t>
            </a:r>
            <a:r>
              <a:rPr lang="en-US" sz="1000" b="0" dirty="0" smtClean="0"/>
              <a:t>Nutrition </a:t>
            </a:r>
            <a:r>
              <a:rPr lang="en-US" sz="1000" b="0" dirty="0"/>
              <a:t>for Foodservice</a:t>
            </a:r>
            <a:r>
              <a:rPr lang="en-US" sz="1000" b="0" dirty="0" smtClean="0"/>
              <a:t>…………….….......</a:t>
            </a:r>
            <a:r>
              <a:rPr lang="en-US" sz="1000" b="0" dirty="0"/>
              <a:t>3</a:t>
            </a:r>
          </a:p>
          <a:p>
            <a:r>
              <a:rPr lang="en-US" sz="1000" b="0" dirty="0"/>
              <a:t>CUL   112A </a:t>
            </a:r>
            <a:r>
              <a:rPr lang="en-US" sz="1000" b="0" dirty="0" smtClean="0"/>
              <a:t>	Nutrition </a:t>
            </a:r>
            <a:r>
              <a:rPr lang="en-US" sz="1000" b="0" dirty="0"/>
              <a:t>for </a:t>
            </a:r>
            <a:r>
              <a:rPr lang="en-US" sz="1000" b="0" dirty="0" err="1"/>
              <a:t>Fdsv</a:t>
            </a:r>
            <a:r>
              <a:rPr lang="en-US" sz="1000" b="0" dirty="0"/>
              <a:t> Lab</a:t>
            </a:r>
            <a:r>
              <a:rPr lang="en-US" sz="1000" b="0" dirty="0" smtClean="0"/>
              <a:t>……………..….….……</a:t>
            </a:r>
            <a:r>
              <a:rPr lang="en-US" sz="1000" b="0" dirty="0"/>
              <a:t>1</a:t>
            </a:r>
          </a:p>
          <a:p>
            <a:r>
              <a:rPr lang="en-US" sz="1000" b="0" dirty="0"/>
              <a:t>ENG  112	</a:t>
            </a:r>
            <a:r>
              <a:rPr lang="en-US" sz="1000" b="0" dirty="0" smtClean="0"/>
              <a:t>Writing/Research </a:t>
            </a:r>
            <a:r>
              <a:rPr lang="en-US" sz="1000" b="0" dirty="0"/>
              <a:t>in the Disc</a:t>
            </a:r>
            <a:r>
              <a:rPr lang="en-US" sz="1000" b="0" dirty="0" smtClean="0"/>
              <a:t>………..……...</a:t>
            </a:r>
            <a:r>
              <a:rPr lang="en-US" sz="1000" b="0" dirty="0"/>
              <a:t>3</a:t>
            </a:r>
          </a:p>
          <a:p>
            <a:r>
              <a:rPr lang="en-US" sz="1000" b="0" dirty="0"/>
              <a:t>HRM  260            </a:t>
            </a:r>
            <a:r>
              <a:rPr lang="en-US" sz="1000" b="0" dirty="0" smtClean="0"/>
              <a:t>Procurement </a:t>
            </a:r>
            <a:r>
              <a:rPr lang="en-US" sz="1000" b="0" dirty="0"/>
              <a:t>for Hospitality</a:t>
            </a:r>
            <a:r>
              <a:rPr lang="en-US" sz="1000" b="0" dirty="0" smtClean="0"/>
              <a:t>…………..…….3</a:t>
            </a:r>
          </a:p>
          <a:p>
            <a:r>
              <a:rPr lang="en-US" sz="1000" dirty="0"/>
              <a:t>Fourth Semester</a:t>
            </a:r>
          </a:p>
          <a:p>
            <a:r>
              <a:rPr lang="en-US" sz="1000" b="0" dirty="0"/>
              <a:t>CUL   135	</a:t>
            </a:r>
            <a:r>
              <a:rPr lang="en-US" sz="1000" b="0" dirty="0" smtClean="0"/>
              <a:t>Food </a:t>
            </a:r>
            <a:r>
              <a:rPr lang="en-US" sz="1000" b="0" dirty="0"/>
              <a:t>and Beverage Service</a:t>
            </a:r>
            <a:r>
              <a:rPr lang="en-US" sz="1000" b="0" dirty="0" smtClean="0"/>
              <a:t>…………………2</a:t>
            </a:r>
            <a:endParaRPr lang="en-US" sz="1000" b="0" dirty="0"/>
          </a:p>
          <a:p>
            <a:r>
              <a:rPr lang="en-US" sz="1000" b="0" dirty="0"/>
              <a:t>CUL   135A       </a:t>
            </a:r>
            <a:r>
              <a:rPr lang="en-US" sz="1000" b="0" dirty="0" smtClean="0"/>
              <a:t>   </a:t>
            </a:r>
            <a:r>
              <a:rPr lang="en-US" sz="1000" b="0" dirty="0"/>
              <a:t>Food and Beverage Service Lab</a:t>
            </a:r>
            <a:r>
              <a:rPr lang="en-US" sz="1000" b="0" dirty="0" smtClean="0"/>
              <a:t>…………..1</a:t>
            </a:r>
            <a:endParaRPr lang="en-US" sz="1000" b="0" dirty="0"/>
          </a:p>
          <a:p>
            <a:r>
              <a:rPr lang="en-US" sz="1000" b="0" dirty="0"/>
              <a:t>CUL   250	</a:t>
            </a:r>
            <a:r>
              <a:rPr lang="en-US" sz="1000" b="0" dirty="0" smtClean="0"/>
              <a:t>Classical </a:t>
            </a:r>
            <a:r>
              <a:rPr lang="en-US" sz="1000" b="0" dirty="0"/>
              <a:t>Cuisine</a:t>
            </a:r>
            <a:r>
              <a:rPr lang="en-US" sz="1000" b="0" dirty="0" smtClean="0"/>
              <a:t>…………………………………</a:t>
            </a:r>
            <a:r>
              <a:rPr lang="en-US" sz="1000" b="0" dirty="0"/>
              <a:t>5</a:t>
            </a:r>
          </a:p>
          <a:p>
            <a:r>
              <a:rPr lang="en-US" sz="1000" b="0" dirty="0"/>
              <a:t>WBL  112	</a:t>
            </a:r>
            <a:r>
              <a:rPr lang="en-US" sz="1000" b="0" dirty="0" smtClean="0"/>
              <a:t>Work-Based </a:t>
            </a:r>
            <a:r>
              <a:rPr lang="en-US" sz="1000" b="0" dirty="0"/>
              <a:t>Learning I</a:t>
            </a:r>
            <a:r>
              <a:rPr lang="en-US" sz="1000" b="0" dirty="0" smtClean="0"/>
              <a:t>………………………..</a:t>
            </a:r>
            <a:r>
              <a:rPr lang="en-US" sz="1000" b="0" dirty="0"/>
              <a:t>2</a:t>
            </a:r>
          </a:p>
          <a:p>
            <a:r>
              <a:rPr lang="en-US" sz="1000" b="0" dirty="0"/>
              <a:t>Fall Elective List I</a:t>
            </a:r>
            <a:r>
              <a:rPr lang="en-US" sz="1000" b="0" dirty="0" smtClean="0"/>
              <a:t>……………………………………………………….….</a:t>
            </a:r>
            <a:r>
              <a:rPr lang="en-US" sz="1000" b="0" dirty="0"/>
              <a:t>2</a:t>
            </a:r>
          </a:p>
          <a:p>
            <a:r>
              <a:rPr lang="en-US" sz="1000" b="0" dirty="0"/>
              <a:t>CUL   260	</a:t>
            </a:r>
            <a:r>
              <a:rPr lang="en-US" sz="1000" b="0" dirty="0" smtClean="0"/>
              <a:t>Baking </a:t>
            </a:r>
            <a:r>
              <a:rPr lang="en-US" sz="1000" b="0" dirty="0"/>
              <a:t>II</a:t>
            </a:r>
            <a:r>
              <a:rPr lang="en-US" sz="1000" b="0" dirty="0" smtClean="0"/>
              <a:t>………………………………………..……</a:t>
            </a:r>
            <a:r>
              <a:rPr lang="en-US" sz="1000" b="0" dirty="0"/>
              <a:t>3</a:t>
            </a:r>
          </a:p>
          <a:p>
            <a:endParaRPr lang="en-US" sz="1000" b="0" dirty="0" smtClean="0"/>
          </a:p>
          <a:p>
            <a:endParaRPr lang="en-US" sz="1000" dirty="0" smtClean="0"/>
          </a:p>
          <a:p>
            <a:endParaRPr lang="en-US" sz="1000" dirty="0" smtClean="0"/>
          </a:p>
          <a:p>
            <a:r>
              <a:rPr lang="en-US" sz="1000" dirty="0" smtClean="0"/>
              <a:t>Fifth Semester</a:t>
            </a:r>
            <a:endParaRPr lang="en-US" sz="1000" dirty="0"/>
          </a:p>
          <a:p>
            <a:r>
              <a:rPr lang="en-US" sz="1000" b="0" dirty="0" smtClean="0"/>
              <a:t>CUL   </a:t>
            </a:r>
            <a:r>
              <a:rPr lang="en-US" sz="1000" b="0" dirty="0"/>
              <a:t>230	</a:t>
            </a:r>
            <a:r>
              <a:rPr lang="en-US" sz="1000" b="0" dirty="0" smtClean="0"/>
              <a:t>Global </a:t>
            </a:r>
            <a:r>
              <a:rPr lang="en-US" sz="1000" b="0" dirty="0"/>
              <a:t>Cuisines</a:t>
            </a:r>
            <a:r>
              <a:rPr lang="en-US" sz="1000" b="0" dirty="0" smtClean="0"/>
              <a:t>………………………….</a:t>
            </a:r>
            <a:r>
              <a:rPr lang="en-US" sz="1000" b="0" dirty="0"/>
              <a:t>5</a:t>
            </a:r>
          </a:p>
          <a:p>
            <a:r>
              <a:rPr lang="en-US" sz="1000" b="0" dirty="0"/>
              <a:t>HRM  220	</a:t>
            </a:r>
            <a:r>
              <a:rPr lang="en-US" sz="1000" b="0" dirty="0" smtClean="0"/>
              <a:t>Cost </a:t>
            </a:r>
            <a:r>
              <a:rPr lang="en-US" sz="1000" b="0" dirty="0"/>
              <a:t>Control-Food and </a:t>
            </a:r>
            <a:r>
              <a:rPr lang="en-US" sz="1000" b="0" dirty="0" smtClean="0"/>
              <a:t>Beverage…3</a:t>
            </a:r>
            <a:endParaRPr lang="en-US" sz="1000" b="0" dirty="0"/>
          </a:p>
          <a:p>
            <a:r>
              <a:rPr lang="en-US" sz="1000" b="0" dirty="0"/>
              <a:t>SPA  120	</a:t>
            </a:r>
            <a:r>
              <a:rPr lang="en-US" sz="1000" b="0" dirty="0" smtClean="0"/>
              <a:t>Spanish </a:t>
            </a:r>
            <a:r>
              <a:rPr lang="en-US" sz="1000" b="0" dirty="0"/>
              <a:t>for the Workplace</a:t>
            </a:r>
            <a:r>
              <a:rPr lang="en-US" sz="1000" b="0" dirty="0" smtClean="0"/>
              <a:t>………….3</a:t>
            </a:r>
            <a:endParaRPr lang="en-US" sz="1000" b="0" dirty="0"/>
          </a:p>
          <a:p>
            <a:r>
              <a:rPr lang="en-US" sz="1000" b="0" dirty="0"/>
              <a:t>CUL   270	</a:t>
            </a:r>
            <a:r>
              <a:rPr lang="en-US" sz="1000" b="0" dirty="0" err="1" smtClean="0"/>
              <a:t>Garde</a:t>
            </a:r>
            <a:r>
              <a:rPr lang="en-US" sz="1000" b="0" dirty="0" smtClean="0"/>
              <a:t> </a:t>
            </a:r>
            <a:r>
              <a:rPr lang="en-US" sz="1000" b="0" dirty="0"/>
              <a:t>Manager II</a:t>
            </a:r>
            <a:r>
              <a:rPr lang="en-US" sz="1000" b="0" dirty="0" smtClean="0"/>
              <a:t>……………………….3</a:t>
            </a:r>
          </a:p>
          <a:p>
            <a:r>
              <a:rPr lang="en-US" sz="1000" dirty="0"/>
              <a:t>Sixth Semester</a:t>
            </a:r>
          </a:p>
          <a:p>
            <a:r>
              <a:rPr lang="en-US" sz="1000" b="0" dirty="0"/>
              <a:t>PSY  118	</a:t>
            </a:r>
            <a:r>
              <a:rPr lang="en-US" sz="1000" b="0" dirty="0" smtClean="0"/>
              <a:t>Interpersonal </a:t>
            </a:r>
            <a:r>
              <a:rPr lang="en-US" sz="1000" b="0" dirty="0"/>
              <a:t>Psychology</a:t>
            </a:r>
            <a:r>
              <a:rPr lang="en-US" sz="1000" b="0" dirty="0" smtClean="0"/>
              <a:t>……………3</a:t>
            </a:r>
            <a:endParaRPr lang="en-US" sz="1000" b="0" dirty="0"/>
          </a:p>
          <a:p>
            <a:r>
              <a:rPr lang="en-US" sz="1000" b="0" dirty="0"/>
              <a:t>Humanities/Fine Arts </a:t>
            </a:r>
            <a:r>
              <a:rPr lang="en-US" sz="1000" b="0" dirty="0" smtClean="0"/>
              <a:t>Elective………………………………3</a:t>
            </a:r>
            <a:endParaRPr lang="en-US" sz="1000" b="0" dirty="0"/>
          </a:p>
          <a:p>
            <a:r>
              <a:rPr lang="en-US" sz="1000" dirty="0"/>
              <a:t>Complete Culinary Arts Diploma (D55150):</a:t>
            </a:r>
          </a:p>
          <a:p>
            <a:pPr marL="0" indent="0"/>
            <a:r>
              <a:rPr lang="en-US" sz="1000" b="0" dirty="0"/>
              <a:t>CUL 110, CUL 140, ENG 111, MAT 110, CUL 160, CUL 170, CUL 240, </a:t>
            </a:r>
            <a:r>
              <a:rPr lang="en-US" sz="1000" b="0" dirty="0" smtClean="0"/>
              <a:t>and HRM </a:t>
            </a:r>
            <a:r>
              <a:rPr lang="en-US" sz="1000" b="0" dirty="0"/>
              <a:t>245, + Select six credits from HRM 260, HRM 220, and   CUL 112/A, and select ten credits from BPA 150, CUL 130, CUL 214, CUL 260 or CUL 270</a:t>
            </a:r>
          </a:p>
          <a:p>
            <a:r>
              <a:rPr lang="en-US" sz="1000" dirty="0"/>
              <a:t>Fall Elective List (Select one of the following):</a:t>
            </a:r>
          </a:p>
          <a:p>
            <a:r>
              <a:rPr lang="en-US" sz="1000" b="0" dirty="0"/>
              <a:t>CUL   130	</a:t>
            </a:r>
            <a:r>
              <a:rPr lang="en-US" sz="1000" b="0" dirty="0" smtClean="0"/>
              <a:t>Menu </a:t>
            </a:r>
            <a:r>
              <a:rPr lang="en-US" sz="1000" b="0" dirty="0"/>
              <a:t>Design</a:t>
            </a:r>
            <a:r>
              <a:rPr lang="en-US" sz="1000" b="0" dirty="0" smtClean="0"/>
              <a:t>……………………………</a:t>
            </a:r>
            <a:r>
              <a:rPr lang="en-US" sz="1000" b="0" dirty="0"/>
              <a:t>2</a:t>
            </a:r>
          </a:p>
          <a:p>
            <a:r>
              <a:rPr lang="en-US" sz="1000" b="0" dirty="0"/>
              <a:t>CUL   214	</a:t>
            </a:r>
            <a:r>
              <a:rPr lang="en-US" sz="1000" b="0" dirty="0" smtClean="0"/>
              <a:t>Wine </a:t>
            </a:r>
            <a:r>
              <a:rPr lang="en-US" sz="1000" b="0" dirty="0"/>
              <a:t>Appreciation</a:t>
            </a:r>
            <a:r>
              <a:rPr lang="en-US" sz="1000" b="0" dirty="0" smtClean="0"/>
              <a:t>…………………....</a:t>
            </a:r>
            <a:r>
              <a:rPr lang="en-US" sz="1000" b="0" dirty="0"/>
              <a:t>2</a:t>
            </a:r>
          </a:p>
          <a:p>
            <a:r>
              <a:rPr lang="en-US" sz="1000" dirty="0"/>
              <a:t>Other Electives</a:t>
            </a:r>
          </a:p>
          <a:p>
            <a:r>
              <a:rPr lang="en-US" sz="1000" b="0" dirty="0"/>
              <a:t>BPA  150	</a:t>
            </a:r>
            <a:r>
              <a:rPr lang="en-US" sz="1000" b="0" dirty="0" smtClean="0"/>
              <a:t>Artisan </a:t>
            </a:r>
            <a:r>
              <a:rPr lang="en-US" sz="1000" b="0" dirty="0"/>
              <a:t>&amp; Specialty Bread</a:t>
            </a:r>
            <a:r>
              <a:rPr lang="en-US" sz="1000" b="0" dirty="0" smtClean="0"/>
              <a:t>…………..</a:t>
            </a:r>
            <a:r>
              <a:rPr lang="en-US" sz="1000" b="0" dirty="0"/>
              <a:t>4</a:t>
            </a:r>
          </a:p>
          <a:p>
            <a:r>
              <a:rPr lang="en-US" sz="1000" b="0" dirty="0"/>
              <a:t>WBL  122          </a:t>
            </a:r>
            <a:r>
              <a:rPr lang="en-US" sz="1000" b="0" dirty="0" smtClean="0"/>
              <a:t>  </a:t>
            </a:r>
            <a:r>
              <a:rPr lang="en-US" sz="1000" b="0" dirty="0"/>
              <a:t>Work-Based Learning II</a:t>
            </a:r>
            <a:r>
              <a:rPr lang="en-US" sz="1000" b="0" dirty="0" smtClean="0"/>
              <a:t>…………......</a:t>
            </a:r>
            <a:r>
              <a:rPr lang="en-US" sz="1000" b="0" dirty="0"/>
              <a:t>2</a:t>
            </a:r>
          </a:p>
          <a:p>
            <a:r>
              <a:rPr lang="en-US" sz="1000" dirty="0"/>
              <a:t>Humanities Elective </a:t>
            </a:r>
            <a:r>
              <a:rPr lang="en-US" sz="1000" b="0" dirty="0"/>
              <a:t>(Select one course from the following):</a:t>
            </a:r>
          </a:p>
          <a:p>
            <a:r>
              <a:rPr lang="en-US" sz="1000" b="0" dirty="0"/>
              <a:t>HUM  115                Critical Thinking</a:t>
            </a:r>
            <a:r>
              <a:rPr lang="en-US" sz="1000" b="0" dirty="0" smtClean="0"/>
              <a:t>……………………3</a:t>
            </a:r>
            <a:endParaRPr lang="en-US" sz="1000" b="0" dirty="0"/>
          </a:p>
          <a:p>
            <a:r>
              <a:rPr lang="en-US" sz="1000" b="0" dirty="0"/>
              <a:t>ART   131                Drawing </a:t>
            </a:r>
            <a:r>
              <a:rPr lang="en-US" sz="1000" b="0" dirty="0" smtClean="0"/>
              <a:t>……………………………….3</a:t>
            </a:r>
            <a:endParaRPr lang="en-US" sz="1000" b="0" dirty="0"/>
          </a:p>
          <a:p>
            <a:r>
              <a:rPr lang="en-US" sz="1000" dirty="0"/>
              <a:t>Graduation Requirements……………………………...…72 Credit Hours</a:t>
            </a:r>
          </a:p>
          <a:p>
            <a:endParaRPr lang="en-US" sz="1000" b="0" dirty="0"/>
          </a:p>
          <a:p>
            <a:endParaRPr lang="en-US" sz="1000" b="0" dirty="0"/>
          </a:p>
          <a:p>
            <a:endParaRPr lang="en-US" sz="1000" b="0" dirty="0"/>
          </a:p>
          <a:p>
            <a:pPr marL="0" indent="0"/>
            <a:endParaRPr lang="en-US" sz="1000" b="0" dirty="0" smtClean="0"/>
          </a:p>
          <a:p>
            <a:pPr marL="0" indent="0"/>
            <a:endParaRPr lang="en-US" sz="1000" b="0" dirty="0"/>
          </a:p>
        </p:txBody>
      </p:sp>
    </p:spTree>
    <p:extLst>
      <p:ext uri="{BB962C8B-B14F-4D97-AF65-F5344CB8AC3E}">
        <p14:creationId xmlns:p14="http://schemas.microsoft.com/office/powerpoint/2010/main" val="2200300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55000" lnSpcReduction="20000"/>
          </a:bodyPr>
          <a:lstStyle/>
          <a:p>
            <a:r>
              <a:rPr lang="en-US" sz="5800" dirty="0">
                <a:latin typeface="Calibri" panose="020F0502020204030204" pitchFamily="34" charset="0"/>
                <a:cs typeface="Calibri" panose="020F0502020204030204" pitchFamily="34" charset="0"/>
              </a:rPr>
              <a:t>BAKING &amp; PASTRY ARTS</a:t>
            </a:r>
          </a:p>
          <a:p>
            <a:r>
              <a:rPr lang="en-US" sz="2600" dirty="0"/>
              <a:t>All core classes are taught in 8 week semesters</a:t>
            </a:r>
          </a:p>
          <a:p>
            <a:r>
              <a:rPr lang="en-US" dirty="0"/>
              <a:t> </a:t>
            </a:r>
          </a:p>
          <a:p>
            <a:r>
              <a:rPr lang="en-US" sz="2900" dirty="0"/>
              <a:t>Baking and Pastry Arts Degree - A55130-Day Only</a:t>
            </a:r>
          </a:p>
          <a:p>
            <a:pPr marL="0" indent="0"/>
            <a:r>
              <a:rPr lang="en-US" sz="1900" b="0" dirty="0" smtClean="0"/>
              <a:t>The </a:t>
            </a:r>
            <a:r>
              <a:rPr lang="en-US" sz="1900" b="0" dirty="0"/>
              <a:t>Baking and Pastry Arts curriculum is designed to prepare students with the skills and knowledge required for employment in the baking/pastry industry including restaurants, hotels, independent bakeries/pastry shops, wholesale/retail markets, and high-volume bakeries.</a:t>
            </a:r>
          </a:p>
          <a:p>
            <a:pPr marL="0" indent="0"/>
            <a:r>
              <a:rPr lang="en-US" sz="1900" b="0" dirty="0"/>
              <a:t>Course offerings emphasizing practical application, a strong theoretical knowledge base, and professionalism provide the critical competencies to meet industry demands. Course work includes specialty/artisan breads, desserts, pastries, candies, decorative work, high-volume production and food marketing.</a:t>
            </a:r>
          </a:p>
          <a:p>
            <a:pPr marL="0" indent="0"/>
            <a:r>
              <a:rPr lang="en-US" sz="1900" b="0" dirty="0"/>
              <a:t>Graduates should qualify for entry-level positions, such as pastry/bakery assistant, area pastry chef and assistant pastry chef. American Culinary Federation certification is available to graduates.</a:t>
            </a:r>
          </a:p>
          <a:p>
            <a:r>
              <a:rPr lang="en-US" dirty="0"/>
              <a:t> </a:t>
            </a:r>
            <a:r>
              <a:rPr lang="en-US" sz="2600" dirty="0" smtClean="0"/>
              <a:t>Baking </a:t>
            </a:r>
            <a:r>
              <a:rPr lang="en-US" sz="2600" dirty="0"/>
              <a:t>and Pastry Arts Diploma - D55130-Day Only</a:t>
            </a:r>
          </a:p>
          <a:p>
            <a:r>
              <a:rPr lang="en-US" sz="1900" b="0" dirty="0"/>
              <a:t> </a:t>
            </a:r>
            <a:r>
              <a:rPr lang="en-US" sz="1900" b="0" dirty="0" smtClean="0"/>
              <a:t>The </a:t>
            </a:r>
            <a:r>
              <a:rPr lang="en-US" sz="1900" b="0" dirty="0"/>
              <a:t>Baking and Pastry Arts diploma includes basic and more advanced courses to help prepare students for entry into the baking</a:t>
            </a:r>
          </a:p>
          <a:p>
            <a:r>
              <a:rPr lang="en-US" sz="1900" b="0" dirty="0"/>
              <a:t> field or to advance in their current foodservice positions.</a:t>
            </a:r>
          </a:p>
          <a:p>
            <a:pPr marL="0" indent="0"/>
            <a:r>
              <a:rPr lang="en-US" sz="1900" b="0" dirty="0"/>
              <a:t>Courses address both the art and the science of baking.  Students learn basic sanitation, cooking and baking principles, and garnishing and presentation skills. Modern supervision techniques are also studied and practiced. The majority of class time is devoted to actual hands on   kitchen skill development.</a:t>
            </a:r>
          </a:p>
          <a:p>
            <a:r>
              <a:rPr lang="en-US" sz="2600" dirty="0" smtClean="0"/>
              <a:t>Baking </a:t>
            </a:r>
            <a:r>
              <a:rPr lang="en-US" sz="2600" dirty="0"/>
              <a:t>and Pastry Arts Fundamentals - Certificate - C55130A</a:t>
            </a:r>
          </a:p>
          <a:p>
            <a:r>
              <a:rPr lang="en-US" sz="2600" dirty="0"/>
              <a:t>Bread Baker Certificate- C55130B</a:t>
            </a:r>
          </a:p>
          <a:p>
            <a:r>
              <a:rPr lang="en-US" sz="2600" dirty="0"/>
              <a:t>Confectioner’s Certificate- C55130C</a:t>
            </a:r>
          </a:p>
          <a:p>
            <a:r>
              <a:rPr lang="en-US" sz="2600" dirty="0"/>
              <a:t>Cake Decorator Certificate- C55130D</a:t>
            </a:r>
          </a:p>
          <a:p>
            <a:r>
              <a:rPr lang="en-US" sz="2600" dirty="0"/>
              <a:t>-Day Only</a:t>
            </a:r>
          </a:p>
          <a:p>
            <a:r>
              <a:rPr lang="en-US" dirty="0"/>
              <a:t> </a:t>
            </a:r>
          </a:p>
          <a:p>
            <a:pPr marL="0" indent="0"/>
            <a:r>
              <a:rPr lang="en-US" sz="2500" dirty="0"/>
              <a:t>The Baking and Pastry Arts certificates include basic courses to help prepare students for entry into the baking field or to advance in their current food service jobs. Courses address both the art and the science of baking. Students learn basic sanitation, cooking and baking principles, as well as pastry, confection and production baking skills. The majority of class is devoted to actual hands-on baking skill development.</a:t>
            </a:r>
          </a:p>
          <a:p>
            <a:r>
              <a:rPr lang="en-US" sz="2500" dirty="0"/>
              <a:t> </a:t>
            </a:r>
          </a:p>
          <a:p>
            <a:endParaRPr lang="en-US" dirty="0"/>
          </a:p>
        </p:txBody>
      </p:sp>
    </p:spTree>
    <p:extLst>
      <p:ext uri="{BB962C8B-B14F-4D97-AF65-F5344CB8AC3E}">
        <p14:creationId xmlns:p14="http://schemas.microsoft.com/office/powerpoint/2010/main" val="781632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numCol="2"/>
          <a:lstStyle/>
          <a:p>
            <a:r>
              <a:rPr lang="en-US" dirty="0" smtClean="0"/>
              <a:t>BAKING AND PASTRY PROGRAM </a:t>
            </a:r>
            <a:r>
              <a:rPr lang="en-US" dirty="0"/>
              <a:t>SEQUENCE</a:t>
            </a:r>
          </a:p>
          <a:p>
            <a:r>
              <a:rPr lang="en-US" sz="1000" dirty="0"/>
              <a:t>First Semester (1st 8 weeks)</a:t>
            </a:r>
          </a:p>
          <a:p>
            <a:r>
              <a:rPr lang="en-US" sz="1000" b="0" dirty="0"/>
              <a:t>CUL   110	</a:t>
            </a:r>
            <a:r>
              <a:rPr lang="en-US" sz="1000" b="0" dirty="0" smtClean="0"/>
              <a:t>Sanitation </a:t>
            </a:r>
            <a:r>
              <a:rPr lang="en-US" sz="1000" b="0" dirty="0"/>
              <a:t>and Safety</a:t>
            </a:r>
            <a:r>
              <a:rPr lang="en-US" sz="1000" b="0" dirty="0" smtClean="0"/>
              <a:t>…………………..……...</a:t>
            </a:r>
            <a:r>
              <a:rPr lang="en-US" sz="1000" b="0" dirty="0"/>
              <a:t>2</a:t>
            </a:r>
          </a:p>
          <a:p>
            <a:r>
              <a:rPr lang="en-US" sz="1000" b="0" dirty="0"/>
              <a:t>CUL   </a:t>
            </a:r>
            <a:r>
              <a:rPr lang="en-US" sz="1000" b="0" dirty="0" smtClean="0"/>
              <a:t>142</a:t>
            </a:r>
            <a:r>
              <a:rPr lang="en-US" sz="1000" b="0" dirty="0"/>
              <a:t>	Fundamentals of Food</a:t>
            </a:r>
            <a:r>
              <a:rPr lang="en-US" sz="1000" b="0" dirty="0" smtClean="0"/>
              <a:t>…………………..…….</a:t>
            </a:r>
            <a:r>
              <a:rPr lang="en-US" sz="1000" b="0" dirty="0"/>
              <a:t>5</a:t>
            </a:r>
          </a:p>
          <a:p>
            <a:r>
              <a:rPr lang="en-US" sz="1000" b="0" dirty="0"/>
              <a:t>CUL   160	</a:t>
            </a:r>
            <a:r>
              <a:rPr lang="en-US" sz="1000" b="0" dirty="0" smtClean="0"/>
              <a:t>Baking </a:t>
            </a:r>
            <a:r>
              <a:rPr lang="en-US" sz="1000" b="0" dirty="0"/>
              <a:t>I</a:t>
            </a:r>
            <a:r>
              <a:rPr lang="en-US" sz="1000" b="0" dirty="0" smtClean="0"/>
              <a:t>………………………………….……..……</a:t>
            </a:r>
            <a:r>
              <a:rPr lang="en-US" sz="1000" b="0" dirty="0"/>
              <a:t>3</a:t>
            </a:r>
          </a:p>
          <a:p>
            <a:r>
              <a:rPr lang="en-US" sz="1000" b="0" dirty="0"/>
              <a:t>First Semester (2nd 8 weeks)</a:t>
            </a:r>
          </a:p>
          <a:p>
            <a:r>
              <a:rPr lang="en-US" sz="1000" b="0" dirty="0"/>
              <a:t>BPA  120	</a:t>
            </a:r>
            <a:r>
              <a:rPr lang="en-US" sz="1000" b="0" dirty="0" err="1" smtClean="0"/>
              <a:t>Petits</a:t>
            </a:r>
            <a:r>
              <a:rPr lang="en-US" sz="1000" b="0" dirty="0" smtClean="0"/>
              <a:t> </a:t>
            </a:r>
            <a:r>
              <a:rPr lang="en-US" sz="1000" b="0" dirty="0"/>
              <a:t>Fours &amp; Pastries</a:t>
            </a:r>
            <a:r>
              <a:rPr lang="en-US" sz="1000" b="0" dirty="0" smtClean="0"/>
              <a:t>…..………………..….</a:t>
            </a:r>
            <a:r>
              <a:rPr lang="en-US" sz="1000" b="0" dirty="0"/>
              <a:t>3</a:t>
            </a:r>
          </a:p>
          <a:p>
            <a:r>
              <a:rPr lang="en-US" sz="1000" b="0" dirty="0"/>
              <a:t>CUL   150	</a:t>
            </a:r>
            <a:r>
              <a:rPr lang="en-US" sz="1000" b="0" dirty="0" smtClean="0"/>
              <a:t>Food </a:t>
            </a:r>
            <a:r>
              <a:rPr lang="en-US" sz="1000" b="0" dirty="0"/>
              <a:t>Science</a:t>
            </a:r>
            <a:r>
              <a:rPr lang="en-US" sz="1000" b="0" dirty="0" smtClean="0"/>
              <a:t>………………………………………</a:t>
            </a:r>
            <a:r>
              <a:rPr lang="en-US" sz="1000" b="0" dirty="0"/>
              <a:t>2</a:t>
            </a:r>
          </a:p>
          <a:p>
            <a:r>
              <a:rPr lang="en-US" sz="1000" b="0" dirty="0"/>
              <a:t>CUL   260	</a:t>
            </a:r>
            <a:r>
              <a:rPr lang="en-US" sz="1000" b="0" dirty="0" smtClean="0"/>
              <a:t>Baking </a:t>
            </a:r>
            <a:r>
              <a:rPr lang="en-US" sz="1000" b="0" dirty="0"/>
              <a:t>I</a:t>
            </a:r>
            <a:r>
              <a:rPr lang="en-US" sz="1000" b="0" dirty="0" smtClean="0"/>
              <a:t>………………………………………………</a:t>
            </a:r>
            <a:r>
              <a:rPr lang="en-US" sz="1000" b="0" dirty="0"/>
              <a:t>3</a:t>
            </a:r>
          </a:p>
          <a:p>
            <a:r>
              <a:rPr lang="en-US" sz="1000" dirty="0"/>
              <a:t>Complete Baking and Pastry Arts Certificate (C55130A</a:t>
            </a:r>
            <a:r>
              <a:rPr lang="en-US" sz="1000" dirty="0" smtClean="0"/>
              <a:t>)</a:t>
            </a:r>
          </a:p>
          <a:p>
            <a:r>
              <a:rPr lang="en-US" sz="1000" dirty="0"/>
              <a:t>16 credit hours</a:t>
            </a:r>
            <a:r>
              <a:rPr lang="en-US" sz="1000" dirty="0" smtClean="0"/>
              <a:t>:  CUL </a:t>
            </a:r>
            <a:r>
              <a:rPr lang="en-US" sz="1000" dirty="0"/>
              <a:t>110, CUL 142, CUL 160, BPA 120 and CUL 260</a:t>
            </a:r>
          </a:p>
          <a:p>
            <a:r>
              <a:rPr lang="en-US" sz="1000" dirty="0"/>
              <a:t>Second Semester (1st 8 weeks)</a:t>
            </a:r>
          </a:p>
          <a:p>
            <a:r>
              <a:rPr lang="en-US" sz="1000" b="0" dirty="0" smtClean="0"/>
              <a:t>CUL 112 A 	Nutrition for Foodservice…………….………..4</a:t>
            </a:r>
          </a:p>
          <a:p>
            <a:r>
              <a:rPr lang="en-US" sz="1000" b="0" dirty="0" smtClean="0"/>
              <a:t>BPA   210	Cake Design and Decorating…….…..…….3</a:t>
            </a:r>
          </a:p>
          <a:p>
            <a:r>
              <a:rPr lang="en-US" sz="1000" b="0" dirty="0" smtClean="0"/>
              <a:t>BPA   220	Confection Artistry………………..………….…..4</a:t>
            </a:r>
          </a:p>
          <a:p>
            <a:r>
              <a:rPr lang="en-US" sz="1000" dirty="0" smtClean="0"/>
              <a:t>Second </a:t>
            </a:r>
            <a:r>
              <a:rPr lang="en-US" sz="1000" dirty="0"/>
              <a:t>Semester (2nd 8 weeks)</a:t>
            </a:r>
          </a:p>
          <a:p>
            <a:r>
              <a:rPr lang="en-US" sz="1000" b="0" dirty="0"/>
              <a:t>BPA  130	European Cakes &amp; </a:t>
            </a:r>
            <a:r>
              <a:rPr lang="en-US" sz="1000" b="0" dirty="0" smtClean="0"/>
              <a:t>Tortes…………………….3</a:t>
            </a:r>
            <a:endParaRPr lang="en-US" sz="1000" b="0" dirty="0"/>
          </a:p>
          <a:p>
            <a:r>
              <a:rPr lang="en-US" sz="1000" b="0" dirty="0"/>
              <a:t>BPA  150	Artisan &amp; Specialty </a:t>
            </a:r>
            <a:r>
              <a:rPr lang="en-US" sz="1000" b="0" dirty="0" smtClean="0"/>
              <a:t>Breads…………………..4</a:t>
            </a:r>
            <a:endParaRPr lang="en-US" sz="1000" b="0" dirty="0"/>
          </a:p>
          <a:p>
            <a:r>
              <a:rPr lang="en-US" sz="1000" b="0" dirty="0"/>
              <a:t>HRM  245	Human Resources Management </a:t>
            </a:r>
            <a:r>
              <a:rPr lang="en-US" sz="1000" b="0" dirty="0" err="1" smtClean="0"/>
              <a:t>Hosp</a:t>
            </a:r>
            <a:r>
              <a:rPr lang="en-US" sz="1000" b="0" dirty="0" smtClean="0"/>
              <a:t>….3</a:t>
            </a:r>
            <a:endParaRPr lang="en-US" sz="1000" b="0" dirty="0"/>
          </a:p>
          <a:p>
            <a:r>
              <a:rPr lang="en-US" sz="1000" dirty="0"/>
              <a:t>Third Semester (1st 8 weeks)</a:t>
            </a:r>
          </a:p>
          <a:p>
            <a:r>
              <a:rPr lang="en-US" sz="1000" b="0" dirty="0"/>
              <a:t>BPA  230	Chocolate </a:t>
            </a:r>
            <a:r>
              <a:rPr lang="en-US" sz="1000" b="0" dirty="0" smtClean="0"/>
              <a:t>Artistry………………………………..3</a:t>
            </a:r>
            <a:endParaRPr lang="en-US" sz="1000" b="0" dirty="0"/>
          </a:p>
          <a:p>
            <a:r>
              <a:rPr lang="en-US" sz="1000" b="0" dirty="0"/>
              <a:t>BPA   230A   	Chocolate Artistry </a:t>
            </a:r>
            <a:r>
              <a:rPr lang="en-US" sz="1000" b="0" dirty="0" smtClean="0"/>
              <a:t>Lab………………………….1</a:t>
            </a:r>
            <a:endParaRPr lang="en-US" sz="1000" b="0" dirty="0"/>
          </a:p>
          <a:p>
            <a:r>
              <a:rPr lang="en-US" sz="1000" b="0" dirty="0"/>
              <a:t>BPA  260	Pastry &amp; Baking </a:t>
            </a:r>
            <a:r>
              <a:rPr lang="en-US" sz="1000" b="0" dirty="0" smtClean="0"/>
              <a:t>Marketing……………………3</a:t>
            </a:r>
            <a:endParaRPr lang="en-US" sz="1000" b="0" dirty="0"/>
          </a:p>
          <a:p>
            <a:r>
              <a:rPr lang="en-US" sz="1000" b="0" dirty="0"/>
              <a:t>WBL  132	Work-Based Learning (16 week </a:t>
            </a:r>
            <a:r>
              <a:rPr lang="en-US" sz="1000" b="0" dirty="0" smtClean="0"/>
              <a:t>course)…2</a:t>
            </a:r>
            <a:endParaRPr lang="en-US" sz="1000" b="0" dirty="0"/>
          </a:p>
          <a:p>
            <a:endParaRPr lang="en-US" sz="1000" dirty="0"/>
          </a:p>
          <a:p>
            <a:r>
              <a:rPr lang="en-US" sz="1000" dirty="0"/>
              <a:t>Third Semester (2nd 8 weeks)</a:t>
            </a:r>
          </a:p>
          <a:p>
            <a:r>
              <a:rPr lang="en-US" sz="1000" b="0" dirty="0"/>
              <a:t>BPA  240	Plated </a:t>
            </a:r>
            <a:r>
              <a:rPr lang="en-US" sz="1000" b="0" dirty="0" smtClean="0"/>
              <a:t>Desserts……………………………………….3</a:t>
            </a:r>
            <a:endParaRPr lang="en-US" sz="1000" b="0" dirty="0"/>
          </a:p>
          <a:p>
            <a:r>
              <a:rPr lang="en-US" sz="1000" b="0" dirty="0"/>
              <a:t>BPA  250	Dessert &amp; Bread </a:t>
            </a:r>
            <a:r>
              <a:rPr lang="en-US" sz="1000" b="0" dirty="0" smtClean="0"/>
              <a:t>Production…………………….5</a:t>
            </a:r>
            <a:endParaRPr lang="en-US" sz="1000" b="0" dirty="0"/>
          </a:p>
          <a:p>
            <a:r>
              <a:rPr lang="en-US" sz="1000" b="0" dirty="0"/>
              <a:t>WBL  132	Work-Based Learning I (16 week </a:t>
            </a:r>
            <a:r>
              <a:rPr lang="en-US" sz="1000" b="0" dirty="0" smtClean="0"/>
              <a:t>course)…..2</a:t>
            </a:r>
            <a:endParaRPr lang="en-US" sz="1000" b="0" dirty="0"/>
          </a:p>
          <a:p>
            <a:r>
              <a:rPr lang="en-US" sz="1000" dirty="0"/>
              <a:t>General Education Credits (Take Any Semester)</a:t>
            </a:r>
          </a:p>
          <a:p>
            <a:r>
              <a:rPr lang="en-US" sz="1000" b="0" dirty="0"/>
              <a:t>PSY  118	Interpersonal </a:t>
            </a:r>
            <a:r>
              <a:rPr lang="en-US" sz="1000" b="0" dirty="0" smtClean="0"/>
              <a:t>Psychology…………………………3</a:t>
            </a:r>
            <a:endParaRPr lang="en-US" sz="1000" b="0" dirty="0"/>
          </a:p>
          <a:p>
            <a:r>
              <a:rPr lang="en-US" sz="1000" b="0" dirty="0"/>
              <a:t>ENG  111	Writing and </a:t>
            </a:r>
            <a:r>
              <a:rPr lang="en-US" sz="1000" b="0" dirty="0" smtClean="0"/>
              <a:t>Inquiry………………………………….3</a:t>
            </a:r>
          </a:p>
          <a:p>
            <a:r>
              <a:rPr lang="en-US" sz="1000" b="0" dirty="0" smtClean="0"/>
              <a:t>ENG  112	Writing/Research in the Disc……………………3</a:t>
            </a:r>
          </a:p>
          <a:p>
            <a:r>
              <a:rPr lang="en-US" sz="1000" b="0" dirty="0" smtClean="0"/>
              <a:t>Humanities/Fine </a:t>
            </a:r>
            <a:r>
              <a:rPr lang="en-US" sz="1000" b="0" dirty="0"/>
              <a:t>Arts </a:t>
            </a:r>
            <a:r>
              <a:rPr lang="en-US" sz="1000" b="0" dirty="0" smtClean="0"/>
              <a:t>Elective……………………………………………3</a:t>
            </a:r>
            <a:endParaRPr lang="en-US" sz="1000" b="0" dirty="0"/>
          </a:p>
          <a:p>
            <a:r>
              <a:rPr lang="en-US" sz="1000" b="0" dirty="0"/>
              <a:t>MAT   110	Math Measurement &amp; </a:t>
            </a:r>
            <a:r>
              <a:rPr lang="en-US" sz="1000" b="0" dirty="0" smtClean="0"/>
              <a:t>Literacy…………………3</a:t>
            </a:r>
            <a:endParaRPr lang="en-US" sz="1000" b="0" dirty="0"/>
          </a:p>
          <a:p>
            <a:r>
              <a:rPr lang="en-US" sz="1000" dirty="0"/>
              <a:t>Humanities/Fine Arts Electives</a:t>
            </a:r>
          </a:p>
          <a:p>
            <a:r>
              <a:rPr lang="en-US" sz="1000" b="0" dirty="0"/>
              <a:t>HUM  115	Critical </a:t>
            </a:r>
            <a:r>
              <a:rPr lang="en-US" sz="1000" b="0" dirty="0" smtClean="0"/>
              <a:t>Thinking………………………………………3</a:t>
            </a:r>
            <a:endParaRPr lang="en-US" sz="1000" b="0" dirty="0"/>
          </a:p>
          <a:p>
            <a:r>
              <a:rPr lang="en-US" sz="1000" b="0" dirty="0"/>
              <a:t>ART  131	Drawing </a:t>
            </a:r>
            <a:r>
              <a:rPr lang="en-US" sz="1000" b="0" dirty="0" smtClean="0"/>
              <a:t>I………………………………………………..3</a:t>
            </a:r>
            <a:endParaRPr lang="en-US" sz="1000" b="0" dirty="0"/>
          </a:p>
          <a:p>
            <a:r>
              <a:rPr lang="en-US" sz="1000" dirty="0"/>
              <a:t>Graduation </a:t>
            </a:r>
            <a:r>
              <a:rPr lang="en-US" sz="1000" dirty="0" smtClean="0"/>
              <a:t>Requirements…………………………..73 </a:t>
            </a:r>
            <a:r>
              <a:rPr lang="en-US" sz="1000" dirty="0"/>
              <a:t>Credit Hours</a:t>
            </a:r>
          </a:p>
          <a:p>
            <a:endParaRPr lang="en-US" dirty="0"/>
          </a:p>
        </p:txBody>
      </p:sp>
    </p:spTree>
    <p:extLst>
      <p:ext uri="{BB962C8B-B14F-4D97-AF65-F5344CB8AC3E}">
        <p14:creationId xmlns:p14="http://schemas.microsoft.com/office/powerpoint/2010/main" val="1857181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a:bodyPr>
          <a:lstStyle/>
          <a:p>
            <a:r>
              <a:rPr lang="en-US" sz="3600" dirty="0"/>
              <a:t>HOSPITALITY MANAGEMENT</a:t>
            </a:r>
          </a:p>
          <a:p>
            <a:r>
              <a:rPr lang="en-US" dirty="0" smtClean="0"/>
              <a:t>Hospitality </a:t>
            </a:r>
            <a:r>
              <a:rPr lang="en-US" dirty="0"/>
              <a:t>Management Degree - A25110-Day and online</a:t>
            </a:r>
          </a:p>
          <a:p>
            <a:pPr marL="0" indent="0"/>
            <a:r>
              <a:rPr lang="en-US" sz="1000" b="0" dirty="0"/>
              <a:t>The Hospitality Management curriculum prepares students to understand and apply the administrative and practical skills needed for supervisory and managerial positions in hotels, motels, resorts, inns, restaurants, institutions, and clubs.</a:t>
            </a:r>
          </a:p>
          <a:p>
            <a:pPr marL="0" indent="0"/>
            <a:r>
              <a:rPr lang="en-US" sz="1000" b="0" dirty="0"/>
              <a:t>Course work includes front office management, guest services, sanitation, menu writing, quality management, purchasing, and other areas critical to the success of hospitality professionals.</a:t>
            </a:r>
          </a:p>
          <a:p>
            <a:pPr marL="0" indent="0"/>
            <a:r>
              <a:rPr lang="en-US" sz="1000" b="0" dirty="0"/>
              <a:t>Upon completion, graduates should qualify for supervisory or entry- level management positions in food and lodging including: front office, reservations, housekeeping, purchasing, dining room, and marketing. Opportunities are also available in the support areas of food and equipment sales.</a:t>
            </a:r>
          </a:p>
          <a:p>
            <a:r>
              <a:rPr lang="en-US" dirty="0"/>
              <a:t>Hospitality Management Diploma - D25110A-Day</a:t>
            </a:r>
          </a:p>
          <a:p>
            <a:pPr marL="0" indent="0"/>
            <a:r>
              <a:rPr lang="en-US" sz="1000" b="0" dirty="0"/>
              <a:t>The hospitality management diploma prepares students to understand and apply the administrative and practical skills needed for positions in the hospitality industry. It also applies advanced classes in the hospitality and business field. Students may also choose concentrations in restaurant or hotel management. Course work includes guest services, human resource management, and other areas critical to the success of hospitality professionals. Upon completion, graduates should qualify for entry level supervisory or management training positions in the hospitality industry</a:t>
            </a:r>
            <a:endParaRPr lang="en-US" sz="1000" dirty="0"/>
          </a:p>
          <a:p>
            <a:pPr marL="0" indent="0"/>
            <a:r>
              <a:rPr lang="en-US" dirty="0" smtClean="0"/>
              <a:t>Hospitality </a:t>
            </a:r>
            <a:r>
              <a:rPr lang="en-US" dirty="0"/>
              <a:t>Restaurant Management Certificate - </a:t>
            </a:r>
            <a:r>
              <a:rPr lang="en-US" dirty="0" smtClean="0"/>
              <a:t>C25110D-Day</a:t>
            </a:r>
          </a:p>
          <a:p>
            <a:pPr marL="0" indent="0"/>
            <a:r>
              <a:rPr lang="en-US" sz="1000" b="0" dirty="0" smtClean="0"/>
              <a:t>The restaurant management certificate prepares students to understand and apply the administrative and practical skills needed for positions in the restaurant industry. Course work includes guest services, sanitation, human resource management, and other areas critical to the success of restaurant professionals. Upon completion, graduates should qualify for entry level supervisory or management training positions in the restaurant industry.</a:t>
            </a:r>
          </a:p>
          <a:p>
            <a:r>
              <a:rPr lang="en-US" dirty="0" smtClean="0"/>
              <a:t>Procurement </a:t>
            </a:r>
            <a:r>
              <a:rPr lang="en-US" dirty="0"/>
              <a:t>Management Certificate – C25110E-Day</a:t>
            </a:r>
          </a:p>
          <a:p>
            <a:pPr marL="0" indent="0"/>
            <a:r>
              <a:rPr lang="en-US" sz="1000" b="0" dirty="0"/>
              <a:t>The procurement management certificate provides students with skills specific to positions in food ordering industry. Couse work includes procurement, sanitation, culinary skills, and accounting. Upon completion, graduates should qualify for entry-level supervisory or management training positions in food procurement.</a:t>
            </a:r>
          </a:p>
          <a:p>
            <a:endParaRPr lang="en-US" dirty="0"/>
          </a:p>
        </p:txBody>
      </p:sp>
    </p:spTree>
    <p:extLst>
      <p:ext uri="{BB962C8B-B14F-4D97-AF65-F5344CB8AC3E}">
        <p14:creationId xmlns:p14="http://schemas.microsoft.com/office/powerpoint/2010/main" val="350685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a:bodyPr>
          <a:lstStyle/>
          <a:p>
            <a:endParaRPr lang="en-US" sz="1700" dirty="0" smtClean="0"/>
          </a:p>
          <a:p>
            <a:r>
              <a:rPr lang="en-US" sz="1700" dirty="0" smtClean="0"/>
              <a:t>Hospitality </a:t>
            </a:r>
            <a:r>
              <a:rPr lang="en-US" sz="1700" dirty="0"/>
              <a:t>Management Core Certificate – C25110F-Online only</a:t>
            </a:r>
          </a:p>
          <a:p>
            <a:pPr marL="0" indent="0"/>
            <a:r>
              <a:rPr lang="en-US" sz="1000" b="0" dirty="0"/>
              <a:t>The hospitality management core certificate provides students an understanding of management and practical skills for the hospitality industry. Course work includes guest services, human resource management, leadership and other areas critical to the success of hospitality professionals. Upon completion, graduates should qualify for entry-level supervisory or management training positions in the hospitality industry</a:t>
            </a:r>
            <a:r>
              <a:rPr lang="en-US" sz="1000" dirty="0"/>
              <a:t>.</a:t>
            </a:r>
          </a:p>
          <a:p>
            <a:r>
              <a:rPr lang="en-US" sz="1700" dirty="0" smtClean="0"/>
              <a:t>Hospitality </a:t>
            </a:r>
            <a:r>
              <a:rPr lang="en-US" sz="1700" dirty="0"/>
              <a:t>Event Coordinator Certificate - C25110G -Day Only</a:t>
            </a:r>
          </a:p>
          <a:p>
            <a:pPr marL="0" indent="0"/>
            <a:r>
              <a:rPr lang="en-US" sz="1000" b="0" dirty="0"/>
              <a:t>The event management certificate prepares students to understand and apply the administrative and practical skills needed for positions in the field of meeting and convention planning. Course work includes guest services, event planning, marketing, and other areas critical to the success of industry professionals. Upon completion, graduates should qualify for entry level supervisory or management training positions in the meeting and convention planning field</a:t>
            </a:r>
            <a:r>
              <a:rPr lang="en-US" sz="1000" dirty="0"/>
              <a:t>.</a:t>
            </a:r>
          </a:p>
          <a:p>
            <a:r>
              <a:rPr lang="en-US" dirty="0" smtClean="0"/>
              <a:t>Hospitality </a:t>
            </a:r>
            <a:r>
              <a:rPr lang="en-US" dirty="0"/>
              <a:t>Hotel Operations Certificate- C25110H –Day</a:t>
            </a:r>
          </a:p>
          <a:p>
            <a:pPr marL="0" indent="0"/>
            <a:r>
              <a:rPr lang="en-US" sz="1000" b="0" dirty="0"/>
              <a:t>The hotel management certificate prepares students to understand and apply the administrative and practical skills needed for positions in the hotel industry. Course work includes guest services, sanitation, human resource management, and other areas critical to the success of hotel professionals. Upon completion, graduates should qualify for entry level supervisory or management training positions in the hotel industry.</a:t>
            </a:r>
            <a:endParaRPr lang="en-US" sz="1000" dirty="0"/>
          </a:p>
          <a:p>
            <a:r>
              <a:rPr lang="en-US" dirty="0" smtClean="0"/>
              <a:t>Foodservice </a:t>
            </a:r>
            <a:r>
              <a:rPr lang="en-US" dirty="0"/>
              <a:t>Entrepreneurship Certificate - C25110J-Day</a:t>
            </a:r>
          </a:p>
          <a:p>
            <a:pPr marL="0" indent="0"/>
            <a:r>
              <a:rPr lang="en-US" sz="1000" b="0" dirty="0"/>
              <a:t>The entrepreneur certificate gives students basic business skills specific to the hotel and restaurant industry. Course work includes guest services, human resource management, basic business and entrepreneurship studies, and other areas critical to the success of industry professionals. Upon completion, graduates should have a good understanding of the basics of setting up a business in the hospitality industry.</a:t>
            </a:r>
            <a:endParaRPr lang="en-US" sz="1000" dirty="0"/>
          </a:p>
          <a:p>
            <a:endParaRPr lang="en-US" sz="1000" dirty="0"/>
          </a:p>
        </p:txBody>
      </p:sp>
    </p:spTree>
    <p:extLst>
      <p:ext uri="{BB962C8B-B14F-4D97-AF65-F5344CB8AC3E}">
        <p14:creationId xmlns:p14="http://schemas.microsoft.com/office/powerpoint/2010/main" val="3754407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153400" cy="6172200"/>
          </a:xfrm>
        </p:spPr>
        <p:txBody>
          <a:bodyPr numCol="2">
            <a:normAutofit/>
          </a:bodyPr>
          <a:lstStyle/>
          <a:p>
            <a:r>
              <a:rPr lang="en-US" dirty="0" smtClean="0"/>
              <a:t>HOSPITALITY PROGRAM </a:t>
            </a:r>
            <a:r>
              <a:rPr lang="en-US" dirty="0"/>
              <a:t>SEQUENCE</a:t>
            </a:r>
          </a:p>
          <a:p>
            <a:r>
              <a:rPr lang="en-US" sz="1000" dirty="0"/>
              <a:t>First Semester</a:t>
            </a:r>
          </a:p>
          <a:p>
            <a:r>
              <a:rPr lang="en-US" sz="1000" b="0" dirty="0"/>
              <a:t>CUL   110	Sanitation and </a:t>
            </a:r>
            <a:r>
              <a:rPr lang="en-US" sz="1000" b="0" dirty="0" smtClean="0"/>
              <a:t>Safety…………………………..</a:t>
            </a:r>
            <a:r>
              <a:rPr lang="en-US" sz="1000" b="0" dirty="0"/>
              <a:t>2</a:t>
            </a:r>
          </a:p>
          <a:p>
            <a:r>
              <a:rPr lang="en-US" sz="1000" b="0" dirty="0"/>
              <a:t>ENG  111	Writing and </a:t>
            </a:r>
            <a:r>
              <a:rPr lang="en-US" sz="1000" b="0" dirty="0" smtClean="0"/>
              <a:t>Inquiry.………………………………3</a:t>
            </a:r>
            <a:endParaRPr lang="en-US" sz="1000" b="0" dirty="0"/>
          </a:p>
          <a:p>
            <a:r>
              <a:rPr lang="en-US" sz="1000" b="0" dirty="0"/>
              <a:t>HRM  110           </a:t>
            </a:r>
            <a:r>
              <a:rPr lang="en-US" sz="1000" b="0" dirty="0" smtClean="0"/>
              <a:t> Introduction </a:t>
            </a:r>
            <a:r>
              <a:rPr lang="en-US" sz="1000" b="0" dirty="0"/>
              <a:t>to </a:t>
            </a:r>
            <a:r>
              <a:rPr lang="en-US" sz="1000" b="0" dirty="0" err="1"/>
              <a:t>Hosp</a:t>
            </a:r>
            <a:r>
              <a:rPr lang="en-US" sz="1000" b="0" dirty="0"/>
              <a:t> &amp; Tourism</a:t>
            </a:r>
            <a:r>
              <a:rPr lang="en-US" sz="1000" b="0" dirty="0" smtClean="0"/>
              <a:t>……….…..3</a:t>
            </a:r>
            <a:endParaRPr lang="en-US" sz="1000" b="0" dirty="0"/>
          </a:p>
          <a:p>
            <a:r>
              <a:rPr lang="en-US" sz="1000" b="0" dirty="0"/>
              <a:t>MAT  110	Math Measurement &amp; </a:t>
            </a:r>
            <a:r>
              <a:rPr lang="en-US" sz="1000" b="0" dirty="0" smtClean="0"/>
              <a:t>Literacy..…………...</a:t>
            </a:r>
            <a:r>
              <a:rPr lang="en-US" sz="1000" b="0" dirty="0"/>
              <a:t>3</a:t>
            </a:r>
          </a:p>
          <a:p>
            <a:r>
              <a:rPr lang="en-US" sz="1000" b="0" dirty="0"/>
              <a:t>PSY  118	</a:t>
            </a:r>
            <a:r>
              <a:rPr lang="en-US" sz="1000" b="0" dirty="0" smtClean="0"/>
              <a:t>Interpersonal </a:t>
            </a:r>
            <a:r>
              <a:rPr lang="en-US" sz="1000" b="0" dirty="0"/>
              <a:t>Psychology</a:t>
            </a:r>
            <a:r>
              <a:rPr lang="en-US" sz="1000" b="0" dirty="0" smtClean="0"/>
              <a:t>……..……………...</a:t>
            </a:r>
            <a:r>
              <a:rPr lang="en-US" sz="1000" b="0" dirty="0"/>
              <a:t>3</a:t>
            </a:r>
          </a:p>
          <a:p>
            <a:r>
              <a:rPr lang="en-US" sz="1000" b="0" dirty="0"/>
              <a:t>___  ___	</a:t>
            </a:r>
            <a:r>
              <a:rPr lang="en-US" sz="1000" b="0" dirty="0" smtClean="0"/>
              <a:t>*</a:t>
            </a:r>
            <a:r>
              <a:rPr lang="en-US" sz="1000" b="0" dirty="0"/>
              <a:t>Elective List I	</a:t>
            </a:r>
            <a:r>
              <a:rPr lang="en-US" sz="1000" b="0" dirty="0" smtClean="0"/>
              <a:t>…………………………….…..2</a:t>
            </a:r>
            <a:endParaRPr lang="en-US" sz="1000" b="0" dirty="0"/>
          </a:p>
          <a:p>
            <a:r>
              <a:rPr lang="en-US" sz="1000" dirty="0"/>
              <a:t>Second Semester</a:t>
            </a:r>
          </a:p>
          <a:p>
            <a:r>
              <a:rPr lang="en-US" sz="1000" b="0" dirty="0"/>
              <a:t>CUL   135	Food and Beverage </a:t>
            </a:r>
            <a:r>
              <a:rPr lang="en-US" sz="1000" b="0" dirty="0" smtClean="0"/>
              <a:t>Service…………………..</a:t>
            </a:r>
            <a:r>
              <a:rPr lang="en-US" sz="1000" b="0" dirty="0"/>
              <a:t>2</a:t>
            </a:r>
          </a:p>
          <a:p>
            <a:r>
              <a:rPr lang="en-US" sz="1000" b="0" dirty="0"/>
              <a:t>CUL   135A	Food and Beverage Service </a:t>
            </a:r>
            <a:r>
              <a:rPr lang="en-US" sz="1000" b="0" dirty="0" smtClean="0"/>
              <a:t>Lab.…………..</a:t>
            </a:r>
            <a:r>
              <a:rPr lang="en-US" sz="1000" b="0" dirty="0"/>
              <a:t>1</a:t>
            </a:r>
            <a:endParaRPr lang="en-US" sz="1000" dirty="0"/>
          </a:p>
          <a:p>
            <a:r>
              <a:rPr lang="en-US" sz="1000" b="0" dirty="0"/>
              <a:t>HRM   245	Human Resource </a:t>
            </a:r>
            <a:r>
              <a:rPr lang="en-US" sz="1000" b="0" dirty="0" err="1"/>
              <a:t>Mgmt</a:t>
            </a:r>
            <a:r>
              <a:rPr lang="en-US" sz="1000" b="0" dirty="0"/>
              <a:t> </a:t>
            </a:r>
            <a:r>
              <a:rPr lang="en-US" sz="1000" b="0" dirty="0" smtClean="0"/>
              <a:t>– Hosp.……………</a:t>
            </a:r>
            <a:r>
              <a:rPr lang="en-US" sz="1000" b="0" dirty="0"/>
              <a:t>3</a:t>
            </a:r>
          </a:p>
          <a:p>
            <a:r>
              <a:rPr lang="en-US" sz="1000" b="0" dirty="0"/>
              <a:t>CUL   142	Fundamentals of Food OR</a:t>
            </a:r>
          </a:p>
          <a:p>
            <a:r>
              <a:rPr lang="en-US" sz="1000" b="0" dirty="0"/>
              <a:t>CUL   140	</a:t>
            </a:r>
            <a:r>
              <a:rPr lang="en-US" sz="1000" b="0" dirty="0" smtClean="0"/>
              <a:t>Culinary </a:t>
            </a:r>
            <a:r>
              <a:rPr lang="en-US" sz="1000" b="0" dirty="0"/>
              <a:t>Skills I</a:t>
            </a:r>
            <a:r>
              <a:rPr lang="en-US" sz="1000" b="0" dirty="0" smtClean="0"/>
              <a:t>……………………….……….….</a:t>
            </a:r>
            <a:r>
              <a:rPr lang="en-US" sz="1000" b="0" dirty="0"/>
              <a:t>5</a:t>
            </a:r>
            <a:endParaRPr lang="en-US" sz="1000" dirty="0"/>
          </a:p>
          <a:p>
            <a:r>
              <a:rPr lang="en-US" sz="1000" b="0" dirty="0"/>
              <a:t>HUM  115	</a:t>
            </a:r>
            <a:r>
              <a:rPr lang="en-US" sz="1000" b="0" dirty="0" smtClean="0"/>
              <a:t>Critical </a:t>
            </a:r>
            <a:r>
              <a:rPr lang="en-US" sz="1000" b="0" dirty="0"/>
              <a:t>Thinking</a:t>
            </a:r>
            <a:r>
              <a:rPr lang="en-US" sz="1000" b="0" dirty="0" smtClean="0"/>
              <a:t>………………………….……….</a:t>
            </a:r>
            <a:r>
              <a:rPr lang="en-US" sz="1000" b="0" dirty="0"/>
              <a:t>3</a:t>
            </a:r>
            <a:endParaRPr lang="en-US" sz="1000" dirty="0"/>
          </a:p>
          <a:p>
            <a:r>
              <a:rPr lang="en-US" sz="1000" b="0" dirty="0"/>
              <a:t>___  ___	</a:t>
            </a:r>
            <a:r>
              <a:rPr lang="en-US" sz="1000" b="0" dirty="0" smtClean="0"/>
              <a:t>*</a:t>
            </a:r>
            <a:r>
              <a:rPr lang="en-US" sz="1000" b="0" dirty="0"/>
              <a:t>Elective List II</a:t>
            </a:r>
            <a:r>
              <a:rPr lang="en-US" sz="1000" b="0" dirty="0" smtClean="0"/>
              <a:t>…………..……….……….……..</a:t>
            </a:r>
            <a:r>
              <a:rPr lang="en-US" sz="1000" b="0" dirty="0"/>
              <a:t>2</a:t>
            </a:r>
            <a:endParaRPr lang="en-US" sz="1000" dirty="0"/>
          </a:p>
          <a:p>
            <a:r>
              <a:rPr lang="en-US" sz="1000" dirty="0"/>
              <a:t>Third Semester</a:t>
            </a:r>
          </a:p>
          <a:p>
            <a:r>
              <a:rPr lang="en-US" sz="1000" b="0" dirty="0" smtClean="0"/>
              <a:t>HRM  </a:t>
            </a:r>
            <a:r>
              <a:rPr lang="en-US" sz="1000" b="0" dirty="0"/>
              <a:t>220	</a:t>
            </a:r>
            <a:r>
              <a:rPr lang="en-US" sz="1000" b="0" dirty="0" smtClean="0"/>
              <a:t>Cost </a:t>
            </a:r>
            <a:r>
              <a:rPr lang="en-US" sz="1000" b="0" dirty="0"/>
              <a:t>Control - Food and Beverage</a:t>
            </a:r>
            <a:r>
              <a:rPr lang="en-US" sz="1000" b="0" dirty="0" smtClean="0"/>
              <a:t>…………3</a:t>
            </a:r>
          </a:p>
          <a:p>
            <a:r>
              <a:rPr lang="en-US" sz="1000" b="0" dirty="0"/>
              <a:t>HRM  275	</a:t>
            </a:r>
            <a:r>
              <a:rPr lang="en-US" sz="1000" b="0" dirty="0" smtClean="0"/>
              <a:t>Leadership-Hospitality………………………....</a:t>
            </a:r>
            <a:r>
              <a:rPr lang="en-US" sz="1000" b="0" dirty="0"/>
              <a:t>3</a:t>
            </a:r>
          </a:p>
          <a:p>
            <a:r>
              <a:rPr lang="en-US" sz="1000" b="0" dirty="0"/>
              <a:t>HRM  240            </a:t>
            </a:r>
            <a:r>
              <a:rPr lang="en-US" sz="1000" b="0" dirty="0" smtClean="0"/>
              <a:t>Marketing </a:t>
            </a:r>
            <a:r>
              <a:rPr lang="en-US" sz="1000" b="0" dirty="0"/>
              <a:t>for Hospitality</a:t>
            </a:r>
            <a:r>
              <a:rPr lang="en-US" sz="1000" b="0" dirty="0" smtClean="0"/>
              <a:t>……….…….………</a:t>
            </a:r>
            <a:r>
              <a:rPr lang="en-US" sz="1000" b="0" dirty="0"/>
              <a:t>3</a:t>
            </a:r>
          </a:p>
          <a:p>
            <a:r>
              <a:rPr lang="en-US" sz="1000" dirty="0"/>
              <a:t>Fourth Semester</a:t>
            </a:r>
          </a:p>
          <a:p>
            <a:r>
              <a:rPr lang="en-US" sz="1000" b="0" dirty="0"/>
              <a:t>WBL  </a:t>
            </a:r>
            <a:r>
              <a:rPr lang="en-US" sz="1000" b="0" dirty="0" smtClean="0"/>
              <a:t>112</a:t>
            </a:r>
            <a:r>
              <a:rPr lang="en-US" sz="1000" b="0" dirty="0"/>
              <a:t>	Work-Based Learning I</a:t>
            </a:r>
            <a:r>
              <a:rPr lang="en-US" sz="1000" b="0" dirty="0" smtClean="0"/>
              <a:t>…………………..........</a:t>
            </a:r>
            <a:r>
              <a:rPr lang="en-US" sz="1000" b="0" dirty="0"/>
              <a:t>2</a:t>
            </a:r>
          </a:p>
          <a:p>
            <a:r>
              <a:rPr lang="en-US" sz="1000" b="0" dirty="0"/>
              <a:t>HRM  235                Quality </a:t>
            </a:r>
            <a:r>
              <a:rPr lang="en-US" sz="1000" b="0" dirty="0" err="1"/>
              <a:t>Mgmt</a:t>
            </a:r>
            <a:r>
              <a:rPr lang="en-US" sz="1000" b="0" dirty="0"/>
              <a:t> – </a:t>
            </a:r>
            <a:r>
              <a:rPr lang="en-US" sz="1000" b="0" dirty="0" smtClean="0"/>
              <a:t>Hospitality……………....</a:t>
            </a:r>
            <a:r>
              <a:rPr lang="en-US" sz="1000" b="0" dirty="0"/>
              <a:t>3</a:t>
            </a:r>
          </a:p>
          <a:p>
            <a:endParaRPr lang="en-US" sz="1000" b="0" dirty="0" smtClean="0"/>
          </a:p>
          <a:p>
            <a:r>
              <a:rPr lang="en-US" sz="1000" b="0" dirty="0"/>
              <a:t> </a:t>
            </a:r>
            <a:r>
              <a:rPr lang="en-US" sz="1000" b="0" dirty="0" smtClean="0"/>
              <a:t> SPA  120           Spanish </a:t>
            </a:r>
            <a:r>
              <a:rPr lang="en-US" sz="1000" b="0" dirty="0"/>
              <a:t>for the Workplace</a:t>
            </a:r>
            <a:r>
              <a:rPr lang="en-US" sz="1000" b="0" dirty="0" smtClean="0"/>
              <a:t>………………….</a:t>
            </a:r>
            <a:r>
              <a:rPr lang="en-US" sz="1000" b="0" dirty="0"/>
              <a:t>3</a:t>
            </a:r>
          </a:p>
          <a:p>
            <a:r>
              <a:rPr lang="en-US" sz="1000" b="0" dirty="0"/>
              <a:t>___  ___	</a:t>
            </a:r>
            <a:r>
              <a:rPr lang="en-US" sz="1000" b="0" dirty="0" smtClean="0"/>
              <a:t>*</a:t>
            </a:r>
            <a:r>
              <a:rPr lang="en-US" sz="1000" b="0" dirty="0"/>
              <a:t>Elective List III</a:t>
            </a:r>
            <a:r>
              <a:rPr lang="en-US" sz="1000" b="0" dirty="0" smtClean="0"/>
              <a:t>………………………………….</a:t>
            </a:r>
            <a:r>
              <a:rPr lang="en-US" sz="1000" b="0" dirty="0"/>
              <a:t>3</a:t>
            </a:r>
          </a:p>
          <a:p>
            <a:r>
              <a:rPr lang="en-US" sz="1000" dirty="0"/>
              <a:t>Fifth Semester</a:t>
            </a:r>
            <a:r>
              <a:rPr lang="en-US" sz="1000" b="0" dirty="0"/>
              <a:t>	</a:t>
            </a:r>
          </a:p>
          <a:p>
            <a:r>
              <a:rPr lang="en-US" sz="1000" b="0" dirty="0"/>
              <a:t>ACC  175	</a:t>
            </a:r>
            <a:r>
              <a:rPr lang="en-US" sz="1000" b="0" dirty="0" smtClean="0"/>
              <a:t>Hotel </a:t>
            </a:r>
            <a:r>
              <a:rPr lang="en-US" sz="1000" b="0" dirty="0"/>
              <a:t>and Restaurant Accounting</a:t>
            </a:r>
            <a:r>
              <a:rPr lang="en-US" sz="1000" b="0" dirty="0" smtClean="0"/>
              <a:t>…….…</a:t>
            </a:r>
            <a:r>
              <a:rPr lang="en-US" sz="1000" b="0" dirty="0"/>
              <a:t>4</a:t>
            </a:r>
          </a:p>
          <a:p>
            <a:r>
              <a:rPr lang="en-US" sz="1000" b="0" dirty="0"/>
              <a:t>HRM  140	</a:t>
            </a:r>
            <a:r>
              <a:rPr lang="en-US" sz="1000" b="0" dirty="0" smtClean="0"/>
              <a:t>Legal </a:t>
            </a:r>
            <a:r>
              <a:rPr lang="en-US" sz="1000" b="0" dirty="0"/>
              <a:t>Issues – Hospitality</a:t>
            </a:r>
            <a:r>
              <a:rPr lang="en-US" sz="1000" b="0" dirty="0" smtClean="0"/>
              <a:t>…………………..</a:t>
            </a:r>
            <a:r>
              <a:rPr lang="en-US" sz="1000" b="0" dirty="0"/>
              <a:t>3</a:t>
            </a:r>
          </a:p>
          <a:p>
            <a:r>
              <a:rPr lang="en-US" sz="1000" b="0" dirty="0"/>
              <a:t>___  ___	</a:t>
            </a:r>
            <a:r>
              <a:rPr lang="en-US" sz="1000" b="0" dirty="0" smtClean="0"/>
              <a:t>*</a:t>
            </a:r>
            <a:r>
              <a:rPr lang="en-US" sz="1000" b="0" dirty="0"/>
              <a:t>English Elective</a:t>
            </a:r>
            <a:r>
              <a:rPr lang="en-US" sz="1000" b="0" dirty="0" smtClean="0"/>
              <a:t>……………………………….</a:t>
            </a:r>
            <a:r>
              <a:rPr lang="en-US" sz="1000" b="0" dirty="0"/>
              <a:t>3</a:t>
            </a:r>
          </a:p>
          <a:p>
            <a:r>
              <a:rPr lang="en-US" sz="1000" b="0" dirty="0"/>
              <a:t>___  ___	</a:t>
            </a:r>
            <a:r>
              <a:rPr lang="en-US" sz="1000" b="0" dirty="0" smtClean="0"/>
              <a:t>*</a:t>
            </a:r>
            <a:r>
              <a:rPr lang="en-US" sz="1000" b="0" dirty="0"/>
              <a:t>Elective List IV</a:t>
            </a:r>
            <a:r>
              <a:rPr lang="en-US" sz="1000" b="0" dirty="0" smtClean="0"/>
              <a:t>…………………………………3</a:t>
            </a:r>
            <a:endParaRPr lang="en-US" sz="1000" b="0" dirty="0"/>
          </a:p>
          <a:p>
            <a:pPr marL="0" indent="0"/>
            <a:r>
              <a:rPr lang="en-US" sz="1000" dirty="0"/>
              <a:t>Complete Hospitality Restaurant Management certificate (C25110D): CUL 110, HRM 110, HRM 215, HRM 245, HRM 275, CUL 135 and CUL 135A</a:t>
            </a:r>
          </a:p>
          <a:p>
            <a:pPr marL="0" indent="0"/>
            <a:r>
              <a:rPr lang="fr-FR" sz="1000" dirty="0"/>
              <a:t>Complete </a:t>
            </a:r>
            <a:r>
              <a:rPr lang="fr-FR" sz="1000" dirty="0" err="1"/>
              <a:t>Procurement</a:t>
            </a:r>
            <a:r>
              <a:rPr lang="fr-FR" sz="1000" dirty="0"/>
              <a:t> Management </a:t>
            </a:r>
            <a:r>
              <a:rPr lang="fr-FR" sz="1000" dirty="0" err="1"/>
              <a:t>certificate</a:t>
            </a:r>
            <a:r>
              <a:rPr lang="fr-FR" sz="1000" dirty="0"/>
              <a:t> (C25110E): </a:t>
            </a:r>
            <a:r>
              <a:rPr lang="en-US" sz="1000" dirty="0"/>
              <a:t>ACC 175, CUL 110, CUL 140 OR CUL 142, HRM 220 and HRM 260</a:t>
            </a:r>
          </a:p>
          <a:p>
            <a:pPr marL="0" indent="0"/>
            <a:r>
              <a:rPr lang="en-US" sz="1000" dirty="0"/>
              <a:t> </a:t>
            </a:r>
            <a:r>
              <a:rPr lang="en-US" sz="1000" dirty="0" smtClean="0"/>
              <a:t>Complete </a:t>
            </a:r>
            <a:r>
              <a:rPr lang="en-US" sz="1000" dirty="0"/>
              <a:t>Hospitality Management Core certificate (C25110F): HRM 110, HRM 140, HRM 245, HRM 275 and HRM 280</a:t>
            </a:r>
          </a:p>
          <a:p>
            <a:pPr marL="0" indent="0"/>
            <a:r>
              <a:rPr lang="en-US" sz="1000" dirty="0"/>
              <a:t> </a:t>
            </a:r>
            <a:r>
              <a:rPr lang="en-US" sz="1000" dirty="0" smtClean="0"/>
              <a:t>Complete </a:t>
            </a:r>
            <a:r>
              <a:rPr lang="en-US" sz="1000" dirty="0"/>
              <a:t>Hospitality Event Coordinator certificate (C25110G): HRM 110, HRM 140, HRM 240, HRM 235, HRM 125 and HRM 210</a:t>
            </a:r>
          </a:p>
          <a:p>
            <a:pPr marL="0" indent="0"/>
            <a:r>
              <a:rPr lang="en-US" sz="1000" dirty="0"/>
              <a:t> </a:t>
            </a:r>
            <a:r>
              <a:rPr lang="en-US" sz="1000" dirty="0" smtClean="0"/>
              <a:t>Complete </a:t>
            </a:r>
            <a:r>
              <a:rPr lang="en-US" sz="1000" dirty="0"/>
              <a:t>Hospitality Hotel Operations certificate (C25110H): CUL 110, HRM 110, HRM 120,HRM 210 and HRM 245.</a:t>
            </a:r>
          </a:p>
          <a:p>
            <a:pPr marL="0" indent="0"/>
            <a:r>
              <a:rPr lang="en-US" sz="1000" dirty="0"/>
              <a:t> </a:t>
            </a:r>
            <a:r>
              <a:rPr lang="en-US" sz="1000" dirty="0" smtClean="0"/>
              <a:t>Complete </a:t>
            </a:r>
            <a:r>
              <a:rPr lang="en-US" sz="1000" dirty="0"/>
              <a:t>Foodservice Entrepreneurship certificate (C25110J): BUS 139, CUL 110, HRM 245HRM 140, HRM 220 and HRM 240.</a:t>
            </a:r>
          </a:p>
          <a:p>
            <a:pPr marL="0" indent="0"/>
            <a:r>
              <a:rPr lang="en-US" sz="1000" dirty="0"/>
              <a:t> </a:t>
            </a:r>
            <a:r>
              <a:rPr lang="en-US" sz="1000" dirty="0" smtClean="0"/>
              <a:t>Complete </a:t>
            </a:r>
            <a:r>
              <a:rPr lang="en-US" sz="1000" dirty="0"/>
              <a:t>Hospitality Management diploma (D25110): CUL 110, ENG 111, HRM 110, MAT 110, HRM 140, HRM 240, HRM 220, HRM 245; Take one course from BUS 139, CUL214, or HRM 225; Choose 8 credits from ACC 175, CUL 130, CUL 135, CUL 135A, CUL 142, HRM 260; Choose 8 credits from WBL 112, HRM 120, HRM 210, SPA 120</a:t>
            </a:r>
          </a:p>
          <a:p>
            <a:endParaRPr lang="en-US" sz="1000" b="0" dirty="0"/>
          </a:p>
        </p:txBody>
      </p:sp>
    </p:spTree>
    <p:extLst>
      <p:ext uri="{BB962C8B-B14F-4D97-AF65-F5344CB8AC3E}">
        <p14:creationId xmlns:p14="http://schemas.microsoft.com/office/powerpoint/2010/main" val="2463796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normAutofit lnSpcReduction="10000"/>
          </a:bodyPr>
          <a:lstStyle/>
          <a:p>
            <a:r>
              <a:rPr lang="en-US" dirty="0"/>
              <a:t>HOSPITALITY </a:t>
            </a:r>
            <a:r>
              <a:rPr lang="en-US" dirty="0" smtClean="0"/>
              <a:t>PROGRAM SEQUENCE CONTINUED</a:t>
            </a:r>
            <a:endParaRPr lang="en-US" dirty="0"/>
          </a:p>
          <a:p>
            <a:r>
              <a:rPr lang="en-US" sz="1000" b="0" dirty="0" smtClean="0"/>
              <a:t>English </a:t>
            </a:r>
            <a:r>
              <a:rPr lang="en-US" sz="1000" b="0" dirty="0"/>
              <a:t>Electives (Select one course from the following list):</a:t>
            </a:r>
          </a:p>
          <a:p>
            <a:r>
              <a:rPr lang="en-US" sz="1000" b="0" dirty="0"/>
              <a:t>ENG  112	Writing/Research in the Disc</a:t>
            </a:r>
            <a:r>
              <a:rPr lang="en-US" sz="1000" b="0" dirty="0" smtClean="0"/>
              <a:t>………………..3</a:t>
            </a:r>
            <a:endParaRPr lang="en-US" sz="1000" b="0" dirty="0"/>
          </a:p>
          <a:p>
            <a:r>
              <a:rPr lang="en-US" sz="1000" b="0" dirty="0"/>
              <a:t>ENG  114	Prof Research and </a:t>
            </a:r>
            <a:r>
              <a:rPr lang="en-US" sz="1000" b="0" dirty="0" err="1"/>
              <a:t>Reportin</a:t>
            </a:r>
            <a:r>
              <a:rPr lang="en-US" sz="1000" b="0" dirty="0" smtClean="0"/>
              <a:t>…………………3</a:t>
            </a:r>
            <a:endParaRPr lang="en-US" sz="1000" b="0" dirty="0"/>
          </a:p>
          <a:p>
            <a:r>
              <a:rPr lang="en-US" sz="1000" b="0" dirty="0"/>
              <a:t>Elective List </a:t>
            </a:r>
            <a:r>
              <a:rPr lang="en-US" sz="1000" b="0" i="1" dirty="0"/>
              <a:t>I (Select one or both course(s) from the following list)</a:t>
            </a:r>
            <a:r>
              <a:rPr lang="en-US" sz="1000" b="0" dirty="0"/>
              <a:t>:</a:t>
            </a:r>
          </a:p>
          <a:p>
            <a:r>
              <a:rPr lang="en-US" sz="1000" b="0" dirty="0"/>
              <a:t>CUL   214	</a:t>
            </a:r>
            <a:r>
              <a:rPr lang="en-US" sz="1000" b="0" dirty="0" smtClean="0"/>
              <a:t>Wine </a:t>
            </a:r>
            <a:r>
              <a:rPr lang="en-US" sz="1000" b="0" dirty="0"/>
              <a:t>Appreciation</a:t>
            </a:r>
            <a:r>
              <a:rPr lang="en-US" sz="1000" b="0" dirty="0" smtClean="0"/>
              <a:t>……………………………….</a:t>
            </a:r>
            <a:r>
              <a:rPr lang="en-US" sz="1000" b="0" dirty="0"/>
              <a:t>2</a:t>
            </a:r>
          </a:p>
          <a:p>
            <a:r>
              <a:rPr lang="en-US" sz="1000" b="0" dirty="0"/>
              <a:t>HRM  120	Front Office </a:t>
            </a:r>
            <a:r>
              <a:rPr lang="en-US" sz="1000" b="0" dirty="0" smtClean="0"/>
              <a:t>Procedures……………………….</a:t>
            </a:r>
            <a:r>
              <a:rPr lang="en-US" sz="1000" b="0" dirty="0"/>
              <a:t>3</a:t>
            </a:r>
          </a:p>
          <a:p>
            <a:r>
              <a:rPr lang="en-US" sz="1000" b="0" dirty="0"/>
              <a:t>Elective List II </a:t>
            </a:r>
            <a:r>
              <a:rPr lang="en-US" sz="1000" b="0" i="1" dirty="0"/>
              <a:t>(Select one or both course(s )from the following list)</a:t>
            </a:r>
            <a:r>
              <a:rPr lang="en-US" sz="1000" b="0" dirty="0"/>
              <a:t>:</a:t>
            </a:r>
          </a:p>
          <a:p>
            <a:r>
              <a:rPr lang="en-US" sz="1000" b="0" dirty="0"/>
              <a:t>CUL   130	Menu Design	</a:t>
            </a:r>
            <a:r>
              <a:rPr lang="en-US" sz="1000" b="0" dirty="0" smtClean="0"/>
              <a:t>…………………………………2</a:t>
            </a:r>
            <a:endParaRPr lang="en-US" sz="1000" b="0" dirty="0"/>
          </a:p>
          <a:p>
            <a:r>
              <a:rPr lang="en-US" sz="1000" b="0" dirty="0"/>
              <a:t>HRM  225	Beverage </a:t>
            </a:r>
            <a:r>
              <a:rPr lang="en-US" sz="1000" b="0" dirty="0" smtClean="0"/>
              <a:t>Management……………………….3</a:t>
            </a:r>
            <a:endParaRPr lang="en-US" sz="1000" b="0" dirty="0"/>
          </a:p>
          <a:p>
            <a:r>
              <a:rPr lang="en-US" sz="1000" b="0" dirty="0"/>
              <a:t>Elective List III</a:t>
            </a:r>
            <a:r>
              <a:rPr lang="en-US" sz="1000" b="0" i="1" dirty="0"/>
              <a:t>: (Select one or both course(s) from the following list):</a:t>
            </a:r>
            <a:endParaRPr lang="en-US" sz="1000" b="0" dirty="0"/>
          </a:p>
          <a:p>
            <a:r>
              <a:rPr lang="en-US" sz="1000" b="0" dirty="0"/>
              <a:t>BUS  139	</a:t>
            </a:r>
            <a:r>
              <a:rPr lang="en-US" sz="1000" b="0" dirty="0" smtClean="0"/>
              <a:t>Entrepreneurship </a:t>
            </a:r>
            <a:r>
              <a:rPr lang="en-US" sz="1000" b="0" dirty="0"/>
              <a:t>I</a:t>
            </a:r>
            <a:r>
              <a:rPr lang="en-US" sz="1000" b="0" dirty="0" smtClean="0"/>
              <a:t>……………………………….</a:t>
            </a:r>
            <a:r>
              <a:rPr lang="en-US" sz="1000" b="0" dirty="0"/>
              <a:t>3</a:t>
            </a:r>
          </a:p>
          <a:p>
            <a:r>
              <a:rPr lang="en-US" sz="1000" b="0" dirty="0"/>
              <a:t>HRM  210	Meetings &amp; Event Planning</a:t>
            </a:r>
            <a:r>
              <a:rPr lang="en-US" sz="1000" b="0" dirty="0" smtClean="0"/>
              <a:t>…………………..3</a:t>
            </a:r>
            <a:endParaRPr lang="en-US" sz="1000" b="0" dirty="0"/>
          </a:p>
          <a:p>
            <a:r>
              <a:rPr lang="en-US" sz="1000" b="0" dirty="0"/>
              <a:t>Elective List IV </a:t>
            </a:r>
            <a:r>
              <a:rPr lang="en-US" sz="1000" b="0" i="1" dirty="0"/>
              <a:t>(Select 3 credits from the following list</a:t>
            </a:r>
            <a:r>
              <a:rPr lang="en-US" sz="1000" b="0" i="1" dirty="0" smtClean="0"/>
              <a:t>)</a:t>
            </a:r>
            <a:r>
              <a:rPr lang="en-US" sz="1000" b="0" dirty="0" smtClean="0"/>
              <a:t>:</a:t>
            </a:r>
          </a:p>
          <a:p>
            <a:r>
              <a:rPr lang="en-US" sz="1000" b="0" dirty="0" smtClean="0"/>
              <a:t>BUS  139	Entrepreneurship I………………………….…..3</a:t>
            </a:r>
          </a:p>
          <a:p>
            <a:r>
              <a:rPr lang="en-US" sz="1000" b="0" dirty="0" smtClean="0"/>
              <a:t>BUS  </a:t>
            </a:r>
            <a:r>
              <a:rPr lang="en-US" sz="1000" b="0" dirty="0"/>
              <a:t>230	</a:t>
            </a:r>
            <a:r>
              <a:rPr lang="en-US" sz="1000" b="0" dirty="0" smtClean="0"/>
              <a:t>Small </a:t>
            </a:r>
            <a:r>
              <a:rPr lang="en-US" sz="1000" b="0" dirty="0"/>
              <a:t>Business Management</a:t>
            </a:r>
            <a:r>
              <a:rPr lang="en-US" sz="1000" b="0" dirty="0" smtClean="0"/>
              <a:t>………………3</a:t>
            </a:r>
            <a:endParaRPr lang="en-US" sz="1000" b="0" dirty="0"/>
          </a:p>
          <a:p>
            <a:r>
              <a:rPr lang="en-US" sz="1000" b="0" dirty="0"/>
              <a:t>CUL   130	Menu Design</a:t>
            </a:r>
            <a:r>
              <a:rPr lang="en-US" sz="1000" b="0" dirty="0" smtClean="0"/>
              <a:t>……………………………………….</a:t>
            </a:r>
            <a:r>
              <a:rPr lang="en-US" sz="1000" b="0" dirty="0"/>
              <a:t>2</a:t>
            </a:r>
          </a:p>
          <a:p>
            <a:r>
              <a:rPr lang="en-US" sz="1000" b="0" dirty="0"/>
              <a:t>CUL   214	Wine Appreciation</a:t>
            </a:r>
            <a:r>
              <a:rPr lang="en-US" sz="1000" b="0" dirty="0" smtClean="0"/>
              <a:t>……………………………….2</a:t>
            </a:r>
            <a:endParaRPr lang="en-US" sz="1000" b="0" dirty="0"/>
          </a:p>
          <a:p>
            <a:r>
              <a:rPr lang="en-US" sz="1000" b="0" dirty="0"/>
              <a:t>HRM  120	</a:t>
            </a:r>
            <a:r>
              <a:rPr lang="en-US" sz="1000" b="0" dirty="0" smtClean="0"/>
              <a:t>Front </a:t>
            </a:r>
            <a:r>
              <a:rPr lang="en-US" sz="1000" b="0" dirty="0"/>
              <a:t>Office Procedures</a:t>
            </a:r>
            <a:r>
              <a:rPr lang="en-US" sz="1000" b="0" dirty="0" smtClean="0"/>
              <a:t>……………………….3</a:t>
            </a:r>
            <a:endParaRPr lang="en-US" sz="1000" b="0" dirty="0"/>
          </a:p>
          <a:p>
            <a:r>
              <a:rPr lang="en-US" sz="1000" b="0" dirty="0"/>
              <a:t>HRM  125	Etiquette for Hospitality</a:t>
            </a:r>
            <a:r>
              <a:rPr lang="en-US" sz="1000" b="0" dirty="0" smtClean="0"/>
              <a:t>…………………….…1</a:t>
            </a:r>
            <a:endParaRPr lang="en-US" sz="1000" b="0" dirty="0"/>
          </a:p>
          <a:p>
            <a:r>
              <a:rPr lang="en-US" sz="1000" b="0" dirty="0"/>
              <a:t>HRM  210	Meetings &amp; Event Planning</a:t>
            </a:r>
            <a:r>
              <a:rPr lang="en-US" sz="1000" b="0" dirty="0" smtClean="0"/>
              <a:t>……………………3</a:t>
            </a:r>
            <a:endParaRPr lang="en-US" sz="1000" b="0" dirty="0"/>
          </a:p>
          <a:p>
            <a:r>
              <a:rPr lang="en-US" sz="1000" b="0" dirty="0"/>
              <a:t>HRM  215	Restaurant Management</a:t>
            </a:r>
            <a:r>
              <a:rPr lang="en-US" sz="1000" b="0" dirty="0" smtClean="0"/>
              <a:t>………………………3</a:t>
            </a:r>
            <a:endParaRPr lang="en-US" sz="1000" b="0" dirty="0"/>
          </a:p>
          <a:p>
            <a:r>
              <a:rPr lang="en-US" sz="1000" b="0" dirty="0"/>
              <a:t>HRM 225	</a:t>
            </a:r>
            <a:r>
              <a:rPr lang="en-US" sz="1000" b="0" dirty="0" smtClean="0"/>
              <a:t>Beverage </a:t>
            </a:r>
            <a:r>
              <a:rPr lang="en-US" sz="1000" b="0" dirty="0"/>
              <a:t>Management</a:t>
            </a:r>
            <a:r>
              <a:rPr lang="en-US" sz="1000" b="0" dirty="0" smtClean="0"/>
              <a:t>…………..……….….</a:t>
            </a:r>
            <a:r>
              <a:rPr lang="en-US" sz="1000" b="0" dirty="0"/>
              <a:t>3</a:t>
            </a:r>
          </a:p>
          <a:p>
            <a:r>
              <a:rPr lang="en-US" sz="1000" b="0" dirty="0"/>
              <a:t>HRM 260 	Procurement for Hospitality</a:t>
            </a:r>
            <a:r>
              <a:rPr lang="en-US" sz="1000" b="0" dirty="0" smtClean="0"/>
              <a:t>………….………3</a:t>
            </a:r>
            <a:endParaRPr lang="en-US" sz="1000" b="0" dirty="0"/>
          </a:p>
          <a:p>
            <a:r>
              <a:rPr lang="en-US" sz="1100" dirty="0"/>
              <a:t>Graduation </a:t>
            </a:r>
            <a:r>
              <a:rPr lang="en-US" sz="1100" dirty="0" smtClean="0"/>
              <a:t>Requirements………….......</a:t>
            </a:r>
            <a:r>
              <a:rPr lang="en-US" sz="1100" dirty="0"/>
              <a:t>68 Credit Hours</a:t>
            </a:r>
          </a:p>
          <a:p>
            <a:endParaRPr lang="en-US" dirty="0"/>
          </a:p>
        </p:txBody>
      </p:sp>
    </p:spTree>
    <p:extLst>
      <p:ext uri="{BB962C8B-B14F-4D97-AF65-F5344CB8AC3E}">
        <p14:creationId xmlns:p14="http://schemas.microsoft.com/office/powerpoint/2010/main" val="1246849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5638800" cy="801136"/>
          </a:xfrm>
        </p:spPr>
        <p:txBody>
          <a:bodyPr>
            <a:normAutofit/>
          </a:bodyPr>
          <a:lstStyle/>
          <a:p>
            <a:r>
              <a:rPr lang="en-US" sz="3200" b="1" dirty="0" smtClean="0">
                <a:latin typeface="Calibri" panose="020F0502020204030204" pitchFamily="34" charset="0"/>
                <a:cs typeface="Calibri" panose="020F0502020204030204" pitchFamily="34" charset="0"/>
              </a:rPr>
              <a:t>Technical Requirements </a:t>
            </a:r>
            <a:endParaRPr lang="en-US" sz="3200" b="1" dirty="0">
              <a:latin typeface="Calibri" panose="020F0502020204030204" pitchFamily="34" charset="0"/>
              <a:cs typeface="Calibri" panose="020F0502020204030204" pitchFamily="34" charset="0"/>
            </a:endParaRPr>
          </a:p>
        </p:txBody>
      </p:sp>
      <p:sp>
        <p:nvSpPr>
          <p:cNvPr id="6" name="Content Placeholder 5"/>
          <p:cNvSpPr>
            <a:spLocks noGrp="1"/>
          </p:cNvSpPr>
          <p:nvPr>
            <p:ph idx="1"/>
          </p:nvPr>
        </p:nvSpPr>
        <p:spPr>
          <a:xfrm>
            <a:off x="914401" y="1104435"/>
            <a:ext cx="4876799" cy="2934165"/>
          </a:xfrm>
        </p:spPr>
        <p:txBody>
          <a:bodyPr>
            <a:normAutofit lnSpcReduction="10000"/>
          </a:bodyPr>
          <a:lstStyle/>
          <a:p>
            <a:r>
              <a:rPr lang="en-US" sz="2400" dirty="0" smtClean="0"/>
              <a:t>The hospitality industry is demanding</a:t>
            </a:r>
          </a:p>
          <a:p>
            <a:r>
              <a:rPr lang="en-US" sz="2400" dirty="0" smtClean="0"/>
              <a:t>Communication</a:t>
            </a:r>
          </a:p>
          <a:p>
            <a:r>
              <a:rPr lang="en-US" sz="2400" dirty="0" smtClean="0"/>
              <a:t>Physical </a:t>
            </a:r>
            <a:r>
              <a:rPr lang="en-US" sz="2400" dirty="0"/>
              <a:t>Strength and Stamina</a:t>
            </a:r>
          </a:p>
          <a:p>
            <a:r>
              <a:rPr lang="en-US" sz="2400" dirty="0"/>
              <a:t>Mobility and Motor Skills</a:t>
            </a:r>
          </a:p>
          <a:p>
            <a:r>
              <a:rPr lang="en-US" sz="2400" dirty="0"/>
              <a:t>Sensory</a:t>
            </a:r>
          </a:p>
          <a:p>
            <a:r>
              <a:rPr lang="en-US" sz="2400" dirty="0"/>
              <a:t>Interpersonal and Emotional</a:t>
            </a:r>
          </a:p>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685800"/>
            <a:ext cx="2379505" cy="295811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3" name="Picture 31" descr="https://uc129dc058decbbafe64c2802dcb.previews.dropboxusercontent.com/p/thumb/AAeWuyBnq8k1l5fwZTyhKcKPw5gliObokhWM-vnq1VwtByoxyIMRAOe50PZS1GqW4vRP4Y7FUYNIb4g0WUSMbo9BLpRSs8ez7ifRWI3SebY99EO8mOxENP4rjVxIYNSnwLJzQ9E1dysHWRj9aaBZLYDaaZeJKsjHQMwzzuPpYnpp7oj9oYKG1aIe8JtLW6uVPo7aSB4oxxaXCoU3qnilbM6I9PhggUVhFZ9eoeZQDdMzdtVa4j0Ox7Sj_DkXQoRWQAYIOzPVLLYObrlal6234_ZahVRsk13iQv6-LuyHZvKloAWhiNeAPUmj7x9Gnx271Sa9hXfouISdaPtdillhd4EYpeYEfb_TR09CItQiVnzb7w/p.jpeg?fv_content=true&amp;size_mod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505" y="4114800"/>
            <a:ext cx="3124200" cy="22129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99" y="4114800"/>
            <a:ext cx="3591791" cy="2394527"/>
          </a:xfrm>
          <a:prstGeom prst="rect">
            <a:avLst/>
          </a:prstGeom>
        </p:spPr>
      </p:pic>
    </p:spTree>
    <p:extLst>
      <p:ext uri="{BB962C8B-B14F-4D97-AF65-F5344CB8AC3E}">
        <p14:creationId xmlns:p14="http://schemas.microsoft.com/office/powerpoint/2010/main" val="3509458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09510" cy="604520"/>
          </a:xfrm>
        </p:spPr>
        <p:txBody>
          <a:bodyPr>
            <a:normAutofit/>
          </a:bodyPr>
          <a:lstStyle/>
          <a:p>
            <a:r>
              <a:rPr lang="en-US" sz="3200" b="1" dirty="0" smtClean="0"/>
              <a:t>Uniform Policy</a:t>
            </a:r>
            <a:endParaRPr lang="en-US" sz="3200" b="1" dirty="0">
              <a:solidFill>
                <a:srgbClr val="FF0000"/>
              </a:solidFill>
            </a:endParaRPr>
          </a:p>
        </p:txBody>
      </p:sp>
      <p:sp>
        <p:nvSpPr>
          <p:cNvPr id="3" name="Content Placeholder 2"/>
          <p:cNvSpPr>
            <a:spLocks noGrp="1"/>
          </p:cNvSpPr>
          <p:nvPr>
            <p:ph idx="1"/>
          </p:nvPr>
        </p:nvSpPr>
        <p:spPr>
          <a:xfrm>
            <a:off x="457200" y="756920"/>
            <a:ext cx="5486400" cy="4196080"/>
          </a:xfrm>
        </p:spPr>
        <p:txBody>
          <a:bodyPr>
            <a:normAutofit lnSpcReduction="10000"/>
          </a:bodyPr>
          <a:lstStyle/>
          <a:p>
            <a:r>
              <a:rPr lang="en-US" sz="2200" b="1" dirty="0" smtClean="0"/>
              <a:t>Why we wear what we wear</a:t>
            </a:r>
          </a:p>
          <a:p>
            <a:pPr lvl="1">
              <a:buFont typeface="Wingdings" panose="05000000000000000000" pitchFamily="2" charset="2"/>
              <a:buChar char="Ø"/>
            </a:pPr>
            <a:r>
              <a:rPr lang="en-US" sz="2200" dirty="0" smtClean="0"/>
              <a:t>Hat</a:t>
            </a:r>
            <a:r>
              <a:rPr lang="en-US" sz="2200" dirty="0"/>
              <a:t>		</a:t>
            </a:r>
          </a:p>
          <a:p>
            <a:pPr lvl="1">
              <a:buFont typeface="Wingdings" panose="05000000000000000000" pitchFamily="2" charset="2"/>
              <a:buChar char="Ø"/>
            </a:pPr>
            <a:r>
              <a:rPr lang="en-US" sz="2200" dirty="0"/>
              <a:t>Neckerchief	</a:t>
            </a:r>
          </a:p>
          <a:p>
            <a:pPr lvl="1">
              <a:buFont typeface="Wingdings" panose="05000000000000000000" pitchFamily="2" charset="2"/>
              <a:buChar char="Ø"/>
            </a:pPr>
            <a:r>
              <a:rPr lang="en-US" sz="2200" dirty="0"/>
              <a:t>Pants		</a:t>
            </a:r>
          </a:p>
          <a:p>
            <a:pPr lvl="1">
              <a:buFont typeface="Wingdings" panose="05000000000000000000" pitchFamily="2" charset="2"/>
              <a:buChar char="Ø"/>
            </a:pPr>
            <a:r>
              <a:rPr lang="en-US" sz="2200" dirty="0"/>
              <a:t>Shoes		</a:t>
            </a:r>
          </a:p>
          <a:p>
            <a:pPr lvl="1">
              <a:buFont typeface="Wingdings" panose="05000000000000000000" pitchFamily="2" charset="2"/>
              <a:buChar char="Ø"/>
            </a:pPr>
            <a:r>
              <a:rPr lang="en-US" sz="2200" dirty="0"/>
              <a:t>Apron		</a:t>
            </a:r>
          </a:p>
          <a:p>
            <a:pPr lvl="1">
              <a:buFont typeface="Wingdings" panose="05000000000000000000" pitchFamily="2" charset="2"/>
              <a:buChar char="Ø"/>
            </a:pPr>
            <a:r>
              <a:rPr lang="en-US" sz="2200" dirty="0" smtClean="0"/>
              <a:t>Chef Jacket</a:t>
            </a:r>
          </a:p>
          <a:p>
            <a:pPr lvl="1">
              <a:buFont typeface="Wingdings" panose="05000000000000000000" pitchFamily="2" charset="2"/>
              <a:buChar char="Ø"/>
            </a:pPr>
            <a:r>
              <a:rPr lang="en-US" sz="2200" dirty="0" smtClean="0"/>
              <a:t>Name embroidered</a:t>
            </a:r>
          </a:p>
          <a:p>
            <a:r>
              <a:rPr lang="en-US" sz="1900" b="1" dirty="0" smtClean="0"/>
              <a:t>Wear it proudly</a:t>
            </a:r>
            <a:r>
              <a:rPr lang="en-US" sz="1900" b="1" dirty="0"/>
              <a:t>	</a:t>
            </a:r>
            <a:endParaRPr lang="en-US" sz="1900" b="1" dirty="0" smtClean="0"/>
          </a:p>
          <a:p>
            <a:r>
              <a:rPr lang="en-US" sz="1900" b="1" dirty="0" smtClean="0"/>
              <a:t>Using Financial </a:t>
            </a:r>
            <a:r>
              <a:rPr lang="en-US" sz="1900" b="1" dirty="0"/>
              <a:t>A</a:t>
            </a:r>
            <a:r>
              <a:rPr lang="en-US" sz="1900" b="1" dirty="0" smtClean="0"/>
              <a:t>id  </a:t>
            </a:r>
          </a:p>
          <a:p>
            <a:pPr marL="0" indent="0"/>
            <a:r>
              <a:rPr lang="en-US" sz="1900" b="1" dirty="0" smtClean="0"/>
              <a:t>Walk </a:t>
            </a:r>
            <a:r>
              <a:rPr lang="en-US" sz="1900" b="1" dirty="0"/>
              <a:t>into the kitchen </a:t>
            </a:r>
            <a:r>
              <a:rPr lang="en-US" sz="1900" dirty="0" smtClean="0"/>
              <a:t>in </a:t>
            </a:r>
            <a:r>
              <a:rPr lang="en-US" sz="1900" dirty="0"/>
              <a:t>complete uniform.  Dress in the locker rooms, not the kitchen.</a:t>
            </a:r>
          </a:p>
          <a:p>
            <a:pPr marL="68580" indent="0">
              <a:buNone/>
            </a:pPr>
            <a:endParaRPr lang="en-US" dirty="0"/>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5519" y="756920"/>
            <a:ext cx="2589660" cy="345411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91" name="Picture 31" descr="http://ep.yimg.com/ay/yhst-54326505879580/np12-chef-neckerchief-4-colors-2.jpg"/>
          <p:cNvPicPr>
            <a:picLocks noChangeAspect="1" noChangeArrowheads="1"/>
          </p:cNvPicPr>
          <p:nvPr/>
        </p:nvPicPr>
        <p:blipFill rotWithShape="1">
          <a:blip r:embed="rId3">
            <a:extLst>
              <a:ext uri="{28A0092B-C50C-407E-A947-70E740481C1C}">
                <a14:useLocalDpi xmlns:a14="http://schemas.microsoft.com/office/drawing/2010/main" val="0"/>
              </a:ext>
            </a:extLst>
          </a:blip>
          <a:srcRect l="4356" t="19333" r="2268" b="28100"/>
          <a:stretch/>
        </p:blipFill>
        <p:spPr bwMode="auto">
          <a:xfrm>
            <a:off x="4753740" y="5118391"/>
            <a:ext cx="1486470" cy="1369537"/>
          </a:xfrm>
          <a:prstGeom prst="rect">
            <a:avLst/>
          </a:prstGeom>
          <a:noFill/>
          <a:extLst>
            <a:ext uri="{909E8E84-426E-40DD-AFC4-6F175D3DCCD1}">
              <a14:hiddenFill xmlns:a14="http://schemas.microsoft.com/office/drawing/2010/main">
                <a:solidFill>
                  <a:srgbClr val="FFFFFF"/>
                </a:solidFill>
              </a14:hiddenFill>
            </a:ext>
          </a:extLst>
        </p:spPr>
      </p:pic>
      <p:pic>
        <p:nvPicPr>
          <p:cNvPr id="15394" name="Picture 34" descr="See the source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93" t="8615" r="10240" b="8613"/>
          <a:stretch/>
        </p:blipFill>
        <p:spPr bwMode="auto">
          <a:xfrm>
            <a:off x="3124200" y="5118392"/>
            <a:ext cx="1447800" cy="1369537"/>
          </a:xfrm>
          <a:prstGeom prst="rect">
            <a:avLst/>
          </a:prstGeom>
          <a:noFill/>
          <a:extLst>
            <a:ext uri="{909E8E84-426E-40DD-AFC4-6F175D3DCCD1}">
              <a14:hiddenFill xmlns:a14="http://schemas.microsoft.com/office/drawing/2010/main">
                <a:solidFill>
                  <a:srgbClr val="FFFFFF"/>
                </a:solidFill>
              </a14:hiddenFill>
            </a:ext>
          </a:extLst>
        </p:spPr>
      </p:pic>
      <p:pic>
        <p:nvPicPr>
          <p:cNvPr id="15396" name="Picture 36" descr="https://i.ebayimg.com/images/i/222394124452-0-1/s-l10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47542" r="1825" b="9729"/>
          <a:stretch/>
        </p:blipFill>
        <p:spPr bwMode="auto">
          <a:xfrm>
            <a:off x="1361332" y="5097172"/>
            <a:ext cx="1503464" cy="1369537"/>
          </a:xfrm>
          <a:prstGeom prst="rect">
            <a:avLst/>
          </a:prstGeom>
          <a:noFill/>
          <a:extLst>
            <a:ext uri="{909E8E84-426E-40DD-AFC4-6F175D3DCCD1}">
              <a14:hiddenFill xmlns:a14="http://schemas.microsoft.com/office/drawing/2010/main">
                <a:solidFill>
                  <a:srgbClr val="FFFFFF"/>
                </a:solidFill>
              </a14:hiddenFill>
            </a:ext>
          </a:extLst>
        </p:spPr>
      </p:pic>
      <p:pic>
        <p:nvPicPr>
          <p:cNvPr id="15398" name="Picture 38" descr="https://kng.scene7.com/is/image/kng/2156_value_no_pocket_bib_arpon_white_flatfront?$KNG_produc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94" b="3019"/>
          <a:stretch/>
        </p:blipFill>
        <p:spPr bwMode="auto">
          <a:xfrm>
            <a:off x="6477000" y="5118393"/>
            <a:ext cx="1295399" cy="136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182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640" y="457200"/>
            <a:ext cx="3733800" cy="609600"/>
          </a:xfrm>
        </p:spPr>
        <p:txBody>
          <a:bodyPr>
            <a:normAutofit/>
          </a:bodyPr>
          <a:lstStyle/>
          <a:p>
            <a:r>
              <a:rPr lang="en-US" sz="3200" b="1" dirty="0" smtClean="0"/>
              <a:t>Knives and Tools</a:t>
            </a:r>
            <a:endParaRPr lang="en-US" sz="3200" b="1" dirty="0"/>
          </a:p>
        </p:txBody>
      </p:sp>
      <p:sp>
        <p:nvSpPr>
          <p:cNvPr id="3" name="Content Placeholder 2"/>
          <p:cNvSpPr>
            <a:spLocks noGrp="1"/>
          </p:cNvSpPr>
          <p:nvPr>
            <p:ph type="body" sz="half" idx="2"/>
          </p:nvPr>
        </p:nvSpPr>
        <p:spPr>
          <a:xfrm>
            <a:off x="914400" y="990600"/>
            <a:ext cx="3300573" cy="5562600"/>
          </a:xfrm>
        </p:spPr>
        <p:txBody>
          <a:bodyPr>
            <a:noAutofit/>
          </a:bodyPr>
          <a:lstStyle/>
          <a:p>
            <a:pPr marL="68580" indent="0">
              <a:buNone/>
            </a:pPr>
            <a:r>
              <a:rPr lang="en-US" sz="1000" b="1" dirty="0" smtClean="0"/>
              <a:t>CHEF </a:t>
            </a:r>
            <a:r>
              <a:rPr lang="en-US" sz="1000" b="1" dirty="0"/>
              <a:t>CULINARY SET  </a:t>
            </a:r>
            <a:endParaRPr lang="en-US" sz="1000" b="1" dirty="0" smtClean="0"/>
          </a:p>
          <a:p>
            <a:pPr marL="68580" indent="0">
              <a:buNone/>
            </a:pPr>
            <a:r>
              <a:rPr lang="en-US" sz="1000" b="1" dirty="0" smtClean="0"/>
              <a:t> </a:t>
            </a:r>
            <a:r>
              <a:rPr lang="en-US" sz="1000" dirty="0" smtClean="0"/>
              <a:t>9</a:t>
            </a:r>
            <a:r>
              <a:rPr lang="en-US" sz="1000" dirty="0"/>
              <a:t>" CHEF'S KNIFE-GENESIS                         </a:t>
            </a:r>
          </a:p>
          <a:p>
            <a:pPr marL="68580" indent="0">
              <a:buNone/>
            </a:pPr>
            <a:r>
              <a:rPr lang="en-US" sz="1000" dirty="0"/>
              <a:t>6" BONING KNIFE                             </a:t>
            </a:r>
          </a:p>
          <a:p>
            <a:pPr marL="68580" indent="0">
              <a:buNone/>
            </a:pPr>
            <a:r>
              <a:rPr lang="en-US" sz="1000" dirty="0"/>
              <a:t>11" WAVY EDGE SLICER</a:t>
            </a:r>
          </a:p>
          <a:p>
            <a:pPr marL="68580" indent="0">
              <a:buNone/>
            </a:pPr>
            <a:r>
              <a:rPr lang="en-US" sz="1000" dirty="0"/>
              <a:t> 3" PARING KNIFE                                        </a:t>
            </a:r>
          </a:p>
          <a:p>
            <a:pPr marL="68580" indent="0">
              <a:buNone/>
            </a:pPr>
            <a:r>
              <a:rPr lang="en-US" sz="1000" dirty="0" smtClean="0"/>
              <a:t>10</a:t>
            </a:r>
            <a:r>
              <a:rPr lang="en-US" sz="1000" dirty="0"/>
              <a:t>" STEEL-GENESIS                               </a:t>
            </a:r>
          </a:p>
          <a:p>
            <a:pPr marL="68580" indent="0">
              <a:buNone/>
            </a:pPr>
            <a:r>
              <a:rPr lang="en-US" sz="1000" dirty="0" smtClean="0"/>
              <a:t>KITCHEN </a:t>
            </a:r>
            <a:r>
              <a:rPr lang="en-US" sz="1000" dirty="0"/>
              <a:t>SHEARS   </a:t>
            </a:r>
            <a:r>
              <a:rPr lang="en-US" sz="1000" dirty="0" smtClean="0"/>
              <a:t>                          </a:t>
            </a:r>
            <a:endParaRPr lang="en-US" sz="1000" dirty="0"/>
          </a:p>
          <a:p>
            <a:pPr marL="68580" indent="0">
              <a:buNone/>
            </a:pPr>
            <a:r>
              <a:rPr lang="en-US" sz="1000" dirty="0"/>
              <a:t>BENCH SCRAPER  </a:t>
            </a:r>
          </a:p>
          <a:p>
            <a:pPr marL="68580" indent="0">
              <a:buNone/>
            </a:pPr>
            <a:r>
              <a:rPr lang="en-US" sz="1000" dirty="0"/>
              <a:t>8" OFFSET SPATULA                                           </a:t>
            </a:r>
          </a:p>
          <a:p>
            <a:pPr marL="68580" indent="0">
              <a:buNone/>
            </a:pPr>
            <a:r>
              <a:rPr lang="en-US" sz="1000" dirty="0"/>
              <a:t>MICROPLANE GRATER W/ HANDLE  </a:t>
            </a:r>
            <a:r>
              <a:rPr lang="en-US" sz="1000" dirty="0" smtClean="0"/>
              <a:t>                                     </a:t>
            </a:r>
            <a:endParaRPr lang="en-US" sz="1000" dirty="0"/>
          </a:p>
          <a:p>
            <a:pPr marL="68580" indent="0">
              <a:buNone/>
            </a:pPr>
            <a:r>
              <a:rPr lang="en-US" sz="1000" dirty="0"/>
              <a:t>1" MELON BALLER                                        </a:t>
            </a:r>
          </a:p>
          <a:p>
            <a:pPr marL="68580" indent="0">
              <a:buNone/>
            </a:pPr>
            <a:r>
              <a:rPr lang="en-US" sz="1000" dirty="0"/>
              <a:t>MEASURING SPOON SET                                               </a:t>
            </a:r>
          </a:p>
          <a:p>
            <a:pPr marL="68580" indent="0">
              <a:buNone/>
            </a:pPr>
            <a:r>
              <a:rPr lang="en-US" sz="1000" dirty="0"/>
              <a:t>MEASURING CUP SET    </a:t>
            </a:r>
            <a:r>
              <a:rPr lang="en-US" sz="1000" dirty="0" smtClean="0"/>
              <a:t>                                             </a:t>
            </a:r>
            <a:endParaRPr lang="en-US" sz="1000" dirty="0"/>
          </a:p>
          <a:p>
            <a:pPr marL="68580" indent="0">
              <a:buNone/>
            </a:pPr>
            <a:r>
              <a:rPr lang="en-US" sz="1000" dirty="0"/>
              <a:t>16" POLYURETHANE PASTRY BAG                                       </a:t>
            </a:r>
          </a:p>
          <a:p>
            <a:pPr marL="68580" indent="0">
              <a:buNone/>
            </a:pPr>
            <a:r>
              <a:rPr lang="en-US" sz="1000" dirty="0"/>
              <a:t>16" POLYURETHANE PASTRY BAG                                       </a:t>
            </a:r>
          </a:p>
          <a:p>
            <a:pPr marL="68580" indent="0">
              <a:buNone/>
            </a:pPr>
            <a:r>
              <a:rPr lang="en-US" sz="1000" dirty="0"/>
              <a:t>SMALL DECORATING TUBE SET </a:t>
            </a:r>
            <a:r>
              <a:rPr lang="en-US" sz="1000" dirty="0" smtClean="0"/>
              <a:t>                                        </a:t>
            </a:r>
            <a:endParaRPr lang="en-US" sz="1000" dirty="0"/>
          </a:p>
          <a:p>
            <a:pPr marL="68580" indent="0">
              <a:buNone/>
            </a:pPr>
            <a:r>
              <a:rPr lang="en-US" sz="1000" dirty="0">
                <a:solidFill>
                  <a:schemeClr val="bg1"/>
                </a:solidFill>
              </a:rPr>
              <a:t>#4 STAR TUBE                                                      </a:t>
            </a:r>
          </a:p>
          <a:p>
            <a:pPr marL="68580" indent="0">
              <a:buNone/>
            </a:pPr>
            <a:r>
              <a:rPr lang="en-US" sz="1000" dirty="0">
                <a:solidFill>
                  <a:schemeClr val="bg1"/>
                </a:solidFill>
              </a:rPr>
              <a:t>#4 PLAIN TUBE                                                     </a:t>
            </a:r>
          </a:p>
          <a:p>
            <a:pPr marL="68580" indent="0">
              <a:buNone/>
            </a:pPr>
            <a:r>
              <a:rPr lang="en-US" sz="1000" dirty="0">
                <a:solidFill>
                  <a:schemeClr val="bg1"/>
                </a:solidFill>
              </a:rPr>
              <a:t>POCKET THERMOMETER  </a:t>
            </a:r>
            <a:r>
              <a:rPr lang="en-US" sz="1000" dirty="0" smtClean="0">
                <a:solidFill>
                  <a:schemeClr val="bg1"/>
                </a:solidFill>
              </a:rPr>
              <a:t>                                              </a:t>
            </a:r>
            <a:endParaRPr lang="en-US" sz="1000" dirty="0">
              <a:solidFill>
                <a:schemeClr val="bg1"/>
              </a:solidFill>
            </a:endParaRPr>
          </a:p>
          <a:p>
            <a:pPr marL="68580" indent="0">
              <a:buNone/>
            </a:pPr>
            <a:r>
              <a:rPr lang="en-US" sz="1000" dirty="0">
                <a:solidFill>
                  <a:schemeClr val="bg1"/>
                </a:solidFill>
              </a:rPr>
              <a:t>SWIVEL PEELER-PLASTIC HANDLE                     </a:t>
            </a:r>
          </a:p>
          <a:p>
            <a:pPr marL="68580" indent="0">
              <a:buNone/>
            </a:pPr>
            <a:r>
              <a:rPr lang="en-US" sz="1000" dirty="0">
                <a:solidFill>
                  <a:schemeClr val="bg1"/>
                </a:solidFill>
              </a:rPr>
              <a:t>TRIPLE ZIP KNIFE CASE </a:t>
            </a:r>
            <a:endParaRPr lang="en-US" sz="1000" dirty="0" smtClean="0">
              <a:solidFill>
                <a:schemeClr val="bg1"/>
              </a:solidFill>
            </a:endParaRPr>
          </a:p>
          <a:p>
            <a:pPr marL="68580" indent="0">
              <a:buNone/>
            </a:pPr>
            <a:r>
              <a:rPr lang="en-US" sz="1000" dirty="0" smtClean="0">
                <a:solidFill>
                  <a:schemeClr val="bg1"/>
                </a:solidFill>
              </a:rPr>
              <a:t>DIGITAL SCALE</a:t>
            </a:r>
            <a:endParaRPr lang="en-US" sz="1000" dirty="0">
              <a:solidFill>
                <a:schemeClr val="bg1"/>
              </a:solidFill>
            </a:endParaRPr>
          </a:p>
          <a:p>
            <a:endParaRPr lang="en-US" sz="10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413" y="685800"/>
            <a:ext cx="325883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583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143000"/>
            <a:ext cx="3419856" cy="4191000"/>
          </a:xfrm>
        </p:spPr>
        <p:txBody>
          <a:bodyPr>
            <a:normAutofit fontScale="85000" lnSpcReduction="20000"/>
          </a:bodyPr>
          <a:lstStyle/>
          <a:p>
            <a:pPr marL="457200" indent="-457200">
              <a:buClr>
                <a:srgbClr val="FFD211"/>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Welcome</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Introduction of Instructors</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Programs of Study</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Requirements </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Uniform Policy</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Knives and Tools</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Flavors Restaurant </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Work-Based Learning</a:t>
            </a:r>
          </a:p>
          <a:p>
            <a:pPr marL="457200" indent="-457200">
              <a:buClr>
                <a:schemeClr val="accent2"/>
              </a:buClr>
              <a:buFont typeface="Wingdings" panose="05000000000000000000" pitchFamily="2" charset="2"/>
              <a:buChar char="Ø"/>
            </a:pPr>
            <a:r>
              <a:rPr lang="en-US" dirty="0" smtClean="0">
                <a:latin typeface="Calibri" panose="020F0502020204030204" pitchFamily="34" charset="0"/>
                <a:cs typeface="Calibri" panose="020F0502020204030204" pitchFamily="34" charset="0"/>
              </a:rPr>
              <a:t>Tour of the Kitchen</a:t>
            </a:r>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838200" y="457200"/>
            <a:ext cx="2362200" cy="801136"/>
          </a:xfrm>
        </p:spPr>
        <p:txBody>
          <a:bodyPr/>
          <a:lstStyle/>
          <a:p>
            <a:r>
              <a:rPr lang="en-US" sz="3200" b="1" dirty="0" smtClean="0">
                <a:latin typeface="Calibri" panose="020F0502020204030204" pitchFamily="34" charset="0"/>
                <a:cs typeface="Calibri" panose="020F0502020204030204" pitchFamily="34" charset="0"/>
              </a:rPr>
              <a:t>Agenda</a:t>
            </a:r>
            <a:endParaRPr lang="en-US" sz="3200" b="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857768"/>
            <a:ext cx="4801536" cy="3201024"/>
          </a:xfrm>
          <a:prstGeom prst="rect">
            <a:avLst/>
          </a:prstGeom>
        </p:spPr>
      </p:pic>
    </p:spTree>
    <p:extLst>
      <p:ext uri="{BB962C8B-B14F-4D97-AF65-F5344CB8AC3E}">
        <p14:creationId xmlns:p14="http://schemas.microsoft.com/office/powerpoint/2010/main" val="2416223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4282440" cy="548640"/>
          </a:xfrm>
        </p:spPr>
        <p:txBody>
          <a:bodyPr/>
          <a:lstStyle/>
          <a:p>
            <a:r>
              <a:rPr lang="en-US" sz="3200" b="1" dirty="0"/>
              <a:t>Knives and Tools</a:t>
            </a:r>
            <a:endParaRPr lang="en-US" sz="3200" dirty="0"/>
          </a:p>
        </p:txBody>
      </p:sp>
      <p:sp>
        <p:nvSpPr>
          <p:cNvPr id="3" name="Content Placeholder 2"/>
          <p:cNvSpPr>
            <a:spLocks noGrp="1"/>
          </p:cNvSpPr>
          <p:nvPr>
            <p:ph idx="1"/>
          </p:nvPr>
        </p:nvSpPr>
        <p:spPr>
          <a:xfrm>
            <a:off x="914400" y="762000"/>
            <a:ext cx="6172200" cy="4343400"/>
          </a:xfrm>
        </p:spPr>
        <p:txBody>
          <a:bodyPr>
            <a:normAutofit fontScale="92500" lnSpcReduction="10000"/>
          </a:bodyPr>
          <a:lstStyle/>
          <a:p>
            <a:pPr marL="68580" indent="0">
              <a:buNone/>
            </a:pPr>
            <a:r>
              <a:rPr lang="en-US" sz="4900" b="1" dirty="0" smtClean="0"/>
              <a:t> </a:t>
            </a:r>
            <a:r>
              <a:rPr lang="en-US" sz="1700" b="1" dirty="0" smtClean="0"/>
              <a:t>Baking </a:t>
            </a:r>
            <a:r>
              <a:rPr lang="en-US" sz="1700" b="1" dirty="0"/>
              <a:t>Kit</a:t>
            </a:r>
          </a:p>
          <a:p>
            <a:pPr marL="68580" indent="0">
              <a:buNone/>
            </a:pPr>
            <a:r>
              <a:rPr lang="en-US" dirty="0" smtClean="0"/>
              <a:t> </a:t>
            </a:r>
            <a:r>
              <a:rPr lang="en-US" sz="1100" dirty="0" smtClean="0"/>
              <a:t>5 </a:t>
            </a:r>
            <a:r>
              <a:rPr lang="en-US" sz="1100" dirty="0"/>
              <a:t>PC. MODELING </a:t>
            </a:r>
            <a:r>
              <a:rPr lang="en-US" sz="1100" dirty="0" smtClean="0"/>
              <a:t>TOOL SET</a:t>
            </a:r>
            <a:r>
              <a:rPr lang="en-US" sz="1100" dirty="0"/>
              <a:t>                                           </a:t>
            </a:r>
          </a:p>
          <a:p>
            <a:pPr marL="68580" indent="0">
              <a:buNone/>
            </a:pPr>
            <a:r>
              <a:rPr lang="en-US" sz="1100" dirty="0"/>
              <a:t>  FONDANT SMOOTHER                                                  </a:t>
            </a:r>
          </a:p>
          <a:p>
            <a:pPr marL="68580" indent="0">
              <a:buNone/>
            </a:pPr>
            <a:r>
              <a:rPr lang="en-US" sz="1100" dirty="0"/>
              <a:t>  4 PIECE ARTIST BRUSH SET                                        </a:t>
            </a:r>
          </a:p>
          <a:p>
            <a:pPr marL="68580" indent="0">
              <a:buNone/>
            </a:pPr>
            <a:r>
              <a:rPr lang="en-US" sz="1100" dirty="0"/>
              <a:t>  SMALL COUPLER                                                     </a:t>
            </a:r>
          </a:p>
          <a:p>
            <a:pPr marL="68580" indent="0">
              <a:buNone/>
            </a:pPr>
            <a:r>
              <a:rPr lang="en-US" sz="1100" dirty="0"/>
              <a:t>  LARGE DECORATING TUBE SET                                         </a:t>
            </a:r>
          </a:p>
          <a:p>
            <a:pPr marL="68580" indent="0">
              <a:buNone/>
            </a:pPr>
            <a:r>
              <a:rPr lang="en-US" sz="1100" dirty="0"/>
              <a:t>  PASTRY COMB                                                       </a:t>
            </a:r>
          </a:p>
          <a:p>
            <a:pPr marL="68580" indent="0">
              <a:buNone/>
            </a:pPr>
            <a:r>
              <a:rPr lang="en-US" sz="1100" dirty="0"/>
              <a:t>  10" OFFSET SPATULA-PLASTIC </a:t>
            </a:r>
            <a:r>
              <a:rPr lang="en-US" sz="1100" dirty="0" smtClean="0"/>
              <a:t>HANDLE</a:t>
            </a:r>
            <a:r>
              <a:rPr lang="en-US" sz="1100" dirty="0"/>
              <a:t>                                </a:t>
            </a:r>
          </a:p>
          <a:p>
            <a:pPr marL="68580" indent="0">
              <a:buNone/>
            </a:pPr>
            <a:r>
              <a:rPr lang="en-US" sz="1100" dirty="0"/>
              <a:t>  HOBBY KNIFE                                                     </a:t>
            </a:r>
          </a:p>
          <a:p>
            <a:pPr marL="68580" indent="0">
              <a:buNone/>
            </a:pPr>
            <a:r>
              <a:rPr lang="en-US" sz="1100" dirty="0"/>
              <a:t>  8" SPATULA-PLASTIC HANDLE                                       </a:t>
            </a:r>
          </a:p>
          <a:p>
            <a:pPr marL="68580" indent="0">
              <a:buNone/>
            </a:pPr>
            <a:r>
              <a:rPr lang="en-US" sz="1100" dirty="0"/>
              <a:t>  1" PASTRY BRUSH                                                   </a:t>
            </a:r>
          </a:p>
          <a:p>
            <a:pPr marL="68580" indent="0">
              <a:buNone/>
            </a:pPr>
            <a:r>
              <a:rPr lang="en-US" sz="1100" dirty="0"/>
              <a:t>  FISH BONE PLIERS                                                  </a:t>
            </a:r>
          </a:p>
          <a:p>
            <a:pPr marL="68580" indent="0">
              <a:buNone/>
            </a:pPr>
            <a:r>
              <a:rPr lang="en-US" sz="1100" dirty="0"/>
              <a:t>  FISH BONE TWEEZER - ANGLED TIP  </a:t>
            </a:r>
            <a:endParaRPr lang="en-US" sz="1100" dirty="0" smtClean="0"/>
          </a:p>
          <a:p>
            <a:pPr marL="68580" indent="0">
              <a:buNone/>
            </a:pPr>
            <a:r>
              <a:rPr lang="en-US" sz="1100" dirty="0" smtClean="0"/>
              <a:t>  4” TRIANGLULAR PASTRY SPATULA                                      </a:t>
            </a:r>
          </a:p>
          <a:p>
            <a:pPr marL="68580" indent="0">
              <a:buNone/>
            </a:pPr>
            <a:r>
              <a:rPr lang="en-US" sz="1100" dirty="0"/>
              <a:t>  FLUTED CUTTER </a:t>
            </a:r>
            <a:r>
              <a:rPr lang="en-US" sz="1100" dirty="0" smtClean="0"/>
              <a:t>SET-ROUND</a:t>
            </a:r>
            <a:endParaRPr lang="en-US" sz="1100" dirty="0"/>
          </a:p>
          <a:p>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371600"/>
            <a:ext cx="3625113" cy="363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2707835768"/>
              </p:ext>
            </p:extLst>
          </p:nvPr>
        </p:nvGraphicFramePr>
        <p:xfrm>
          <a:off x="304800" y="6096000"/>
          <a:ext cx="828675" cy="514350"/>
        </p:xfrm>
        <a:graphic>
          <a:graphicData uri="http://schemas.openxmlformats.org/presentationml/2006/ole">
            <mc:AlternateContent xmlns:mc="http://schemas.openxmlformats.org/markup-compatibility/2006">
              <mc:Choice xmlns:v="urn:schemas-microsoft-com:vml" Requires="v">
                <p:oleObj spid="_x0000_s20541" name="Packager Shell Object" showAsIcon="1" r:id="rId4" imgW="828720" imgH="513720" progId="Package">
                  <p:embed/>
                </p:oleObj>
              </mc:Choice>
              <mc:Fallback>
                <p:oleObj name="Packager Shell Object" showAsIcon="1" r:id="rId4" imgW="828720" imgH="513720" progId="Package">
                  <p:embed/>
                  <p:pic>
                    <p:nvPicPr>
                      <p:cNvPr id="0" name=""/>
                      <p:cNvPicPr/>
                      <p:nvPr/>
                    </p:nvPicPr>
                    <p:blipFill>
                      <a:blip r:embed="rId5"/>
                      <a:stretch>
                        <a:fillRect/>
                      </a:stretch>
                    </p:blipFill>
                    <p:spPr>
                      <a:xfrm>
                        <a:off x="304800" y="6096000"/>
                        <a:ext cx="828675" cy="514350"/>
                      </a:xfrm>
                      <a:prstGeom prst="rect">
                        <a:avLst/>
                      </a:prstGeom>
                    </p:spPr>
                  </p:pic>
                </p:oleObj>
              </mc:Fallback>
            </mc:AlternateContent>
          </a:graphicData>
        </a:graphic>
      </p:graphicFrame>
    </p:spTree>
    <p:extLst>
      <p:ext uri="{BB962C8B-B14F-4D97-AF65-F5344CB8AC3E}">
        <p14:creationId xmlns:p14="http://schemas.microsoft.com/office/powerpoint/2010/main" val="3039111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1874520"/>
          </a:xfrm>
        </p:spPr>
        <p:txBody>
          <a:bodyPr>
            <a:normAutofit/>
          </a:bodyPr>
          <a:lstStyle/>
          <a:p>
            <a:pPr marL="285750" indent="-285750">
              <a:buClr>
                <a:srgbClr val="FFC000"/>
              </a:buClr>
              <a:buFont typeface="Wingdings" panose="05000000000000000000" pitchFamily="2" charset="2"/>
              <a:buChar char="Ø"/>
            </a:pPr>
            <a:r>
              <a:rPr lang="en-US" sz="2400" dirty="0"/>
              <a:t>Other tools</a:t>
            </a:r>
          </a:p>
          <a:p>
            <a:pPr marL="285750" indent="-285750">
              <a:buClr>
                <a:srgbClr val="FFC000"/>
              </a:buClr>
              <a:buFont typeface="Wingdings" panose="05000000000000000000" pitchFamily="2" charset="2"/>
              <a:buChar char="Ø"/>
            </a:pPr>
            <a:r>
              <a:rPr lang="en-US" sz="2400" dirty="0"/>
              <a:t>Where to buy  </a:t>
            </a:r>
          </a:p>
          <a:p>
            <a:pPr marL="285750" indent="-285750">
              <a:buClr>
                <a:srgbClr val="FFC000"/>
              </a:buClr>
              <a:buFont typeface="Wingdings" panose="05000000000000000000" pitchFamily="2" charset="2"/>
              <a:buChar char="Ø"/>
            </a:pPr>
            <a:r>
              <a:rPr lang="en-US" sz="2400" dirty="0"/>
              <a:t>Cost </a:t>
            </a:r>
          </a:p>
          <a:p>
            <a:pPr marL="285750" indent="-285750">
              <a:buClr>
                <a:srgbClr val="FFC000"/>
              </a:buClr>
              <a:buFont typeface="Wingdings" panose="05000000000000000000" pitchFamily="2" charset="2"/>
              <a:buChar char="Ø"/>
            </a:pPr>
            <a:r>
              <a:rPr lang="en-US" sz="2400" dirty="0" smtClean="0"/>
              <a:t>Using Financial Aid</a:t>
            </a:r>
            <a:endParaRPr lang="en-US" sz="2400" dirty="0"/>
          </a:p>
        </p:txBody>
      </p:sp>
      <p:sp>
        <p:nvSpPr>
          <p:cNvPr id="2" name="Title 1"/>
          <p:cNvSpPr>
            <a:spLocks noGrp="1"/>
          </p:cNvSpPr>
          <p:nvPr>
            <p:ph type="title"/>
          </p:nvPr>
        </p:nvSpPr>
        <p:spPr>
          <a:xfrm>
            <a:off x="838200" y="533400"/>
            <a:ext cx="3886200" cy="548640"/>
          </a:xfrm>
        </p:spPr>
        <p:txBody>
          <a:bodyPr>
            <a:noAutofit/>
          </a:bodyPr>
          <a:lstStyle/>
          <a:p>
            <a:r>
              <a:rPr lang="en-US" sz="3200" b="1" dirty="0"/>
              <a:t>Knives and Tools</a:t>
            </a:r>
            <a:endParaRPr lang="en-US"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1097280"/>
            <a:ext cx="5052060" cy="3368040"/>
          </a:xfrm>
          <a:prstGeom prst="rect">
            <a:avLst/>
          </a:prstGeom>
        </p:spPr>
      </p:pic>
    </p:spTree>
    <p:extLst>
      <p:ext uri="{BB962C8B-B14F-4D97-AF65-F5344CB8AC3E}">
        <p14:creationId xmlns:p14="http://schemas.microsoft.com/office/powerpoint/2010/main" val="3053916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14400" y="1066800"/>
            <a:ext cx="3200400" cy="3712464"/>
          </a:xfrm>
        </p:spPr>
        <p:txBody>
          <a:bodyPr>
            <a:normAutofit fontScale="62500" lnSpcReduction="20000"/>
          </a:bodyPr>
          <a:lstStyle/>
          <a:p>
            <a:endParaRPr lang="en-US" sz="3400" dirty="0" smtClean="0"/>
          </a:p>
          <a:p>
            <a:r>
              <a:rPr lang="en-US" sz="3400" dirty="0" smtClean="0"/>
              <a:t>How </a:t>
            </a:r>
            <a:r>
              <a:rPr lang="en-US" sz="3400" dirty="0"/>
              <a:t>it operates</a:t>
            </a:r>
          </a:p>
          <a:p>
            <a:pPr marL="68580" indent="0">
              <a:buNone/>
            </a:pPr>
            <a:endParaRPr lang="en-US" sz="1500" dirty="0"/>
          </a:p>
          <a:p>
            <a:r>
              <a:rPr lang="en-US" sz="3400" dirty="0"/>
              <a:t>How to make a reservation </a:t>
            </a:r>
            <a:r>
              <a:rPr lang="en-US" sz="3400" dirty="0">
                <a:solidFill>
                  <a:srgbClr val="FF0000"/>
                </a:solidFill>
                <a:hlinkClick r:id="rId2"/>
              </a:rPr>
              <a:t>https://www.waketech.edu/flavors</a:t>
            </a:r>
            <a:endParaRPr lang="en-US" sz="3400" dirty="0">
              <a:solidFill>
                <a:srgbClr val="FF0000"/>
              </a:solidFill>
            </a:endParaRPr>
          </a:p>
          <a:p>
            <a:pPr marL="68580" indent="0">
              <a:buNone/>
            </a:pPr>
            <a:endParaRPr lang="en-US" sz="1300" dirty="0">
              <a:solidFill>
                <a:srgbClr val="FF0000"/>
              </a:solidFill>
            </a:endParaRPr>
          </a:p>
          <a:p>
            <a:r>
              <a:rPr lang="en-US" sz="3400" dirty="0"/>
              <a:t>Students as servers; students as cooks</a:t>
            </a:r>
          </a:p>
          <a:p>
            <a:pPr marL="68580" indent="0">
              <a:buNone/>
            </a:pPr>
            <a:endParaRPr lang="en-US" sz="1300" dirty="0"/>
          </a:p>
          <a:p>
            <a:r>
              <a:rPr lang="en-US" sz="3400" dirty="0"/>
              <a:t>Baking classes assist with providing desserts and breads</a:t>
            </a:r>
          </a:p>
          <a:p>
            <a:endParaRPr lang="en-US" dirty="0"/>
          </a:p>
        </p:txBody>
      </p:sp>
      <p:sp>
        <p:nvSpPr>
          <p:cNvPr id="2" name="Title 1"/>
          <p:cNvSpPr>
            <a:spLocks noGrp="1"/>
          </p:cNvSpPr>
          <p:nvPr>
            <p:ph type="title"/>
          </p:nvPr>
        </p:nvSpPr>
        <p:spPr>
          <a:xfrm>
            <a:off x="838200" y="457200"/>
            <a:ext cx="4343400" cy="724936"/>
          </a:xfrm>
        </p:spPr>
        <p:txBody>
          <a:bodyPr>
            <a:normAutofit/>
          </a:bodyPr>
          <a:lstStyle/>
          <a:p>
            <a:r>
              <a:rPr lang="en-US" sz="3200" b="1" dirty="0" smtClean="0"/>
              <a:t>Flavors Restaurant</a:t>
            </a:r>
            <a:endParaRPr lang="en-US" sz="32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685799"/>
            <a:ext cx="3343275" cy="1529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0" descr="data:image/jpeg;base64,/9j/4AAQSkZJRgABAQEAAAAAAAD/2wBDABALDA4MChAODQ4SERATGCgaGBYWGDEjJR0oOjM9PDkzODdASFxOQERXRTc4UG1RV19iZ2hnPk1xeXBkeFxlZ2P/2wBDARESEhgVGC8aGi9jQjhCY2NjY2NjY2NjY2NjY2NjY2NjY2NjY2NjY2NjY2NjY2NjY2NjY2NjY2NjY2NjY2NjY2P/wAARCAUAA5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1LRRXKbhS0UUAFFFLQAUUUUALRRRQAUUUUwCloooAKKKKACiiloAKKKKACiiloASloooEFFFFABRS0UAJS0UUwCiiigAopaKACiiigAooooAKKKWgAooooAKKKKACloooAKKKWgBKWiigAooooAKKWkoEFFLRQAlFLRTASloooAKKKWgBKKKWgBKKWigBKKWigBKKWkoAKKWigQlFLRQAlIKU0CgAopaKYCUUtJQAUUUUAFJS0UAJRS0UAJRS0lABRQKWgBKKWigBKKWigBKWiigBKKWigBKKWigBKKWigBKKKWgBKSlooASilpKACkpaKAEopaSgAooooEJRS0UAVqWiiszQKKKWgAooooAWiiigAooooAKWiimAUUUtACUtFFABRRRQAUUtFABRRRQAUUUUCClpKWgAooooAKKKWmAlFLRQAUUUtACUtFFABRRRQAUUtFACUtFFABRRS0AJS0UUAFFFFABRS0UAFFFLQAlFLRQISilooASilopgJS0UUAFFFFABRRRQAUUUUAFFFLQAlFLRQAlFLRQAlFLRQIQ0CigUAFFFFMAooopAFFFFMAooooASilooASiiigAooooAKKKKACiiloAKKKKACiiigAooooASilooASilooASiiigBKKWigBKKXFJQAlFLRQAlFLSUAJRS0UCK1LRRWZoFFLRQAUUUUAFFFLQAUUUUAFLRRQAUUUUwCiiigApaKKACiiigAoopaACiiigAooooEFFLRQAlLRRQAUUUtMAooooAKKWigBKWiigAopaKAEpaKKACiiloASlooxQAUUtFACUtFFABRS0lABRS0UCEooooAKSg0UwCikzSZoAdRTc0ZoEOzRTc0uaAHZopuaM0wHUU3NLmgBaKTNGaAHUUmaM0ALRRmkoAWgUhoFAC0UlFABRRRQAUUUlABRRRQAtJRSUALSUUUAFLSUUAFLSUUALS02igB1FJRQAtFFFABRS0tACUUtFACUUtFADaKWigBKKWkoAKSlooASilxRQA2ilooASilooAq0UtFZlhRS0UAFFFFABRS0UAJS0UUAFFFFABRS0UAFFFFMAopaKACkpaKACiiigQUUUtACUtFFABRRS0AJS0UUwCiiloASloooAKKWigBKWiigAoopaAEpaKWgBKKWigAooooAKKWigAxRS0UCEopaKAEopGOKTcaBi0hpkjEISK5u61e6jndFYYBprUl6HTGkzXJnWbs/x0w6tdn/lpVcoXZ12aM+9cedTuz/y1NNOo3R/5atRZC1OxyPWjcPUVxpvrk/8tW/Om/bLg/8ALVvzp2Qanabh/eFJvX+8K4v7TOf+WjfnSGeY/wDLRvzosg1O181P7w/Ok86Mfxj864rzZT/G350nmSf3m/OiyCzO1+0Qj/lov50faoB/y1X864ne/wDeP50bm9T+dFkFmdp9stx/y1X86T7dbD/lsv51xmW9aOfWjQdmdkdRtR/y2Wk/tO0H/LVa47mk59aNBWZ2J1azH/LUUn9sWY/5aVx+Pel79aNB8rOtOtWY/j/Sk/tuz/vH8q5P8aMe9GgcrOr/ALdtB3P5Uh161/2vyrlfxo/GjQOVnUHX7b+61NPiC3/uNXM4o4o0DlZ0v/CQw/8APNqafEMXaI1zlLQHKzoT4hTtEaQ+IR/zy/Wuf4o4oDkN4+If+mX60h8Qt/zyFYf4UfhRcOU2z4gftEKafEEv/PNaxsf7NGD/AHTRcOQ2P7fm/uLSf29P/dWsnB/u0mG/umi4chqnXbj0Wk/ty5/2azMN/do2v/dNFw5DSOt3PqPypDrV0f4h+VZ2x/7tLsf+6aLhyF7+2br++PyoGr3Z/jqjsbPIxUgXApoHFI3tHu5p5HErbgK1wc1gaG4WR8+lbiOCamW5KJaWkBzTqRQlLRilpAJRS0UANopaKAEopcUlACUUtFACUUtJTASiloxQAlJS0UAVqKWiszQSloopAFFFLTEJS0UUAJS0UUAFFFLQAlFLRQAUUUUwCiiigAopaKACkpaBQAUUtFAhKWiigAooooAKWiigAoopaYBRRRQAUUUtABRRRQAUUtFABRRS0AJS0UtACUUtFABRS0UAJS0UUAFFFFAhrUyntTDSGRyfcb6VyN4M3Mn1rrpPuN9K5K7/AOPmT61URPcqEYNFSumUyOtQhXPSrsO6Foo8uT0o8qT0osHMgxS0eTKaPs8tFg5hKWj7PJTTC4osHMO4o4pohc08WjmiwcwnFHHrT/sb+tH2JvWiwcxHketGV9ak+xt60fY29aLC5iPK+tG5ak+yH1o+yH1osHMR7lo3rT/sp9aT7N70WDmG71o3pT/s3vS/ZfeiwcxH5i+lL5i+lP8As3vR9m96dg5mM81fSjzV/u0/7OPWk8getHKHMxPNH92jzh/do8getHkj1o5Rc7Dzv9mjzj/do8ketHkj1o5Q5mHnn0o89vQUeSPWnrCtHKHMxnnt6Cjz39ql8hKPISiwczIvPf2o89/UVIYUpphWiwczG+c/qKPOf+8KXyl9KesS56UWFzMi86T+9S+bIf4qsiFMfdpk0aquQKLDuxyktGpPWg9KVR+7FB6UxsvaT/rGrchFYmlffatyCkyEWFp4pq0+oGgopaKQxKKWigBKKWkoASilo7UAJRS0YoAbRS0UANopaKAEoxS0UAVaWilrM0EopaKAEopaKACiiigAopaKYhKKWigBKKWigBKWiigAoopaAEopaKAEopaKYBRRRQIKKWigAoopaAEopaKACiiigAopaKACilopgFFFLQAlLRS0AJS0UUAFFLRQAUUUtACUtFFABRS0UAJRS0UAMbpTDUrVGaQEUn3D9K5K7/4+ZPrXXSf6tq5G7/4+ZPrVRE9xn/LOnRDim/wU+IcVqS9x+KXFKBS4oEAFGKUClxSGNxTWjzUmKdigCuseKlC8U/FLigBuKQjin4pMUAMxSEU/FJigQzFJinkUmKAGEUzFSEU3FMBMUuKMUuKAGmkpxFJQA2mmnkUwimA2ilxRigQlFLiigBMUvSiimAuaN1JRikAuaSlxS4oAbSr1pdtKo5oAkU1HcH5amRaiuRhRSGCj92tDdKUfcWkboKZTL2l/fat2DpWHpY+Zq3YOlTIlFhafTVpwrMpC0UUUAFFFFACUYpaKAEopaKAG0UtFACUUtJQAlFLSUAJRS0YoArUtFFZmglLRS0AJRS0UAJRS0UAJRS0UAJS0UUxBRRS0AJRS0UAJRS0UAJRS0UAFFFFMAopaKBBRRS0AJRS0UAJS0UtACUUtFABRRS0AJS0UUAFFLRTAKKKKAClopaAEpaKKACilooAKKKWgBKWiigApKWigBp6VGalPSozSAil/1bVyV3/x8yfWuul/1Zrkbv8A4+ZPrVRE9xn/ACzp8XSmf8s6lhHFa9CXuSYpyqWOAKQVasVzOoPrUsEQiF/7tL5L/wB011JSGKNSyCm77f8AuVN2U7I5kQSZ+6ad9nk/un8q6YNDjOykEsPZKLsV4nN/ZpP7p/Kl+yy/3T+VdJ5kX9yjzo/7lF2F4nOfZZf7h/Kj7HL/AHD+VdAbuPdgIKUXKk4EYprmYnKK0Oe+xTf3G/Kj7DN/cNb0t8sbBQgJo+28f6sUJSYnOKMH+z5v7ho/s6f+4a3Pt5/uCkOoMP4BVckyfawMM6ZcH+A0f2VcH+A1tHUH7IKb/aMn90U/ZzF7aBkDSLg/wU8aPcf3K1DqUo/hFN/tOb0Wj2cxe3gZv9jXB/ho/sS4/uitA6pP6LSHVJ/aq9lMPrEOxR/sO49BSf2DOewq6dUuPUflUTarc/3h+VP2M+4vrEOxANAn/wBmnDw/N6rTjqt1/fH5Uf2pdf3/ANKPYT7h9Yj2E/4R6X+8tL/wjsn95fypf7TuT/y0pP7RuT/y0o9jLuP28ew4eHX/AL4/KlHh1v74/KoTqFz/AM9TSfb7k/8ALU0ewl3D267FkeHf+mg/KlHh0f8APT9KrC9uT/y1anfa58f61qPYS7i9uuxYHh1f+elOGgIP+WlUzdTn/lq1NN1N/wA9W/Ol7J9y1V8ia/0lbW3MgbdisQferqNQJOj5JycVy4+9WcS272ZMgqK7+6KmjqK7+6KYDR9xaG6ClA+RaH6CqGy9pf3mrdgHy1h6X1at2D7oqZEosLTqRaWsyhaKKKACilooAbRS0lABRRRQAd6SlooASilpKAEopaKAEooooAr0UtFZGglLRS0AJRS0UwEopcUUAJRS0UAJRS0UCEopaKYBRRRQAUUUtACUUtFACUUtFACUtFFMAopaKBBRRRQAUUtFACUtFLQAlLRRQAUUtFACUtFLTASilooAKKWigAopaKAEpaKKACilooASlopaBCUUtJQMQ1GakNMNICKX7hrkbv8A4+ZPrXXS/cauRu/+PmT61URdRh/1dSwj5aj/AOWdSw/drXoS9yQCrdgP9IX61WAq1p//AB8L9al7DRvXfEK1WXJxVi+4hWq0EnmcDtUIJIe7FVxSRnNLKvvTU4xTJsThSe3FBG1TU8cibKrXbgRHFK9wUbalWM7pCasP+4iLHqaZYBFjLv8ArUU0huZsL90VaeliWtbsZGpdi7dakz2p6x7R0phGTxWsVZGMm2MbApppxHNGOK1MmMpD1p2KaRzTIGtTacRxTKYhDSEU400iqQmMNRNUrVGRmrER06lC0u2hspJjRS0uKKksaaSg9aB1pgPFP7UiCn7alsaRH060jYOMVP5e4DANO+zAYbrWUpJG6TL+of8AIGH0FcuPvV1WqDGkfhXKj71c8d2bvZE8dRXn3RU0dRXnQUAhB91aR/uinD7q0j9BVDZf0ofereg+6KwtK/irehHyipkSiYU6kFOrMoKKWikAlFLRQAlJS0UwEopaKQDaWig0wEopaKAEpKWigBKKKKAIKKWisjQSilooASilooASilooASilopgFFFLQAlFFFAgopaKYCUUtFABSUtFABRRRQAUUtFACUtFFABRS0UxCUUtFABS0UUAFFLRQAUUUUAFFLRQAUUtFABRRS0AJS0UtMBKKWigAoopaAEopaKBBSUtFADTTDUhqM0hkUv8Aq2rkLv8A4+ZPrXYS/wCrNcfd/wDHzJ9aqIdRp/1dTQ/dqE/6up4Pu1r0Ie5KKt6f/wAfC/WqlXNO/wCPhfrUS2Gtzavz+4FZ1sCHbmr+pgm2GKyICQ3XnNSh9TQL84PWmE89akVllA/vCjbzyKYBEWZgO1NvXAXbViJPkLVm3RPmHnikIZ5zumwcCrNuhiHB5qCBctntVon0qkyWrj3dz1pgGT1pPMIHNCEMc1fMyORDmHpUZU1MWAOKYzjdwKFNobpxZEQajPWp3VjzTAvPK1aqrqZSoPoQtTatiNWOMU77Mo6Cq9qifYSKRppq4bbPtUMts69KarITw8isabipCj5xtqZbUsM4xV+2iJUJFcCgirC2+etKbb0NL2sWX7KSKuKaelTmBgaaYWqlOPcnkl2Kx60q81MbZ+pp6W3zcmh1IgoSI0BqxFGWPNSLEqjGMmpAuKxlV7G0afVjThRhetNGcint8g3YoU8jHesb3NWWdW40r8BXKD71dXq//IL/AArlB1oiDLEdRXnQVLHUV5/DTBAPuikfoKUfdFD9BVDZoaUODW9CPlFYelD5TW7F92okSiYDinUgpagoKKWikAlFLRQAlFLSUAJRS0UAJRS0lMBKKWigBKSlooASilpKAIKWiisjQKKKKACiiigAoopaAEopaKYCUUUtACUUtFACUUtFAhKKWimAlLRRQAUUtFACUtFFABRS0UAFFFFMQUUtFABRRS0AJS0UUAFFLRQAUUUUAFFLRQAUUUtABRRS0wEpaKKACiiloASloooEFJS0GgBppjdakqNqQEU3+rNcfdf8fUn1rsJv9W1cfdf8fUn1qoh1Gn/V1Yg+5Vc/6urEH3K16Evclq3p3+vX61Uq5p3/AB8D61Ethrc2dQ4txWTAm4tWtqGfJWsxiUGF6mpQ+o9Q4bir8K+cuD1qpEr43EVKshSQEcUxE90PKiIWsSQln65rT1C4wmO5qjaRGWXOM0dQLEERCin42tirSR9iMUqQozEE807CuUjzSD5DVi4tzGeORVfHtQA9VMhzUyxbRnFRRtsNW45EfincCCRjjG2ogG+lX2VT0FMFvubJ6UhlJfM38dKfulDcc1e8hAMChYUjGTQBTMz90pNsknUYFXGaIelV5Z+dqLTEN2xxLk4JqHzWfOBgVIIWdstVlLcAdKQ0U1QmnbaubFFRvFjkUhlQrhqQoOtTsAaYwyKAI8ZGKdHCJW25waToKjgl/wBKU5xTJLJtnQcjNN2Y4NamMrkc5ppRGXDLQBmMqsCpqOMb1GOxrTktIz86dazUOLh0xgg9KAZPrH/IM/KuU711es/8g2uU704BIsR1FedV+tSx1Fd9V+tMEKOgpH6ClHQUj9qopmnpP3TW7F0FYekj5DW7F90VEiETClpBS1BQUUUUgCiiloASiiigApKWigBKKKO9MApKWkoAKSlooASilooAgoopayNBKKWigBKKWigBKKWigBKKWimAlFLRQAUlLRQAUUUUAFFLRQISilopgJS0UUAFFLRQAlLRRQAUUUtAhKWiimAUUUtABRRS0AJRS0UAFFFLQAlLRS0AJRS0UAFFLRTASloooAKKWigBKKWigQlFLSUAJTGp9MakBDP/AKs1x91/x9SfWuwn/wBWa4+5/wCPmT61UR9Rp+5VmD7lVz/q6sQfcrXoQ9yWrenf8fC/WqlXNO/16/WolsNbmxqBAgGayrdwGJYZrW1BSbcYrLtiATuPOalDe5Ospc4AIFDgj5vSnggn5cU27OyPHc0MEUriXe1aOkw/JvPesk8uB6mugs12QigTJpvkQnFZ0rtkMvBrQaTPBGRSbEbjbVE7messsh2t0pWQ+lX2gTHHWozEVqrisyiVxxQuQeDVp4s9BULQuvagdxvnuhqxDdq3BODVRgD1qExkNkUrDNnLH7tMaB3PLcVTtrl1YK3StJZFYdaQES2qAc804W6jtUuaXIoAZ5QFLs4xTt1GaAIPsvz7ixqQx8VJmjrQBRljK84qvg5rSlGR0qo6ENkCgdylcv5aYxyaopu3/wC1nNX7/ACsByKqBgZN+MGpYI27WbdCOeRU4J/CsJJXWTcrYq0dX8rCuhJ9qdxM0W3DlKz7gbZxIBgk8im/27GDwh/Kq8+qx3LoioQc9aaJbLms/wDIO/KuU711Ws/8g4fhXLDrTiVLoTx1Dd/eX61PHUF399aYIcOgpJO1KvSkk7VRTNXSfuVuxdBWHpA+St2PpUSIRKKKBS1mUJS0UUAFFFFABSUtFACUUtJQAUUUUAJRS0lMANJS0UAJRRRigCGilorE0EopaKYCUUtFABRS0UAJRS0UAJRS0UwEopaKAEopaKAEpaKKBCUtFFABRRRTAKKKWgBKWiigAopaKACiiimIKKWigAopaKACiiloASilooAKKWigBKWiigAopaKYCUUtFABRS0UCEpaKKAEopaSgBDTGp9MakBBP/qzXH3H/AB8yfWuxn/1Zrjrj/j4k+tVEfUafuVZg+5VY/cqzB9ytehD3Jauab/r1+tU6u6b/AK9frUS2Bbm3esFhBYcVnxJCz5Qjmrmptttxxms+0VDGWPBqSnuaUVso+bFZ2ouPM2jpUsV4U3Ix47VQuHLuWoYkOs4/MnB7Ct+NlRcGsix2xRFzTjNPcHEYwPWqQmXbi/ii44zWe+pSyHESVLFpwLbpW3Gr8dpEo4UUAZsct8e351Ki3bn5pAK0PKI6dKQxkUCsV1juF6uDT8zdwKfhhQCe4pgVnV+u0GkKnHC4q0SvrikxQMzjuDelSRylDkmrTQhu1Vrm2YRkp1o0EX4pd65FOzWLb3stvGQ6McVpW1ytxGG6Uii0KM1BLcJGhOaWGUypu6UxE+6l3VHkDvRvWgRJnNIVBqMy+lMeTC5JxSGVNSCBAfSs5GjM3XirN3Kk4KIfmqotq4bOaTQ0TMRuOOlQs/lzBiu4U2JnacRY5JrWmgjghBfG6psO5hSndIWC4Bp9km6fOMYIqy0vJ/djFOgkUzKpULk9atEsvaz/AMg0fhXLDrXU62MaeB9K5YdacAkWI6gu/vrVhOlVrr/WLTBD16Uj9RSr0pH6imUzX0gfu63Y+lYmkD92K3IxxUSIRJRRS1BQUUUUAFFFFACUUUUAFFFFACUUtJTAKKKKACkpaKAEooooAioxS0ViaCUUtFACUUtFMBKKWigBKKWigApKWigBKKWimAlGKXFFAhKKWigAopaMUAJRS0UwEopaKACilooASilooEFFLRTASlopaAEpaKWgBKKWigAooooAKKWigAoopaAEpaKKYBRRRQIKKKWgBKKWkoAKSlooAbTWp9MagCCf/VmuOn/4+JP96uyuP9Wa42b/AI+JPrTiPqNP3Kswfcqu33Ksw/crXoQ9ySrum/8AHwv1qlV3TP8AXr9aiWwLc19TGbasiz7+la2qjNsOcVm6eMsRSQ3uMdCXLHgVAxwav3mFGOlZvVqBmpZxiVBnpV9UCjCjFV7IARDjFWapEiZxT1eoyTupSKYicNSk1X+YU9X9aQXJMij5cU3g04KcUhmZqSyB1MfAzzVuJWaJTVW+neFwhXINXbZgYhR0F1Ew6n1prknjFWeKTANAzPkUqpGwHNRKrKhAG01pkL3qNtmO1AzHkhlkbG7NWoHlUbDwBT5Z15EafN61UdbmYfM2PpTSJuWmnKHLGj7WhQkHmqZtZT/Fmk+xP607BctG+QRcH5vSoJ7wyAL931qFtPl6g0hsZm+8adhXKokKXBIORV+OUOMg80traxxkiVc1ZMNooJXg0mmNMp6ew/tAlzV3UW865RF571HDBAZNw6+tWVhUSFl5NTYCg9rKB0pPscplRuOGBq20dxk88elC205dWD455FFgbHa4MaeB9K5cda6nXcixAPtXLL1pwHIsJ0qtdf6xasp0qtdf6xaYIev3aRzkilX7tNb7wplSNvSP9UK3I+lYmjj90K3I+lRIlD6KKWoGJS0UUAJRS0UAJSUtFABSUtFACUUUUwEopaKAEooooASilooAjpKWisTQKKKKACilopgJRS0UAJRS0YoASilpKACiilpgJRS0UAJRS4ooEJRS0UAJS0UUAFFLRQAUUUtMBKKWigBKKWigQUUtFMAoopaAEopaKACilooASilooAKKKWgBKKWimIKKKKACiiigAopaSgApKWkoASmtT6a1AFe4/wBWa42b/j4k+tdncf6o1xkv+vk+tOI+o1vu1ah+5VVvu1ah+5WvQh7klXtL/wCPgfWqNXtL/wBeKiWw1uamrsVtxiqmnphNxq9qYDQAVXiUR21SPqVL+QE4HWqcS7pFHvTp23yE1Np8W+b6UxGtCMRgYqXFPCgCjbVCYw4pwUGqt08q/cXNPtWkZPnGDQK5YAxTtgpmc0qsQaAArT1VgvNOGDT8gCkMyb+EzOD6GrNuu2MCpZcUyLrT6C6koo7UnSlFAxhh3d6QwACpelGc0CKTwlTwKYUb0q8Uz0NMMJ/vVVybFQBh2pefSpmGOM0z8aYDN3tTSTUpx61Gy0yWROfmGaCq80549wqEb1bBGRQ1cEyW3RN1EqukpwTg1FuKSrk4U1dO04B596m5Vir5jj+KljlfcAW71YMCk9KdHbAMDtp3J5SDXv8AjxH4Vy69a6jX+LMD6Vy461MOprIsJ0qtc/61asp0qrc/61aGCHr92kbrSr92kb71MqRvaOP3Irbj6VjaOP3IraQcVEiUOoopagYlLRRTASilopAJRRR3oASilooASiiigBKKWigBKSlooASilooAjopaKyNBKKWigBKKWigBKWiimAlFLRQAUlLRQAlFLRQAUUUUwCiiloASiiloEJRS0UAFFFFABRS0UwCiiigAooooEFFLRTAKKKWgAooooAKKKKACilooAKKKKYBS0lLQISloooAKKKWgBKKKKAEopaSgBKRqdTWoAr3P+qNcZJ/r5PrXZ3P+qNcZJ/rpPqaaH1Gv92rMLYQVWf7tCSYFarYiW5c3Vf0ps3ArG801o6K5NyKmS0BbnTXSBo1zWdcsEhwOlaF0+2EVgX0/Vc1KGyDO45rU0hOrVkwAyOFHeujtYRFEKYiwTim5pCaTNMBxwaSkpM0CHg0o5pmaM0wJgeKjdnX3FJuIp4cEc0gKrzHvUYmYHirMkSv93rVdoWBpiLEVwG4brU/FZwUg5q1HIehoaHcsYBpMUzPpS5IpDFINRSeZ/DUu+jcKQii7SD7y01n46EVofKe1IVT+6KpNg1coJlvWn+W1XQijotDLuXGKfOTylEnaOTTkjEqZUipfsat94k1LFbLGPl4o5mHKZMkDi6WN+UNaDwKVAU4xVkxKTkjmlES1BRHECFw3NSijAApcUAZXiD/j2rlx1rp/EH/HvXMinDqOROnSqtz/AK4VZSq1z/rhTYIev3aafvU4fdppPzUypHRaOP3C1tJ0rH0cf6OtbKdKiRK2FpaSlqBhSUtFACUUtFACUUUUAFFFFACUUtFACUUUUwEooooAKKKKQDKKWisjQSilooASilooASilooASilopgJRS0UAJRS0UAJRS0UwEopaKAEopaKBBRRRQAUUUUAFFLRTASloooASlopaBCUUtFMAoopaAEpaKKACiiloASo5Z0iGWYCmXdwtvEWJrnpp5LmQljx2FGwb7GpLq6g4jXNRjV37pVBIzTzCajmK5DTi1aNjhuPrV6OdJBlWFc00eKIppLdsoxx6VSkJxaOpoqpY3a3EY55q3VEi0UUUAFFFFACUUtJQAlIadTTQBWuv9Ua4x/wDXSfU12l1/qjXFv/rZPqaaH1Gv92mKKc/3adHg1qtiJbjMVp6H/wAfIqkVFX9FXF0KUtgW5vaiSsAPYVy80u+UntXQa7IUtAB34rmhzUxG9zS0tN84PpXThMxjFYmjQbU3nvW2smBQIiYEUlTlkYc1EyjsaYDM0UuKY7BOtMQtGaarq65U5FU57+OKTZkFvc8D60AXgaXINZB1KaOUblVlI/g5qvc6vKH/AHSYGMc9aB2OhUD1pSoI61zB1e4kG3gcj5u9ImpTK0jCQruOcYpDsdK0fpTQMGsaDVrjdtdww7ErgVaQ3U5IeYQnOFyowce+KAsaanmpAAazLSeVWVJ8NuYqGA7j/wDVWiOO9Ath+AaXYKbzTgTSEASl2ClBpc0DADFOpM0uaBBgUYoopAGKTApSeDWSJ5f7R27vk9KANXFGKAeKM0DMfxB/x7/jXMium8Q/8e/41zNVAJEyVWuf9cKsIarXH+uFUwjuPH3KT+KlH3Kb/FQXI6fSB/o61sL0rJ0gf6Ola69KzkQtgpaKKkYlLRRQAlFLRTASiiigApKWikAlFLSUwCkpaKAEopaSkAlFLSYoASilpKyNAopaKAEoxRS0ANpaKKACkpaKYCUUtFACUUtFABRRRTASloopAJRRRQIKKKKACiiigBaKKKYBS0lFAC0Ud6KYgopaKYBRS0UAFFFFABRRTZTtjY0AY2oyedcBM/KOtQmFVxiomkzMzd81MsgJ5rKbNoLQsW0IbrVn7IMGoIpAp4NWlnGOtSmW4lG4t9lUnjyK07qUMtZ7HmmKwlhMYboLng10iHcoNcq3yzIR6101ucwKa1Rg1Z2Jc0ZNJS0xCUZpaSgBc0UlOpiEpDTqaaAK13/qjXFt/rH+prtLz/VGuLP+sf6mhDW5G/3aFOKJOlItbrYiW5KGrT0Xm5FZQrV0P/j5FTPYFuaPiEf6Mv1rn1HNdHr4zbr9awEALAVMRvdm5bS+TaLjrjpTwbmUZUYFJZRhwuegrRGAMCmIzJPtkY45qm1/dxN80ZrfPNRNCjdVFMVjHGry915qwmpRGMPPwvfvjtzRdpDHvwuO3TqazGtmX7Qsh29GCex9aQ0iWe88py9tJuT2P61nSDMoMrAbxluemamt4VKswbai/eYjiobiRbhjLEioiDGCcljSKIhMY32gfjT1kOCyg59RSZBAZgMAYJNOHzrkg7fUUARy3RC7cYqMXOOVHIqQW/m/Mx2p/eqKaKLhYnLH8qegiZ79rlkVyAi/hWkbqWO0YvcAqxB28E5/Piuej4bBH405ZRn1FOwrnUW+oRs0Kk+XDFyCerN/k1smdGXPWuJW4DoA457Grq3riFVeTKAdFOKQ9zroZA6AqQ30p/NcrZaubbgcr/c/+vVv+2pGYunABHyHHTvSsKx0AfHWlDZqGGRZolfoCM1KBQIcKWm96cBSAXpSbvSmMTnFPQYFAxeorFbK6uB2IrbrEuSV1aM0CextClxSKcgUtAzG8Q/6j8a5mum8Q/6kfWuaqobBIehxVefmYVLnFV5DmaqY47kw+5TR1pw+5TR96kVI6vSB/o6fStYdKy9JH+jp9K1B0qGQgpaKKkYlFLRTASilpKACiiigAooooASilooASkpaKQCUUUUAJRS0UANopaSsjUKKWigQlFLRQAlFLRQAlFLRTASilooASilpKACiiigBKKKKACiiigAooooAKKWigBKKWimIKKKKACiiigBaWgUUxBRRRTAKKWkoAKjuTiFqlqlqjsls2PSgDDjQtIfrVpIh3rNaco3DYqKW9lj535rNxbNoyUUbqxAd6kEWf4qw7bUJZDgZNPl1R4GwwqeR3L51a5ozR7e9VWfAqKHUWnGSnFMlmDngYquVk8y6DTJumX611Vt/qFrkc7ZFY9Aa6qymWWFdvIqzF7lmloopiCiiigBKUUUDrQAtIadSGmIqXn+pauKP33+prtb3/UtXFfxv9TTQ1uMfpQKH6ClWtlsRLcWtbQv+PgVk1raFjz+amewR3NfWIJJ41VBmslNOuFbO2urDJtGcUZj9qzTsU1qZenwuq/MuDVzafSrIaMdMUu5PUU+YViptb0pCDVvcntVK+u0jKxIfnbv6D1p8wcoyaOM4eUfdOaydR8qVfOEoVMck9SKgvLy4WZUlYOvb1xWJdXDyzFn6AYxjFPcNixeTxmAJC5C55HSqHm4IweB2qGRy2M9O1NzyKpIVy2ZlJzt4x0oW5ZRgHgVATsI703zMGiwrlp7lyvUioY5GJ44AqN3ymQcVGHOeKdguWriUyfNtAIGOKrFj2pXkO3GeKajZ4NAEkbMPcVKkmTgnOaYqntxQVweaQFhSNuQ3NPXerKznjrVZSygDPX1qUM3ysz8DtSGdnpN9bz26JGxDKMEN1rUBHXNcHaXiQzAhMYHSussL5LqNC3Cjrn17VLHa5oK4dsDnFSYoWMeYX46YqXaKQrEWOadin7RRtFADDzWFqIKalCe2a6DbVS4s0nkVmHKnIpA1dE8fKD6U7FIgwAvpTwKBmD4i/wBSPrXN10/iBcxj61zpjq4bBIhqu3+tq0VxVV/9dVMI7k/8FMH3qd/BTV+9SRUjsNKH+jp9K0xWdpQ/0dPpWlUPchbBRRS0hiUUUUAFJS0UAJRS0UAJSUtFACUUtJQAUlLRSASilpKAEoxS0lABSUtFZGgUUUUAFFFFABSUtFMBKKWigBKKWigBKKWigBtFLRQAlFFFABRRRQAUUUtACUUtFABRRRTEFFFLQAlFFFACilpBS0xBRS0lMAoopaAEqjqozbmr9UtU/wCPY0gOcltGk+ZRmolsm6Ohq79sSJcHtUY1AF9zjC1CcjbliS2FosRLEVFe2YuJCcVah1G2IOWFRm+h5CNlj2pe9e5Xu2sZ5tpYRtjBoS2lB3PkVrw3aKcSLimXkyMvy4quZk8i3M5lyOBmug0hdtuB7VixHkYro7FNsApmbLFFFLTJEoopaYCUo60UCgQtBpaSmBTvv9S30riv4n+tdrf/AOpb6VxQ6t9aENbkb9qctNftTlrZbEy3HYqa3uGgOVqLFFPck0Bqs+Op/Ok/taf1/WqAoNLlQ7s0P7Xm9/zpRrE3v+dZtAGaORCuzVTVZn4DYPuaqXt8UkQoxaTGWJ6fSmvbmKPLkBj2zzWe6l7jBbHqTUWVyy3dM6DdMxEr84x0FZszKflTPvmrNzLuuHLNuPTNZ7HDVSRLYjn5u9KnNJgHnNOQgOcdMVRIrHFRAE045Y5pyLQA3yzjk0m3FTntTCOKQyEg0Dg1Nt+UGo2XFMRKhGeuac4wciq6nBqyjZHPJ7UAB5GOhpGJA2kc0bx0Ip7APjbikMQPjBrX06/eEFEI+cYORmskZJ29PrVmA5kGDg0mNHVxaoExhz7gnNTf2yB3H51z64x0waCanlHc6Eayv94fnS/2yvqPzrnKQ0+QOY6T+2U9R+dH9tJ6/rXN0xqOQXMdQNZj9f1p41mP1rkqcDxRyBzG5qt9HcxjaelZORg1EOtOppWBu404NU5P9cauVTk/1xpscdyX+Cmp96nH7lNT7w+tJFTO00sfuE+grRqjpg/0dPoKv1DJWwlFLRSASilxSUAFJTqSgBKKWjFACUUUUAFJS0UAJRRRQAlFLSUAJRS0lABRRRWJoFFFFABRRRQAlLRRTAKSlooASloooASilpKAEopaKAEopaKAEopaSgAoopaAEopaKYBRRRQIKKKKACiiigBaWiimIKKKKYBRRRQAVDcqGhbNTUyRdyEUAcNeA+c/oCaWErImGOKsapCYbtsj5X5FRRW6ZDHgUdBxEWwRjkSYH1qdLeKE5DZIq1BDbP1cfnTLiKIsVjOaNy7W6FeeXzPlU8imgsRyaHhEJHOaaJQTRYVzU0q3EzEtXQIgRQorN0SLEIb1rTNIgKWiigAopaKYCUoopRQIWkpaKYFHUP8AUN9K4ofxfWu11L/UN9K4nIAbPrQhx+IY/anAiomlQjrSbk/vVpzWG4XZPuFG4VBuT+9S5X+9T5hcjJwRijNQZX+9S8f3qOYXIyepklFvG0mwM38Oeg96ht8bsM3FEr7yEdQq44xS5rhytEeWnclnbce9RyxrACc7mNTQReUiu7D3HWoyySElslV6YoEVCdp5HFQnDPVmV9/T7o6A9qrDg5qkSPaMCo+pqSSQEcdajWmIXFSKMD3poGTThQAEcUYA49aOc0u0kgg+1ACkcYNMZaePmJ9RR1BHU+lIZAy4NKhJzzzTnGajHymmIlKsccAinE8DnBpYn7GmzkbhikMcGwDnpU9uc4PboKqoSRgnip0ba4C9BQwNSJty+9SYqlBNjrVzcMUkMWkIo3D1pcg96dxWGmozUxAPemlPencLEVOFO8v3pRHRcLDR1pe1PEZpTGcUgIqpyf681oeU1UJQVuDmkyo7kh+5TU++PrTj9wU2MfvB9aEXM7nTBi3X6Vdqrp4xAv0q1UMhbBRS0UgCkpaKAEopaSgApKWigBKKWigBtFLRQAlJS0UAJRS0lACUUtJikAUUUVkaBRRRQAlFLRTASloooASilooASilooAQ0lLRQAlFFFABRS0lABRRRQAUUUtACUUtFACUtFJ3piCilooASlFJS0ALRRRTEFFFFMAooooAKKKCQBk0AZOuW0b2zOeCORWPbqrx4NaOtXPnRtHGc464rAW5MfFNxdhQkrmj/AGajchiKkW1SFSc5rNGqMgxmmvqZdMZpcrNOeIt7NljzVSJiXFRSSl2+taOm2bOd7DitYx6GMp21Oi0a6XyljPDAdK1jzXGzzvBdAxHGKv2+uMMCVfxFKVOz0JhO61OjoqnbajDOOGFW1dW6GszVO46iiigApRSU4CgQtFFFMChqf+ob6GuClZskCvQNQiMkRArmX0TJJBpoV7M54oaTYa6D+w29aadEf1qh8xgbTRtNbp0WT1pp0WWmHMjEw1GG962v7HloGkSjtQHMjLhZ1cYwfY1bcCVcgbSOMYq4unSIMFBn1qGaJ4QWxgZwakq5VnKrlQT6ZPeq7lQgy2TUs+S2OQtVZB82PSqRmxpYk9eKY3cU7ac0jjAqxEY5NSAZNNFSxrxSATbzTgOak8s44p6QZ4xg0XCxBjmlCkVZMBAzimCP2pXHYiA5yM5oxgk1YVGBp32ZtpJFO4WKbDNRkVZlj2Z7VWbJzQIQDB4609/urnrQinvSyLzTAYhO7ipu+M4qLYQ3oaXktSAtRZq75u1RxmqUXyjPJqaOQMOTnnpUMuLsSm7UdVoF7H/dpj24cZzk1CbU54pGly19ti/u0ovYf7pqp9kaj7I9FhXLv22H3pReQepqh9kko+ySUWC/kaIvLf8AvGnC7t/79Zf2SX0o+yS+lFgv5GsLq3/v1Xumgf5kYFqofZZvSj7NMO1Fgui0fuCiL/WL9ajjWULtZakhH75QfWqRM3od7Yj9wv0qzUFkP3C/SrFQyVsFFFFACUUtFACUUtFADaKWigBKKWkoAKSlpKACkpaKAEooooASilpKQCUUUVkaBRRRQAUUd6KACiiimAUUUUAFFFFABRRRQAlFLSUAFFFFABRRRQAUUUUAFFFFABRRRTEFFFFABRRRQAUuabRnFADqSoJrqOFSWYVk3Wt8lYhn3qkmyXJI3C6r1NQyXsMYyWA/GuWl1C5l6vge1VmZm+8xP1NaKBPM+h0VxrsEfCnd9KzLzXZZIyIxt9zWYRUcgyMVSiiW31NTS8zW7F+Se5qpfWpjcsBxWlo8WLfFTXcSlCGrTluYqdmcrIBmmrGznA5q1cW/77jpmtfTbGPaG6mpjB3saSqJK5W0/Sd2HkFa7xrBCdoxgVcjiCr0qrf/ACwtzXRFJHHKTkzAkO+Rj70oHFKFppY5wBWJ2JWQ9SVOVJB9quQalPCeW3D3qmBxzRUtJjOgttajbAk+U+9aUV1HKOGFcdjNPjlkiOUciocOxXM0dqMHkU4VzdprLJgTD8RWtb6jDMOGFQ00UpJl+imK4YZBp2aQxCobrTfJT+7UlFAEXkJ/do8iP+7UlLTAh+zx+lIbaP0qeigCD7LH6Uj2se3pVikfgetAGTPC7MQhwuce+ax57G5FxiVDJG3v37V0UkTh2JU4bnjtVqOJcBiBmkO5y0Hh6V2zKdq9cH/9dU9R0ZU4t+SpO7NdqyMD8vI9KyJUaNrjfD5isSRgjPNO7Dc42KDJUyYRTn5z04qvdooceWcqeldJrFn5WjxfuQjqRuweea5hkOatO5LVhgFW4o84zUKRkjOKuwqcClJjiiSOMelXUgXAOKroOauIfkqLmliBohTBb5PSrYHNSKo9KLj5Svb2YLValtlCcVZt0AFPdBtNVcnlOdu7fJNZjIFzXQXScnNY1xGeaaZLiVAeaU9eadbRGWZU6ZPX0qS9t3tpzE4wRVmZBjGT3FPjYEc012zgU+OEnkjGRnJoAsdIxtwT61JCh+VgMk84osLSe6JVMBe+a0Rp8ke7zB8qkDA4yallImtbD7SQAQMjPFWDobf3zV/TraK3KbuoHOK2olDLll5qRs5M6K46OaQ6NKP467Dyk/u0hiT+7QI486RP/fpp0q5H8QrsvJT0pPIT0oA47+zLodxSHT7seldj5CelH2eP0oDU437Fdj+EUfZrsfwCuxNvH6Un2aP0oDXucd5F0P8AllUYtJ2nVjHgA812htIz2pPsUZ7UXB3YWY/cL9KsUiIEXApaACilpKQCUUtFACUUpooAbRS0UAJRRQaAEopaSgApKWigBKSlooAQ0lKaMUgG0UUVkaBRRRQAUUUUAFFFFMAoopaAEooooAKKKKACkpaKAEopaSgAooooAKKKKACiiigAooopgHeiiigQUlLSUANkkWNCzHArEvtY5KQ8+9WNdmKW+0HrxXNhq1hHS5nJ62JpZZJjl3JqLFKDml6VqSGKawyKcTSCmBGqnvU9rb+dMBTK1dIi+VnIpxV2RUdolq0QQxN2FYeoX8k11si+4D+dbtxDJJEUj4z3qlPpixW/yj5h3rSxyqRShWNx845qOC5ntbolFJirQiWEW5V/v1a06FJYjuXJpRRdR3RbtblLmIFTzWdq0nOytE2qwjdEME1jajnz/m61TdkRTTclcp5xS4FLikIxWJ2CE0gPNKeBSJyaAHgUuKM44paAEIpm4o25SQfanMajegDc0e/d22OckVvZyM1xVhJ5dyp/CuygbfEprGasy4bWJM0ZpKKkodmlptOFABRSUtABRRRTAWiiigBahkhViCQMjoalo70AZ+p2qTWMy4yStefSArMR74r0yTc5Ma46ZOa8/vbbZqDR9cMRQnYe6GxQZQVMq7amCgDFJwOoxUXuapWGDg1OjcVGUyOKQZWgCwGqVW5qsrU8NSKL8cmKc0nHWqaPilaSncVhtxhs1k3o2jArTY8VSmiMhJpxepMloGg2wMxnkUlE60mr7WuN+cnuPT2ro9LtUS2ESKRgZLepxXO6nHJbX0ycHLZDYyea0vdmVtDPjhLsOAcnAHetfUHWS2ghECxv/FtHBxVfS7P7W7RhikgPyseg+tS3ErteRweSHaPK/Kc7qbEje0coLPYigkEDgdR65pjsjX5EofOflGCfpSaRuFiNvITO5QeQfQVZPlyorIQCoyAOvHYioe5RdtE81htACYB4rRUADiqMAFvclATtZd2PQ55q+DxQJhSUtBpiEopaSgAoopaQCUUUtACUUUtACUUtJQAUUUUAFJS0UAIaKKKAEooooAKSlooASilpKAENFLSUAJRS0lAAaKKKAGUUUViaBRRRQAUUtJTAKKKKAClopKACiiigAooooAKSlooASilooASiiloASilooAKSiloASilpKYBRRRQIKSijtQBz/iCTMiJ+NYROCRWprj5vcegrKk6g10R2Meo+I9aeTzTYxxS1YC0DpR2opAKOTXRWEey1X3rAhXdKq+prp4l2oi+1XDcwrPoTouBUU0e5SKnH3ajmYRoWNaGJjC3H2pienpV/TMHeB2NZwkeW8KjjdWtZW32ckDnPNSty2tESynGTXN3j+Zcu3vW/ev5cLH2rmyckmiY6S1uIKb1anHgUi1mdA1+lCDAzTmpGOFoGNBy1PzxUMZ6mnO2FNMQqncc0jUJwlIeaAFiOJFPoa7GwbdAK41ODXV6S+6AfSsqhUdzQopKKyNBactNpRTEOopKWgApaSimAtFJS0AFFApaQDXTcMjhscGuElRlvm39QSa7m6uYrS3aaZsKoz9a5W8vLO9Hm2wBcsdzYP5UPYuJnvnGRTfO/vDIqUDNVZX8uTB4B71KVy2PL45Q/hT0lVxg8GosgryPxFV2IDcGqsK5odKUVWjlJAFTb8CoLROtPwB1qm87dF4oTc5+Yk07CuWiUzjOfpUsdt57BAMbj6VAjMv8ACAK2dFhNzIzngAcUIl7F6CENbsnOSMD+VYt7pBniNxG5SQDDDtkcV1QjVE44FZF3FNHHJ/zyYkjBxiq2M0c1a206iHCYDMBvBxn15q7JANPvM+WZXbLDacADFXra1aZy6JtSIYXtk456Vd023UwGVlG9+uT/AFqmwKunIghclv3jtuJ7E4q7HAoUTMFMh7Ac1WktJPtLGLPlk5wBkD1FW0S5lYfuVjAHBOf5UgLMEecP1J5NTxjA2nt0+lMtkMQ2Mcnru9alxyDQSOoNFFMBKKWkoAKKWigBKKWigBKKKWkAlFLSUAFJS0UAJRS0UAJSUtFACUlLRQAlFLSUAFJS0UAIaKDRQAlHelpKACiiigCOiiisTQKKKKACiiimAUUUUAFFFJSAWkopaACiiigAooopgFFFFABSUUtAB2opKWgApKKKACiiimAUUUlAgpkrbI2NPqnqsnl2bn2prVibsjlr2Xzbp3z3qtIeKV+tMY10oyJY/uin01OlOoADRQaKALenJvul9q6RR830rE0SPdKW9K3UHJrWGxy1dZEn8NZ+ozbQBV+VtiE1jzAzhpG4A6Ch7CitSHPlN5x6mteylaWPewwO1ZECm4b5j8q1tWy7YKUS5mfrEm2Hb6msWr2ry77gJ6VQzSluXSVkDHtQDTc5OaWpNBTUcpwtPqCY8UwCM8UjnOBTkGEqN2wwoAnHSg8LUaZJp7noooAFrotDfMYFc/jGK2NDfDEe9Zz2GtzoKWkorE1FoFFAoEOpaQUtMAooooAKWkpaACmySpDG0kjBVUZJNOrlfEWou9w1uDiNDggdz700rgLNqC6nfMrkiADAUdcZH61nfZEsd8aHIJyCaTSp1F0V253DAqXUTiTdkfMMgD07VEr81jSNrEUZyaWW2Eg4qqkuDVuOcGlsWtSkbKUNgEge1PWwIOT+pq95ygZJqLz1c8cj1quZi5UQxwfNx2qR4GIwKuW8WSMDrSzrsel1K6GEWeKTD8e9XIZUC7t61bktY7gdMGo009I2zkflVXRHK0LA5lOcfL711WgRbLRm/vNXPImWVEGSTgV1WnxtDbeS33o2IP8AP+tCFPRFogVFcQJcxNHJnafQ4qWkpmREtukVuIol2qBgCq7W+0YG5WPcDg1dpcUDK9vB5K7dxY9yasAYoopiGYyw9BT6AMUUAFFFFABRRRQAUUUUAFFFFABRRRSAKKKSgAooooAKKKKAEooooAKSlpKACkpaSgAooooAKSiigApKWkoAO9FFFAEdFJS1iaBRRRQAUUUUwCiiigBKKKKQBRRS0AFFFFABRRRTAKSlpKAFpKKKAClpKKACiiigAooooAKKKSmIKy9dcLZsM81qVzviOU7kTPHWqhuTPYxGOahJ+cCnk4NRMfmFdBmW06U6o4zkU/NAwJ5ozSE80meaBG/oa4iLVrpxWVo5xbitTNbRWhxyeoy6YeWRWQjmWQxA/L3NW71mklWMHCnqaq3QEG0R9aTLh3GN+7uFijOM1tjEVr16CsaFAHRmOWJrR1OXyrIjODilEJbnP3Enmzu3qahc4FL71EzZapN0rIepwKC4FNzTTQMUyVE53U41G5xQA5G4pnWWlj6UijLk0AT5wKfGuTk0xFzUxIUUAMdvmrS0ZsT1lZy1aGlti5FTPYDrB0FFInKA0tc5sFLRS0CFFLSCkeRI13O6qPUnFMB1FUbjV7WEfKxkPotY17q81yCiHy09FPNVYR0Ut3bw/wCsmRfYnmqcut2ifc3OfYYFcoyliSW/E1A8rxNtz9D2p2Fc6W58QOI28uNV44JOTXIz3DTStJIxJJzzSyXEjAq557VU3YY+vvVJCbLW9gAVypHemRyv5xDEtu45qESN65pCxGCDyDmiwJ2LZPNKHK1JIm6JLhPuSdfY9xUe0ueOKzsbJkyo0g5NTDYkW3oRUcb7eG/OpCqyj5WBNSUaFlcRblLNgAdaW4jWeOSRW5HSs5LdlcLuOKubfLTAJqWWitDcsvyt1FT/AGjPes+ZwZiB1q7p1nLdzLHGvJ6n0FPlFzGhYpk+aw4HTPrXS2H/AB6Kc8nJNV203ZBElu20oMHnGferlvEIIVjBztHX1ppWZnKV0SUlFFUZi0UlAoAWiiimAUUdqKACilpKACiiigAoopaAEopaSgAoooNABRRRQAUlFFIAooooASiig0AFFFJQAUlLRQAlFLSUAFJS0lABSUtFACUUUUgI6KSisjQWiiigA7UUUUwCkpaSkAUUUtACUUUUALRSUUALSUUUwCiiigAooooAKKgmuo4Qctz6VQl1dR90UhpNmtkDvSbl9awW1ZyewqSPUy3cUXHym2GB70ZrL+3EDPB/Gli1HecUXFympSVDFOrjrUuQaYgrl/EYP2hfpXUHgZrldalEt2V/ujFaU9zOZjk5FQsfmqVwVYjtUD8NW5BZhbtUuarRH5qnzmgBxPNFNJ4paAOg0dsxAVrHpmsXQmzkVsSnETYrdbHFLcoXcoz8vLdhUaIPLLynLUy2dUd2lPzE96TDTSZPEf8AOoNVsNsiZLsZ+6DxUuuycKmadFtS7UJVLV5d93j0FHQLXkUHbC0wdM02V8sFFOPSpNxc0UzNGaABqic05mqNzxQA5D8tMSTElKD8lRpjcaAL6uu3NMJaQ8dKiU7sAVbQALQBGE2jmrennFylVnNTWRxcJ9amWwHYw8xLT6jt+YVqSuc2CkkkSKMvIwVR1Jpwrndav/OmMKN+7jPPuaaVxDb/AFu5MjfZmWOPoMjk+9ZzXzyfPKS4P8QOajkYNH7VW85YVO4ZB7VqkRctlmZSwJGRxVTeT9859zQJDLykjbf7pPNRTMVOf5GgRK7Pj92cMO3rUS3agHcuG9O1ME3rTp41mTzE++OvvTAhkuHk+/g/hVc8uafSEZNMBtLSUvTntQBqaLIkhexmOEm5Qns3amvG8EzxSDa6nBFZBlJb5eMVt293DqUCRzyeXeINqO3SQdgT61Mo3NIsYc/eHBpyrHIc5Mbe3Sh0aNikqlXHUGo8HPWs9jQt8gjdcHHsOaf2PzMR71WTcPSlmnEUe5jn0HrSKFW3DS7ugzya6SzUaVeRMrbraYbGJ7N61yWn3ZkuWEvfkCu2gSO9s5bMnDYypP8Aep7Mi6ZsUlVNMuTPahZARNF8kgPXIq2aZAUUlLSEFFFFAC0UUUwFpKKKAFpKXtSUAFFFFABRRRQAUUtJQAUUUUABooooAKSiikAUUUUAJRRRQAUlLSUAFFFFABSUtJQAUUUUAJRRRSASiiigCKiiisjQWiiigAoopKYBRRRSAKKKKACiiigAooooAKKKSgBaKKQkKCTwKYAxCjJOBWbd35OVi/Om3Vy0zbVPy1Rn/djnr6VnKXY0jHuVp5mzycmqckuO/NSS55YmqjZY8VURMXzCTnNOWchgBURBC0IpHPU1oSakE8YxvG49gelX47uEgKQAawi21c96YZCgyTU2uO5uXN2kYzG+T2Aq7p97uQibj61zlpMoO9xlu2a01uoshguPWnYL3NxrlDHgNmuTv932l3xwTWwJ45D8pxxzVa9gSVNynpTi7MmUUzDnBYZHWqjFgcEVckPl5HcVUklDdq6TAeh5qwDxVVT0qZTQBKTxSg8CmnpQp4oA3NA+81at5KIo+TisvQPvNVvU0MmPQVstjka94zyDLNvxhKvSyq0ISIZb2qqZN8YijHzVYswtuDv6+pqDUZaZjZi/3/esu7k3TyP71au5mMrOn3PWsq5k4x3NDHFdRinfIWqY9KiiGBUvakaDRSGg9aD0oAYajc081G5oAXPyVFH1JpznCUkYzQBZiFWA1QIMVOgoAR6lsz/pCfWoZDzU1nzcJ9aT2A7O2/1K1LUVuMQrWdq2qrADDAcydCR2rnSuai6vqi28bQwnMp4JH8NcxJLkHNLNIWyxPWqbvzWiRDZKj7lIBqtcNkAUkUm2Q56Gmync3tVCGKSM4p4fAwfunrTB1NNJ46VQh7DBxTopDG3FMHzR+4pBSAdMgVty/dbpTF5PFSrhlKHv09qiBZGI70ABGOTxUDvk4HSpiC3U0xo80ARYpQMUFStKOaBmhDevcRR20xB2H5JD94D0+lTmJwcVk9K2tKmF0dj8Oo/OomuppB30HpAwxuPXtVHUSDNtHRRitqVCis+OnArBmBZyazi9TSWxWVzFKHXqK72wkd9k4BjTZgH27k1wUg5rRudVvZNPW3L7Y1wOBgke9aNXMk7G4niVV8QSMihrdxsJHVsfxV1sM0c8YkicMp6EV5Naf8fCn3rodO1iWwkG35kP3lPem0Lmud3RVayvYb63E0LZB6juDVisxi0tJS0ALRSUtMAooooAKKKKACiiigAooooAKKKKACiiikAUUUUAJRRRQAUUUlABRRRQAUlLSUAFFFHagApKKKACiiigBKDS0lIBKKKKAIqKSisjQWlpKKACiikoAKKKKACiiigAooooAKWkooAWkoooAXOBWdfXOT5SH61Zu5vJhLd+1YbSdXY8nrSZSXUsK6qMn8KrSfMC7Hio45DNJx0p1yeBGKhotMouDKx9KPKwOBVwQhVoSLPOOKYGe0JzmlWEggVclTL4HQVJHDkFjRzMLFBo8n2FV51ycVoSDaCfXpVYJueri+pLIViKgUkjsFxmrxjBU1UkjJfAppisEcrrwD1q1FMwU7ulQInzAYrVisPOtmAOGxxRzajtoc3cy/vTnpmoJAGXIq1cW6rIyvwVqq6BR96utbHM1qLGeBVhDVSM1OD0oEWO1EfSkU8URnqKAN7QDjfU11cF5GiTlqraI2N9STlbeQyDvWvQ5re8MTFo2W6mnOr3H7z7qD9aj2m5/eNwB0FPa7Cw+WBluwqUWyC8lUQhRxisjmSTPap7verYY8mmRrhaTNEIvBqTNMxzTqBgaaadTG6UAMJqJzT2NRMeaAGyNwBUkZCrk1WkbkVKFDqMmgCwtyoPWp0uFboaoCFCetOa2ZRlTQBfK7jmrNgv+lJ9azbedgdr1p2bBJRIei80nsBvarqsdjCsCN++Ydv4RXOSyBhuByfWql5K1xdPMeWY81AZHXjPFZpWLbJZnJWoM1Ih3qwqLpVogb/FSn71IPvUE/NQAuMc1GxODzUhPFQsevFMB0TYansMN7VCOOasD5489xSAQUsg3LuHUdabTlPNAEYpaVlwfaigBpUGoyuDUpFJjNMCLFPhd4ZVljOGQ5zQRilBKhh2YYpDTOgnv4p7BWXqw5HoaxWcZqON2VGX8aBuJ46+tZqFmaOd0B2qckZPpUbySlCpPyntU+3C8dfWkEYZeT1rQzGWqHJf8BVgmmjCKFHSlXk5pAbOgXrWV2gLYjc4Ydq7gV5spwPSu90q5F3p0Mvfbg/UVMikXKWkpagYoooooAWiko70ALRR2opgBooooAWkopaAEooJA6nFRvMqd80rgSUVGJVbpT8j1oGFLSZozQIKKKKAEooooAKKKKACkpaSgAooooASiiigAoopKACiikpALSUtJQBDRRRWRoFLSUUAFFFFABRRRQAUUUUAFFFFABRSUUALSUZpsjhELHoBQBl6rNukEYPTrWLdz5/dqfrU13OWd5D3PFZ5JLAdzTS1Kehesm2gt2AqbIdwe5qAfu4gvc06FssWPQVI0WmOSFpzMF4HYVEjZbd6UxpcsB3NKw7j9mSPc5qZ/lhwe9MicM3sKbLKJHwOlK12O5XlXILHoBUUQGRU9022L9arxnGOea06EEpIxj3poi6mlVckHtVq3QPzUspEUFuTitqFQqACqaAA4FXkGFFSaI57xHaosqygEb+uPWsB0AHQ12mrwedZlscpzXMugPQV103dHLUVmZqqQ3UVMvFJdrsIxSRtlRWhkWVPFJGcSEUiGmk7ZRTA19Om8oP9KmTddEs5wo6CqVkQZSD0qWWYxuUTvV9DK2pN55QmJOtJJH9nw5OSeajWPYm8n5uuagnleddqngd6AInYzTFjzTqSJcLTqk0Iz1p1DCkFABTHp9RuaAImNQO2KkdqYkbSH2oAkt4BKMmrAgVRwKks0CripyuDmgDPbaDyuKsxFWQVJLErg8c1WQGMkdqAJHhU/Wpd3l27E1VaVt2BUs+TAFPUdaljIk5XcailOakGSMAGni1ZhmkBXhOGpZV+Y05oWjbJ6Ur8rmgRXX71B+9TgPmppHzUwEc9KianufmqInnrQAtTW7c4qDtT4jhqYE7Lg0nennkA00ikMXGRim9ODThQVzQIaRTDwc1JjFBXNAER5waU00/Kfan5FMBFADCpVUKKjx3p7HJwKQxc5p3QUgGKY79hQAp+Y1YjXAqOJQo3GnmUdqQDmPBrrfCTltOkU/wvx+VcgTlfxrqPBrZguvQMoH5UnsNHS0tNFLWZQtLSUUALS0lFAC0UUUwCiimSSLGu5jgUgHkgDk1VlvY0OPvH0FU575pWKp8q01VZl6496zlU7Gih3Eu7tnb72xfbrVR7nkKDuHrViRY19XNQ+WHziID3BrK9zRKw9LhwAN1WFu3HysO1ZojkVjzwPUU8yOc8fMtF7Ba5f+1Ox+9ij7ZIrbTzVRJGZOuPUVG7kHFHMw5UbEN6pO1jmrgIYZByK5oFm5HWrdnevGwV+VrSM+5Dh2NukpEcOoZTkUtamQUUUUAFJS0lABRRRQAlFFFABRRSUgCkpaKACkoooGQUUUtZGgUlLSUAFFFFAC0UUUCCkpe9JQAUUUUAFJRRQAVn6tceXBsHVq0K5/V5d0vsKBozJn3HHpTLdd0u49FFIxypPrShhFDjuaroBMzbzmnbgo296ijOEyaIyZJM9qmwy3nbHUGSWz3pzktwKfFHtG5qNhjmbyYPc0225Xee9QysZ5go6ZqeUiNQgoAhvJAce5pkRHJNQXEm6bA7U9M7QO5q7aElpWLNgDir6AQw1UtlwRmnTz7nAHQVk9WaIu2w3Ee9aPQCsq1uo15bOBVtLuKVsK3PpTsWiyVDKVboRg1x90nkyuucgHiurnJZQgOM965K/OJ5F6/MRW1EwrFKUeYCWFQx5FWiuVApssO1QRXQc4IabPxg0imll+aOgCe3kbIK9avIgCFyctVTT8CM7hzTmkLsVU/L61SIe5MJGmbZnC96bPiHheKG2xJkVTldpTuJ4FMXUmEoxinK+aqqRT1cCpLLR5FMNR+bSeZQA92CiqryE06R81D1OKAHxIZG9quBAgwKLdAi+9OPLGgB8BwTUpYCqqkq1EpJGQaALJIx1qCUDrUAkYcZpYw00gGcDuaAHr8nz4yx6UMSYX7kc1M5XGFHAqujDcQeh4NZ7jEjuQqiopbqVuhwPaogpSQoexp5GaoCEzNnk1LHMG+U1G61Epw4oEWscmmk45p2ciopD2FADCepqLNOkOBimUDHDmnjg00DilpiLSHK0pFRxGpaQxtOFIaBQIUik6U6kNAyN1yDTMHA7VN2pmBgigBoA9amQADPrUIBHFKSQo5oAdI/YUkcRPJoROcmps4HFIBGUkYziq7ZVsZqyOaguRiQUAPRiI8muv8ABa406Z/70n9K41jiNV7967vwomzRUP8AeZjRLYqJtClpBS1kULRRRQIWikpaAFopKKAEdgilmOAKw7y7aeQgHgdBVzVbjyowO56CscNtXJ6ms5s0gupMGWMZPWla6O3HQnoKrA7356Co1O6c1lY1LiSHPPbk1YV1K5xzVA55x9aswfNCPUUhiykqxbGQRg1FCP3hB6HpVgDdGyn04qtAdpKt07GgCUphs+1GwMPWpQAeM81E+Y2BPKnr7VIAiinmNeoHWg8EehqTbnj8qYE1nP5bbCeDWnnNYByrVr2c3mxA9x1reD0sYzXUsUUUVoZhSUUUAFFFFACUUUUgCkpaSgAoopO9AwooooAgorOGo+oNSDUErm54m/Iy9SVVF9Ge9OF3Ge4p86FyssUVELhD3pwmQ96fMg5WSUUzzF9aXep707isx1FJuHrRmgVgopaSgBKKWkNMBD0NcrqDEzOPfFdRK2yNmPYVyVw++4z6nNNDRBLwyrUE0m6UAVLMcyE1UU5kJqkhMstIdoAqzAML7mqaDLCrkbhR/WkwLKbV6jJqOecufLiGSfSoyzv8icZ71Zt4FgGScvUbblBBELdS7fexVWeU/M56npVi5kCrljx6etZcshlerir6iYRgs+auwxn0pltASMkVeUBMAcmplIcUNP7tMfxHrTIIt7/NzntUrqT71H5skBz5bE+tJFmusEUcIGB0qOGJFk3BcGs5L2ad1RUPPc1sRq20buuKbTQ0yvqkxto0fnaTjIrm5SJJmfrk5rsJIkuIWilGVNcneW7Wtw0Tdjx7itqVjGsmRhfmzSsu4EU7oKUcitjnM6RfLYjtSBsqas3Ue5cjrVENhsUwLMDO4I6CrR2JHUNsVWM54puDI3P3apbEPcehMrjcflFNucKcA8U6YhFGOtVXLE5agEKDRupuaSkUSg0E01QTU8cBPWgCuxp9vGWkyelSSoEIGKnhQKucUAP6UsYzzTlHyE0ifKKAGOtMJytSFxmo3KnpQBCRk1ZVfKTHc9aZCgB3t26VORkZb5V96iTGROcJjuarE4NPmmiU4Vsn1qAyoT1oQEkq+YokX7w4NNHIpEcZ4NOIA5Xp/KmIawyKqvxJVrNVZf8AWigCxuxGKhJxyac5wBk9BUDNuPtQMCcnNApKcOtADwKCKBS0CHoeKmU5FQCpVNAx5oHBpKKAH8YpCKAaXIoATAppA3D6U+msPmBzQBK1jL5QlGORuA9qr9ue1WDeTCDygw29M45x6VW5xS1G7DgaWminCgQ9ajuACyGnrSSnEZ460hkHVsmvQfDYxodv2yCf1NeeqC7BBzk4r06xgFtZwwjoiAUT2GiyKWminVkULRRRTELQKKKAFpD0NFB6UAc/rTn7So7AVQdzgDNX9cUCZWzzisvO4/LzWLN47EsbcmnRqd9EUZHJ61YRMCkWMNTW7gcVC6tmmqSp3UgsXwMA1TLbXIPTNTpJuWo3UFqQE0a+YAU6jtUpAkT3qiHaBgc/L6+lWRIT83fvUtAIuYzsflPX0qcDyxg8jsaRHV/lbhuxPejfs/dt07ZpiIpiCc1Np022Ur2NU5iY355U02NzHMDniqi7Mlq50vUUVHC++NWHcVJXQYBRRRQAUlFFABRRSUhhRRRQAUUlFAB3ooooAwA0Z7Uu2KssT+9KLgnvXl8rO+6NTyozSeQvrVFbg+tSC5PrS1DQteR6NR5L9mqAXXvTlu6LhZEvlyj+I0fvx3NNF1TxcrT5w5UKJZxThcyjtSC5WnCdD3FPnYuVALxx1FOF8e4pPMjPpS5iPYVSm+4uRDxfCnC9U1EI4j2pfs8Z6Zp+0YuRDb66X7KwB5PFc5nMze1amqMI8Ip96xlbh2NdVO7WplJWZHI2XPpVaLl8e9TMcITUVuwBzjmtuhn1LKdasxJn61WVmPSp95RPesyizuWPgcH1oaYKmcfSqkZMjbmPyjtTZ5c59qLBchuZWllxUttEqnfKfwqCEFm46+taVvb+oyacnZWCKuKsjHhRgVZiiKrk9ackSxDLdfSrEY3EGsjVIdbwbiC1WzAD/DRGuKnXmmirFZLdVbO2nkYPpVhgAKoS3AM2zoKYJFhT71n65ZefbidB88fX3FXBJEP4hSzTxrCxYjbjvTi7MUo3Rx5kLcVIjdqhJBdiOmeKN2K7DhehLJg1m3Mextw6VLP5xyQeKrBpZBt2k1T03ITT2JoSWHtVtpFWL3qrDBOi52Eir2mwJPKfP4+tTzJIrlbK8fLBnqO527+K2rjTODsbI7VQOm/Ny1L2kWP2cjOzihWG4Z6VrR6ZGepzUF5pnloWjpe0TH7OSQ+JE2grzUgGKqWchC7G6irDSAVZITIDg0A4TFQvJmnJTET5wtNZsCkL8YNQyMTQAOcmmpgnJOAOpqJmNO3JsAcE9+DSYDpb0LxGPxNQYubjnnHqak81F/1cYB9TyacJ9/yyZI9qkZB9mUfflA+nNKI7YddzfjirHkxv92QfQ0hsWxkFT9DTAixARtVMH1zTPMaNtrdKV4GQ8gigqZE2nk9jQA/qMiqxRhKCafCxBKN1pZmwB60AQOSzH0pMUUUAFKKSlFADxS00U4UCHCpFNRinCgCWikBpaAFpM0UYoGG40mSWHeg0n8QxSAD78UhOBQc96a5xQA4HNOFRg1IOKAHCif8A1B9jTQadJ/qHpDJvD9v9p1a3TGQG3H6DmvR64/wTbZnnuCPuqFH412FTPexSFFLSCnVAxaKTtRTAWlpKKBC96Rj8uaKZM4SJmPQDNDGc3q8pknb0HFV7ZAqjnk80XjF3ZqjWFRGCrlXHfNZGyNBAKmXBrPtp2Pyuct6jvV4AhcikaLUftBo8pSOlUprt0fCL+dOS4mYcKp/GgCx9nx92neTlcGkhuMn5xtNWSykZU5FAjLuInTcAciorK72t5UnA7H0rRmUMprEnj2yntRa4mbWR36UOwcbGP0NZ1tMygK+Sv8qlmYryDmotYLku/dmKT73Y+tMKkJ7rUIYzLn+NeatRHzEVj34NCEa2my7oQDV6szTQRGw9DmtKt47GMtxaSiimSFFFFAxKKWk70AFJS0lABRRRQAUUUlAHA5NKGNaDWS0z7DzxiuHnidfKypvIpfMNWTYsKYbRx2o5ohZkXmGlEpp32dx2pPJb0o90NRwnNL9oNJFbPLIEXqakurF4GAznihQTDmaEFxThce9VNrDtS4OKXIg5mW/tPvR9px3qng0wk5o9mh8zNFbsg9amS9P96sgMRU0JJyT0FHskHOPvJzJIzH6VQc7Ux61NM3Ix3qrOfmArriraGDI5nwgFNgPzUyY5+gplu58ytraGd9TSU7cUjkuwHQVGGxzT1O1S7Gsix7yBFwtQyEgBe5pkRMkhbtUkS+ZMSarYNy3ZRADLcCtBZcfLGPxqghy2F6VfgQHBrNruapEgjZ+vNWokxSLjAqZKktEiVIHxTQKZg5pFEjuTxULW6tyRk0yadYfvdfami4Zh12iqVxDvsylvu9K57V/tEMux3byz0FdFHKEXzG3HJxzWZrzpcWwI+8DRGVppGdVPl0MAHik3haZuqORsMtdhx7l5P3vUcVOkcaDhRUEMgCircAWTOTispyb3NYRS2ATqnGBinIY5HBHFI6wDjNJi3QZB5qCzSVUERLScViyXqi4aMHPNWCI5kx5hH41HFa28b7upoSSG7vYsRMeD0qZirrg1BJKvao/OA70rDuUrtRDNlehqMtkZp15IH71XR8jFdENjmnuSZqSN+cVXLUm4jpWhBoMMrmqztg1GLhsYphYmgBxOaH6ge1MXLMBUjfeNSxjMUYxS0UgFFSpu9ahBqVWA96YFtBxhmzTzaI6/IdpqFJOPujHvThcEHipAq3EBhfLjn1qmx3MSa15m+0JgjJrKdNrsvoaYDDSUpoxTASgClxRQA4UuabmigB+aUGmgZpc4FAh4anBqizS5oAlDUuaiyaTcaBkhNN/i603fSg5PSgB3I9xSHntQD7cUZApAL0pRzTeppc0APFEufJOO5ApAakGGQqe9AzsvCtt9n0dGI+aUl/8ACtqoLJFS0hRBhQgAz9KnrJ6ssUU6m0opALRRRQAtFFFMAqhqcuI/LB69avMcKTWDey+ZMQOe1RJlRWpnyjdIFHrVe/tn35VyM+lWlZftIA6KKncCTkioTsbWujOs7d/MXJJxyTW8igJVazh3HOOKvsg246VT1GlYw9QjcysyZHFVYri4iwpj3D1Fb7xAjBGarm0UN0oTSE0+hWjllYZMRIq3DL/DtIPpUscW2pVjG7J61LaKsJtytZeox4bcPxrXkworMvSDn3FK4WK1sAeD0qzNGPL2n8Kp2koDbW6VfkTdHgfhSb1JsUofkk56Zq/EmCwHTOapIrfMD1FaUI3bT6rSYi5ZHEjr681fT7orNtj+9VvwrTXpW0NjKW4UUUGqJCikooAKKKKACkoooAKKKKAEooooA5gXSH+KnLOh7ise2kTz1E5wnvxXRW9nYyqCpXn3rjeHsdHtiv5qnnil3qa0V0i2PTH50/8Asi3X0H40vq77j9t5GYCmad8h7j8q0hpcAHb86SWwgjiLjbS+rvuP23kZ0JW2lLsPlPeoZJZL27QKp2dzVl9rxlDVa1nFrcCNxx2NXFaWFLe5I9qgJBWmG1j9DWhZGG9uHzj8auPBbRDqtR7F9x+0XYwDZp61H9g3dCK6GSzSRMr3qjLp9wmTG34GmqUujB1I9TKOmt2wfxqKaL7NGQepq80l1E2JIuPUVl38pd8mrhCSeonKLWhXzk7uwqnK2XJq5OwWDjioLaEyMZJPuLXQjJlOf5UGetNth81F03mTHHSpraPClvStdomfUlz8wply/wAu0U7OWyKhcHv61CRbLMEeIfwq3pUSyXCiQ4VjzViwtVl064bJDKvFRaWMTKfQ0ntcqO9i9qVkLO6UL91xuFLE2FFXNZcTzRkLt2piqIHSpkax2LSPVmJs1nqcVZhes2aIvKTS1ErUofmkArxq/UVH5JHTH41KDzT8U0wvYy9QkaKNQe5rJvJd0WK3dWg32m4feQ5rm7jIXmnFXmmZVHoU2Wq05wQaudaguY8rxXYcYRSZA5qcStjg4rOUshqykgNQ4lqRZUbm5arcdrGRlpP1qikEsh+RT9asNZ3Cx5LVDKXoWEhgUn5qdGLcMcms+MESgSNxU1+kUQUwvnPUZp8tw5rdCe7WIR74259Kz2kJ71HmQjoSKbuqlGwnK4rmolbDUrtUXJNWiGyweaQ0ikkUYqiApQM0oWpFWgBI1wc0E1IBTHGDSY0JikoJopAFKDTacqE8ngUwJEfnFW48Ecrj61T3Bfu/nTS7HvSA0GYRjcASPaq0jxyPuMa5pkdw8ffI9DTxJFMf7jfpQA0kbeFX8qYI4puP9W/6VK0TKPUeoqs4Ib3oAgkVo3KNwRTasSjzo9/8a9fcVXApgAp4FAGKCaAFJxSUlAoAdmnio6elADjTSKfilxQBCVIoAOKkJXoabt44NAAv+9zS9+aTnNLQAuaTNJSgUgHCtLQrQXupxRsMoPmb6Cs0V1nhOKO3t3uZPvyHav0FTKSirsuKuzpQMU7FRC6h9acLiI/xVlzIvlZJSimiWM/xCl3r/eFO6FZjqKMqe4o49aAsFLRijFAirfSbIeOK57Jd/djW1q5IhGKxo2EcgY/w5xWUtzWK0K64+0P7cVaz8lZ6y/v/AKmrhO4AUjWJo2xUAc1Zc71+TisYSOFIWpbdpepkbHpVDLKT5cox5FS5Bqi0ZVi3OfWnxy9j1qWUi8tBOKhSSnFs0gElbNZ96DjNXjzVW7GVoEZOdhzjmtKymEibazZDl/apbUlZM9KbV0ZmiQu4nv0q3AMKvsMVTb5iG9RVyIHywenFZtgNjk2TxjsTW0pyKwHO4gj+E1r28wZF9cVrB2ImizRSZzS1qZCUUUUAHaiikoAKKKSgApaSigAooooA4GGGOWVVmbCHrzWpb6ZZocxXDof9mSs67sZ4nOzJFUy00Z+ZT+VG4ml1Owt08rGLhm+pq4XEigebg1wou2B6sPoael/Ip4lcUuUdztZX2bRvznvT1QSptLcVxo1aUdZd3+8Knj1yVOmz8DijlZXMjpLmFIAB6+1VLmOOWMjHPrWWfEZOPMjJ+hqWPxBatw6sPqtZSg73RamrWZLYXHksVPDDjPrWkkMl0hYP+GKym1DTX53KD16EVbtNctLdSA64/GqUWmJzVjTV7mJAu3OPalSe5dsMmBVQeJLX++Keuv28n3SCfpVWsZ3u9xdSlEVucj524rkbxxv+laup35nYsfoBVC2sHuJDJLxH796m6NUmQ21q9yQW4TuabqM6xJ5MXA6Vo3dysSeTAPyrJeykkUyPRF63Zfs5NaIoxpnk9a2IbbNrtA5IzUFlZtIwYj5RWmpVWIHQcUTnroQoW3MyO3ILZHSqs67WrawCWIqhdR/MeO1VGVxNCQ3DrCY1bCuMGremDa+fQ1lxkhBWnaHbtaiWxUNzYuW8+TcPTFRCOpYPnSpPLxWNzZFQoRSoSDVox5qMx4NItEiNxQ5I5pq8UpkULyeKBixTjODVlZhjrWfGizOShzj0pHm8o4dGxRcGupff98jJ2IrB1m0WCMMpPXvWgmpRjjBFUNZu1nhVVz1p023NGFS3KYu7FRsc0pptdxxkbpmltwomXf0pTUZpgbT3qQgLHjFRG7efgHArKB5GasmZAo29ay5LGincGJMmGNTjy9o71nvKSaQSuKrlYuZGwsqBNoUVlT5ErcYFKkz0jku2TTjGwpSuRdacBS7aMVZmPWngVGKlWmA4CngUgFOFABSEZFOoNAEBGKbj0qZxnkdaru7dOlQMeML15NKWJ71CGz1pwOKYEnWkoBoNAC00rTt1G4UAOhuHh4PzL6Gp5IknTfEcH0qrlT2qWENGcr8yntmkBEMxSDcMeoNMlUJIQOnUVZcCdtpDK3Ymmm3blH6j7poAqE0lKylGKt1FAFMBMU4ClApaADFKOKQmkwTQA4vikLkilCUFaAGck07mkA564p22gA5FJmnEcUgFAAKWigUgJreJppFjUZZiAK7GO0SOFI1PCjFYGhIBN5rD7o4+tb3nivPxNR83KjsoQVrsGg9GNM8qQdHNO82jzK5uc35UAWcdJDS7rkdHpPMpRLVc7FyocJrpe+aeLu5HamCYU8SrR7Ri5EPGoTjqpp41OQdVNRCRTS5Q1XtJdxezQ+e9+0RlGU1kTsQp7GtbCn0qnfRKQWHYVcZt7icbGTHgyE+laBGFB7Vlbirk4rTRhJAK3JQRXMQyD+dWI54v71VFhAJ4yPSrMUQ44wKC0lYs7lYcEGo2T5gR3pfsyEZHB9RSoCGCtzjvQxDkU1KBgUlLnipGNJqleSARmrMkgANZFzK08mxOlMTK6yK25e4PWrUC4YDvRbWYB55NW4oQJM9u1DZBPBHuHPQVO8m1M9BTQyqNopJVIHzcqaiwFWGYM3ue1aEMhTbisnyykwUdzwRVue4+zMDmjqBvRNvXNSGqlpdpJAjEjkVP5yHvW6ku5i4sfRTfMQ96XevrTuhWYvakoyPUUcUXCwUUUUCEooxRTASilpKQGNtDjkZpj2sbqRt6iph8q0ueKi5b1Zz8mhSFiVkxz6Vk3sT2c5ibnHeu2J4rnfEcHzJMB7GtIyuQ1YxoCZp0j6Fjitr+wX/56fpWBkoyuOqnNdxYzC4tY5Ac5FOTsCVzDbQ5h0YH8KjbRbgdNprqcUYzUc7HynJNpNyv8AP0NQvY3KDmJq7QID2FNMa/3RRzsOU4xIJejIwPuK1LK2ZUy/ArakSNRkqBVNnaRtqLhaic7mkIMjEcQbc4yR0BpzGSXhRtX1qVLcDluacVzx0FY3PQp0OrKqWyls4z71K8KmMripwoFMY88UHbGKSsirGnkoVFU5JCGYd60nXg1lzqfMNUjlxMFZWHW0mQfao7zoDTUbZmpZfnhU1otzzpKxnAfzrRth+7+lUmXmtOwj3IBVyehMdzRsj8ufWr2MiqMSmMjFXUORWBuhhBFMNWCM0giBoKTK+wlS3pXOX885mZWYhewrrJFwAornNSg/fEjsa0gRNt7FrSmzHjODWmGDDa4zWJp7YJXOK1Y5BINrcMKylozpoS0sxlxZQy8r8jeorG1GzmiTdt3IO4reyRwaRjj3BqoSs7ms8PGojjjTa3tS0sSAzWow3dB3+lYTAgkEYI7V2xkpLQ8mrRlSdmMamYpxpMVRgJRS4oPSmBHjJoxThRQAJT8UwcGpKYhMUlOxSYoABUiUwCpFFAEgp1NBxTgaACkNOpDQAmKRolcc9fWngUvSkBUa3YHg5oMUiKGZSB61ZPWp0mXy9jjINRJtbFxSe5njpSdanltyOY+faoDwSDwaYgxSgCkFKTimAuPSjOKB0pcZNIRLGdjbj1q0kytwx5qgcilBNAFu5thMNw4b1rOdGjYqwwavQzMvDHimyzQTnYTg9iaAKdITT5I2Q4PI9RTQKYCAU8CgCloAKTFLSikAxVBBpduKXb8vBpuPegBelOxTR9elLu4oAUikAozU9tCXO7HyilJ2V2Uldl+1fyIQvfqasC6qptYUmDXBJKTudadlYvC7pwu/es/mgk1Ps0PmZpfaxSi5HrWZuNG80vZofOzUFwPWnCcetZO+l8wil7MOc1hcD1pwuR61j+afWpYZCW6/rR7IOc24pN/J4Hc0sjBhxyKggYSAKoJA9qn8s92H0FXy2C9zPuoFxuA5qvaTFJPKbp2rSuU+Q1kyjBBH3gcitYkGxGgarEcWBwTVK1nV0BB571dWQDvTLRIFwKa4HWmtMB3qJ5SelIdiUPimvMFXk1XLMajbJPNIZHcStJkDgU2BAD7mnMMsBUsUfOaZDHlwPlXrSmQRpubiq8fFwS30qO8lXfsbp6ilbURoQMHYHsanLYQo3asiCV4MEfMvpWkZFlQOp60NWEIir5gJ5xT2jSafJwTgAVFg5461La4g5PLVDdkNErWjj7pIppt5gfvGrAvvanC9XutY3RRT2XI6MaM3Q71eF3Hxlaf9pgPUCi/mBnia6Wl+2XA/hq/wCZbn0pMQHoRVXfcLIpDUJh1Q04amw6qas+XET1FH2aM9xT5pCsiAaqO4p41VKcbND6VG1gp7CnzyFyolGpxnvS/wBpRetVW04f3ab/AGb7U/aSFyIeBSkYoUd6ViDxW5iMxmqWqwefZSLjkDIq90pJF3DFNaMGcGV6g10Hhq43QNCTyh4+lZOoQeReSJjjORT9IuPs2oKc4V+DWktUJHYjmlHFMBzzUo6VkMBxUckgRcnrSu20VUd/NfH8I71MnY0hByYx90p56elSIgUU1pFXheaTecVjqz1aVDlV2PJz1NAZaiyaSnY6eUlc54FNApmacGzTHawEZqrPDyTVumsM0ETjzIyHjw/saM/uincVcuIwFzVUjI3fnWkWebiKdndFYrzmtayXEakVnFR61fs5dqhccU5bHPBXZp7ARmpIxjimwsrLgGrAjxiszTbcAKcBTgtLjFAERGck1iXA8x5mHRuB+Fal5OETYp+Y8VmNwy46U07HTSo3TkynCu1tw7irivyrCkjjw7LjpUYzGxU9Kl6hGny6mhvEi5HWmhs5FRQNtbHapJRtbcKSOuIKSpI/KszV7JZ4zdQLhh99f61o5zyKF2rJ1+927VpCTi7iq0lUjZnIUlaOr2P2Wfcg/dPyPb2rPrtTurnz9SDhJxYU1+lOph5NUQA6UnQ06mHrQAp9akQ5FMFIcqaAJqMVEJPWl8wUxEuKcoqISCpFcUAPApwqPzBSecAaAJ6Ki80kcCkLMaAJsgU0yAd6hYtVmwsWvWZFPzhcqPU+lS3ZFRV3YhMwFMEoJFXV0W9kLBLSY7Dg4Xoarz2M9qrPNE6Y4+ZSOajmuXy2KzzuSfmOKjySaACaULVECgkU7eD1qM0lMRYFOAxUCMV+lTQt5xwBzSAcoLH2qVYgxwOtOESqMk1Yso2mmGF+UVLlYqMW2EFoX4I/OrH9kxuvIwa0ktwjA1YVBXPKozpjTSRyV5YyWUg6tE36VVrt3t45kZHUEGuU1OyazuCv8B5U1rTqc2jMqlO2qKuaUDim0ua2MQJppyacBSkDikA3kYGaMUuMHPFIcigYnelxxSgZoPoKAEH6V09lbRtZRMFxlQa5rGa6a0u44reND2UCuXFX5VY6KFr6kps0pv2FamF5E3enC4iP8QrgvI6vdZVNiuOlMOng9q0FliPcU4MnrRzsOVGWdOFIdNrX+U9DRj3o9oxciMRtOYU02L1u7M+lBi+lUqjF7MwDZOO1LHbOrDI4963vLXuBSBIx/CPxrVORaoNkVuQihQOPQVYLf3VH5U3zFUcYFODgrk9Kov2DRWuPmFZU4G5vatEzLKWYfdHFZ9wnB29zzVRE6JUeVoiShI4zxV+yumnhBfg5xWcV4q3pw/dtxwTWm6M3FxNDFPC5qNGxwamRs1BIFQBURWpW5pjDigZXbhhVi3JBPvTNgJp4Gwe/amSwnRS24cA1lXDb5yKne7OHQ9jxVYOrNlutNaEMljb5Cp6dKuWW4JmoImt2UK4x+NX4hGF4bApSZUYNkc1z5JHfNQvdFQMnk1aKxswO0cdKhubNZTuQ7W/Q1nozodCSjdEIu/eni6/2qpSwyQnDrioSaXIjmd1uaouv9qnC5JPWsfLDvQJHFL2Ycxt/aAO9AuvesXzW9aUTMO9L2Ycxt/aeaeLnHc1hfaH9aUXL+tHs2HMbwu2H8RpwvW/v1hfam9aX7Y1LkY+ZG+L5v71L9vb1FYQvPal+1j0o5WF0bwOBRjNKOlJXUYCGgmnYpGFAjA8RW/KTAexrD5XDDqDmuv1GDz7KRMcgZFciwxkVothHY2E4uLSOQdxVrNYPhy4zG8BPIORW45CpycCs3oXFOTSRDK27POBVOSbB2rSXVxjgVHboXO41l5ntUaKgiaNSTk1J1NLjAwKSkdAUlLSUDEopabQA8GkLY60ClIyKBMgk+fgfjULxBPoas7dpodQy4pmM6amrGVJ8rEVNav8ANg0Tx9u4qBCVb0q90eW4uEjXRyhBFXBeMmN4yOxrPhbeoqwBvjK9xyKg7+WM0pFk6iOyfrUEt7K/AOPpUDLxTBwRQaxowWyHctyaJBxSng07G5cUGtgIwwb1FRyoGGamGWh+hqMHDYPSgiMdLDIyencVZYb48jqKgK7TkVMrYIPY0hJW0IFfnBpZeYw46qc0XCbXyO9Mifnae/FUaImkiS8tDG/Q9/T3rl721ks5jHIOOzdiK6i2O0lCelFzbRXUJilGfQ9xWlOpy6M48Th1VV1uccTmgCrd7YS2chDKSnZx0NVa607niSg4OzCmtTjUb0yR4pSKapyKeKQDdtJtqXAppFMQzFSxCo8VKlAyXYMU3yRmnqaf0FAEeAKMUE80CgBrDJrU03dbMJcEDvWcg3SKPeultrdDAoYcY5rOb0KhvdE13cS3FmJrZmDL94D09a53ULqeS3aKV2ILA4NakFwbG4aPqnb6VV1iaKeFEjXbhs1lB62Oie1zDximluwp79wKZitzmGdaUCpUt5HAKqcHvU66fKevH1ouIpn7hrY8OWu8vIRweBmoF0tycGWJfqa3rOJbOyjVWVsE5K9DWdSVo6GtKN2Jdaemw7F+Y1LaWwt4cY57mle4D4xSNc/Jt71zNtnSkkTgEqDUiqQKqxXKhQG6g1K90CeOlKxRYxgVka7EJLTd3U5FaX2hdnvVO9QvayM3THFVDRkzV0cpTgtAIBpc12nCB4pnU07GetGMd6QDeKRqcVNMIyaAHA04CmLywFS0DBeorQEowOKoCrtvGHiBzz0rKoro0huPEq0vmr60fZ/emmAisLI11HiX0Y08TMOjmq/lPSbHHajlQXZcW5lHR6kF5MP4qzvnHrT4hJJIqL1JxU+zQ02bNnLNMxZjhB+tXC+BVaECGEID0pGkqbJbHq0qfLHUnaSozNzionfGKi3c0G1ixnPWm385VFhjOGfv6VGh3OKh3eZdu5/h4FNBYk4ijCL2phIK8802VjmmEkimS0QS8ZI/CrtrFsjAqGKEyNnHC1fRMVfQ4KzvKxGRT0NOKc0hjI5pGRKpBoIFRLkVKgyaAG4waV4961IRTlHFMRkTWbE5HNQm0ZFLHg1tOBUNwv7k4p3Fy3Me3hZpOvArRjyo5psUe0VKF45qJO56dKmoxHRsT2p4b94B7U1BgUkPzFn98CoN7WJWw3ysMg9jVaTT1c5j49qnzzUqmkY1KUZ7mW1g47Go2s39K3kkI4PIqYbWH3QaluSOCdBxOZNq47U02zeldM0aH/ln+lN8iHHK4NLnZlynMmBv7tIYT6V032aE+1NNlCehp+0YcpzRiIpPLNdIdPjPQj8qY2mg9NtHtBchz2xqTY1braY3YCm/2a/92n7QOU0B0pDxTgRTScmugwAGnZzTcUtMBrcgj1rkdSg8i8dexORXYMVQbm6DrWH4gMM/lvCULZwdvWmmFrsztHLpqCFeh4Nb13c8ewqnZW4todzD5z1qG5lLNtFQ3dnr4bDqC5nuEeZpfatONQq4qrZxbVzVs8Cs3qdohopO9OpAJSUppKBiUhpaQ0AANPBqOlU0AO60mKQnBpQc0CIpo9wrPmjKmtbGRUM0W5TTTOatR5tUU7WUo2CeK0lbBDCspkMbZ7Vdt5MqATTfc56MnF8si2685H3W5qJkwanj+dCn4im9R70juiyIjihDg08imkUiyRB94eoyKikHOaljPzKaJFwSPSmStGRqdw96UjtTB8rVKw4zQUI37yIjuKpH5Gq3na4PY1XuVwxxQhEqtkq478VM3UH1qnE37s+3NWkYPFz1FAMr6lOkVhIr8lxgCuWrQ1dpjc4l+7jK+mKoYrtpxtE8HF1OepbsJUb9KkqN+laHIEfSpRUMVTikAGgCgA07GKYDSKVOtBoXrQBIODUpPy1DTge1ABRmkooAmtRm4X611kYAt+nQVy+nrm5WuqT7oHtWUy4mDqBV412nEnUfSs1i7RHccYrXvrYZMZGGXlT7VlzqyptI/Koiaz1RSIzzTScU48H2oGDWxgWbSUldpbGKsZ96zuntThKw70mhpl0kitPTZd8DRE9DkVgCZqvaXP8Av8HjIrOcdDSEtTXK4dfc0sgAJ9qbvJZR71IcEtn0rA6St15qZDnjvUQ4QGrFsoMLSdyaBCjjPoKuPGLixO3njFZ88gSBz7VpaNIr2anrkUeZSVziZY2imZG4IOKbXQeJNMZXN3CMr/EB29657NdcXdHFUg4sM4NLkUzPNOBB60yB+Pxpu3JNOFIDQMAMMDTzjNMzigNzSAkQZzW7YWmLVC45bmqmjaabyXzH4hQ8+59K6fyFxjFJsZmG2SmG0U1qm3XFNFsDS0DUyTac8GkNmfWtg2mKabUmlaI7sxmtWFSW8XlEuw56CtI2jiqNydsm304qJpJaHVhU5T1BX3Fh71GzY4qNTtnYZ96Vz8+PesD20TN2qJjzT5G2gVH1pDJYTwzegqGA8E9yc1KfktWPqCahhGEFMQ8jNN2AU/FORNzgUIUrJXLFvGAg461MVFCjHSn7SDVHkt3dxmzIqREyuDSjpQpoERSx7aSIVI4LCmqMGgBW6UAGpMCmsDQA0Lmo5yFXaO9Sjiqtx/WgqO6GscUBsjFRls04dKg9ZCzPtiOOp4qRPkhA9qrZ8y4VOw5NTXD7QFpDEVqmRqrJ6mpUagksBqerkd6gBp4NIHG425vZbYhiNyHvUK62p6irDKJUKN0IrnJ5PJmZGTkHFNQTPNxEHTd0by6zCeoqRdTgPpXMidCeVpwliPXIpukcvOzqFvrc96eLqE/x/rXK74uzkU4OvaU/nU+yHznVieM9JKXzU/56VyolcdJaPOl/56UvZD5zqM8UDrTR1p4FdBgO7UAUHikzTAbcjEDfSsS3WLeXkIzngGtm6P8Ao7fSsCOLzpNp+7nJoexth7e0V0WriUBTg1ThXzJMmi5jMbYDHHvTrVmUHC5PaotZaHuXNSNdqilJqlHqByVmTaR6VKb2EDOc+1Tysd0WAKWqo1GEjPIqtLqZz8i8e9HKwNI0Vjm/mNJ9umFHKxmxSVmR6i4PzDIq7BdRzDg4PpSaaGSEUgODUhHFRnrSAcwytMDU9KjkGx/Y0xEwORml61DE2cipAaQEM0QPOOKrDMb4FXyMioJYtw9xTRhVoqWqJoJc47GrLr0cdG6/Ws6AneVPWtGI5G09DSFHmW4wrSEVIRg4PUUhFBqmRjg1I53EH1FNIpRzH9DTB73InWljORinEZFRjg5oL3BxkEVFN80Yb8DVgjIzULL95fWgCCIfKw9qmhGOvNRRHBNTRCmJkV9ZC8ttowJE5Q/0rm5oZIJCkqFWHY11/INYniCeOSWNFwXQYJrelJ3seZjKMeXn6mOajenmmNXSeSNTg1MDii3t2mzt7UhRgSD2pATKwpzcioArVKpOKYCUDg0vekoAcTQDSGgUAOopKUUAX9JXdcCulUYrB0Rcyk10Q6VjLcqOxS1KB5bffFjzE5Ge4rlpJC7Et1611epzeTYSt3I2j8a5BznNEUU3oRsMnrzUZBHtUmeOQKQkHtWhAzzCOopQymgqOxxTCpHv9KBEnHrUkZKMGU9KrfjQpYdMmgZsw34DKzdquNdxkFg4rngX9DTgWrN00aKozd8zMQwau2rYtF5rmBLIBjccVdTUGWMLkiolTZpGqupZ1OfamwHO7ijStQkgTy16isySUyybiSadGxjk3DvVqCtYj2j5tDs7e7ivICHwQRhga5DVrMWd4yocxtyv0q1HK6qZIm+YcketU7u5e8k8yQ89AKIRaZVSakioAetPCY+tKFAp23FanONxheBzSYJFOZ8cjoKBKrUhibciljT5x6U5cHpU9tbvPKqIpYk44HSkM6/S4RBp0Kgcldx/GrQ5pEAVAoGABgU4cVmMULTwKaDSjNIBxowCKM8UdKAGSsI4Wc9hmubmbcSa29Uk8u2C93NYbc1nNnp4OFo8w2Q4kjf1GKXrKlMkOYM90Oakib5ifQVmektgkbdLjsKeiFvp61FF8zFj3NWgcuFHQUhsZeHbbkD2FRR8KKdeHOxPU5pqcU+gEgqe2X589hUMa72A61ovAsMhUdDg1SXU5sROy5ReCenFLSUhPGKDgAnFLHURNKpPegCckUwjnI6U3PNO60XCwo6048803Bp1ADD0zVWYbgatydKY8TCAsQckenamOPxIz8fNSudqk0pHNQ3LcYqD1ug+xG5mc+tErb5iPSn2Y2wZqCL5pGPvSe40SudqACnKcL71Ex3TY7LTg2TntQInVqkzVdT3qQHA9zQMmBrJ1a2BuN/TcK1QeaZdQLPFgjleacdzmxMbwZzv2fPem/ZzWn9jTscU02XPDV0cjPF50ZpgakMTDtWkbN+zUhs5R3pcsg5omZsYUbWrQNvL0xSfZ5f7gotILo6HdzUitUPalFSInzmlT3qJWp4bNAyO8/1DVmWyeXEWPU1oXjYgbPSs5rhTHSlex14Pl57srXBy9T2i4NVmYM1W7ftUvY9a6YXFr5jbh1qH7Cx71o44oxS5mHKZhsG7GpYtPA5c1fAoNHOx2Khs4wOBUb2g9M1exSYqbsqxlPZ89MVEbeSM5U1slQaY0QNVzCsU4LyRMLIuR61a8+Jh1xTWgHakEIpaBdjjcInTJ+lQ/bfNk8vZj3NSGEelMeMIC6jkU9AbHRNhjVjPQ1lGfOMdWNaER+UA0mgTJwaQ9aQUpGRUlDXTGGXqKnQggEd6YpytEfysVPQ9KCWi048yPeOo61FT422n2oddrex6UzNaaDKdGM7h6ikK0qfK6mgb2GUxhUsi7XI9DTcZFBSY1DkYpkq8Z9KcflNOI3CgZV8stMNn8X86srZXC9SopsJEcy7ugNax+ZcjmqRy4irKD0MTUTNb2Mki43Dv7VyrsWJZjk13lzCJreSI/wASkVwcilJGRuCDg10UrWPKxFSU92MNMan01q3OU2tCgDozEVU1CPyLthjg81r6EmLYGqmvwFWWQDisU/eLa90zN49KA4zTE5FSKgrYgQ9aQ09sCoy3NIB1Ao7UUwFzQKSlFAG7oQwCa2w2ax9EX91WsPlrCW5a2MnxJLtiiiH8RLH8K5xzW1rcct1ehYkLBFAz2qomluWzLIo9hyapWSAzjycfhSbSzfKCfoK249OiXpGzn1ap1tJTxEgQewo50HKzESynb+DA9TxUi2KL/rJfwUZraGmMeZZalWztY+o3UucfKYqQQqfkhLn1aphbTv8AdiVR7CtgMi8JGBSFmap5mPlRkPYSDlsGq72bCt/yy3WpFst/ajmHY5cRbT81Lc2jou5OntWxf6dtGcGqEc7wZjkG5D2NWnchoykZt4Bq66fucjqOaWaBNwlBwCelOk+ZMDpVXFYfBIIpUOcq3UVVuoxFcuo6ZyPpVhreSS1+0KuAnHuar3LeY0fUNjHShDYxDinE8UyWKWE7XXHvUe5qokfmmEp6CnAbuppRDk5FIAjU7vQe9dT4ZVTbzEH5tw61zHIArZ8OXBjvhHn5ZBj8al7DR1HSnDmk4NIDisxjqXdSc0KMmgB9KPegLQTigDI1eXdcBAeFFZ5GafcyGW4d/U0ysZM9yhHlgkMxncvYimQkmJvUcGpG4INQq4jndT0bmlub3sWIQOPbmp4xwT61DEMIfepSwSMsewqSivI2+4Y9l4py0yMYXJ6nk1J05NMbNDTIiZQzKNnTJrQnjaUsQvzRj86jtNiwqyDkDkZ71ZjL7wWcfQV0JaWPIrT5ptmdupper15bIyl0IV/T1rM5H3gRWco2ITuSYz0p6xmmIanR+MVJQ0LzzTgKTNPGKVhijgUhIA5pSMkr0I55qaOFQMnk9M44FUo3JcrFaJd77iwCqelOlK+U6j8s5qaVVCquWQjIyPumoZSArYyCOxq2tAi7tMzCap3J5q3INrEVTm5JrE9joXofltvwqtbdzVmPmA/Sqtscxt9DS6jWwqDK+7HNO6nA6CkzgH8hSqMUwJB+lOT5nz2FRk/wipV+VaAJVOTUqn5hUCVKp5FImSurExskIyOlI1kAKtRHdGPbinkjgV0qR89UjyyaM77LTWtmrQI56Um0CnzGdjN8h88Cl+zyelaKj5qdx6UcwWKFLntTAaeOOagsf0pV60xm5zS7qAG3wJtyBWKEI9a3SQ64NR/ZUamF7GbBArIxYZNLCwWfZirs0Swx4Hese4YiTjrWTV2exQlammbJpjOqH5jimRRytbowz0qGS3mY5IJqeUp4mKLQdSOCDSE1T2MnXikJPrT5AWKiXdwHelBB71QxmlGR0JFLlK+sxL+KCKqLK6981MtwD94UrM0jVix5FNIp4ZW6GkIoNLobikZMqaeAT0FSJBIw6YHvQiZSit2YAGy5YHtWjC2RVK9BS8YMuKsW7cCqkKDuXR0pwpimn1BogHyt9aVxkZHUUEZFKh3LQBJG29Ae9Tffj29x0qqp8uT/AGWqwDg5FMzkiLcRS7s1JIo+8OhqPFA00x83IVvUVHnmpetv/umoqBR2BlzTVOODTwc01hzmgpdhkgwc1o2rFrdTVBhuWr8A2QKvtTicmK+FCuea47XbfydScgfLJ8wrr5KwfEsO63jmA5RsH6GtqbtI8yoro5w0w0403+ICuk5Tq9E4tFzUmrRCW0b1xSaWNtqo9qmuxugb6Vz9TXoccDtNPL02QYkYe9JXQZDs5pMUlL0oAkHSihelLTAKu6VYNqF6kCnAJ5PpVKtzw62wzMB823g+lTJ2RUEr6nSx+HHgTbHJEAPc81WnsTDJsedcr1K5Oaje9mII3HHFVpbiV364rKUr9DayLBggH3iW/wB41GxgXpj8BUASRz3NWIdOuJfuxsfwrOzYEZmUfdQU0yuenFa0GgTvjftQe9X4tBt0GZZC304q1AV0cxtdvWpI7WR+FQk+wrqxb6bbfwJ+PNDanaQ8IB+AqrRQvkYEOj3UnSFh9eKuReH5j98qtXH1xf4EzUJ1i5Y/KnH0o90LSFGgqh+eX8hTjpyxH5ZAfY1A0t3cPuaTbU8FoJDmW4OfaoeoyaK0guAUlQHIxXPan4bcy5tvmGelbskTw5Mc2SKrpdXCSAdc0arYDj7/AE6SBkRl5xUX2YogJrpPEEfkrG5xlh2rnXkLA5NaRu0ZvQRlKKUByp5FMghDTqGHGaUMCDzyOack67hTEPvIllgkhP34+VNYgTHU1rySYl3ZrKuflkZR60IbG7lHQfiakVzgDPFVyDgUAtxjpVWJLLkYH0qSxkaO6iccYcGqpbIGetKoOQQ2KQz0MjmlHWs7Q55Z9PDTHJB2qfYVo1nsMfnihetNpQKQDw1Q3snl2kjd8YFPrP1eTESRg9Tk0nsaUo800jLPNKKTODTqwZ7sVYa3Iqnc/wABHUHFW2NQABpgPxpocti3GMKo9KZdt8qxjqx5+lSoMCq+fMmMnboKRohwFXLO2E7Zc4VTyPU1DDGXYeg5rTtUUQEtjPf0rSEepzYiryqyHqxA+U7kOQcCpg2wBgeCeQxP5URlGRT/AA4yB+HFKkG6LaxJOcMfQVr1PPaGurSF8EYA3HFIAXiKn5s8gkVIsiwtuZcnb1HPFRCXKtGnyZPGfSkSxhtxjnAPsalS3Uqc5z7VF5RckZBC9VBxxVjepyACDt545WiwrsjNu0W5sBlAqaJElwY8ZH90ZFNWRvKw3fPI6VG8xVg0ZPHGTkUaC1ZbIUHA3cjrTFLDO77p5C56+9AmcxBkQAbe/wCtDjzUCo+GPQjucUDUW9xgRS2EGR1OSaiKo7nbgEqR+NKs5BDtwq9cetLLBz5qcBh0HrQ0aR0epkXCsrlX+8Koy8Ma1ruLkkHIxnnrWXcrxkVgz1KcuaJbtzlMeoqnAceaPTNT2jfItQSjyruQdmGanqarYcpyw9hUgOBmq0D78ntmrB5IpiHxLk5NSd6avC0oOKBEq1IO1RA1IKQy9anO5fxqYiqtufnq13raGx4mLjaoBXim8d6ex5ppGRVHIIDRSUUAZ3SnbsikIpM9qBjgaf0FMHucAd6pXeohMrF/31QlcZdaRUGXYKPeq0uqwxZ25Y1iTXbyNnJY0iwu4y3HtV8vcm5qpqIvNy7cY6VVkGZKjtIJBMAgJzU0qmOQq3WspaPQ9XDO8NTd05gbZPbireAe1ZmlSZhI9DWkDWBhUVpMhltUftzVKWyKnjpWpmggNTUmibGL5GDzTxAtahgVu1MNsBVcwyiLdacLVTVwQYpwixRcLlZLRKsxWqHtT1TFTJxSbHzS7iLbovQChkwKmzTHNIV2zm9ft8Mso+hqranKCtvV4vMtH9RzWHanC1T2O7Dyui8hqUHNVwakVqk60TCmg7JPY0BqVsMtIY51yKkibcvPUVGp3L7ikU7X+tAmrotL8wKHv0+tQng4NO3Uk3JDD+KmZrRjouQ6+oqHNPgbEq/lUZ6kUFL4mLuwafnNRE0BsCkU0OB+bFXom3Rg1nbvmq7anKH61SOXFL3bkj1R1GHz7GaPvtyPw5q8ajYDmrvZnms4E0g++v1qe7i8m6lj/usRVfoRXZ0OJ7nZaf8A8eqfSppRmNh7VV0t91ov0q05+Q1z9TVbHG3Y2XLj3pgNT34/0x6r9K6EZD8gU3OaTrTs4pgPU8UoNNU0ooAdXT+FbF7qKfaQDjjNcwK6bwrO6l40bbxUS2NIHRR6FIWw0qgZHSpv7HsoWJkkz+OKh81yCfOYlkzx61DJBK0n7wMDgfe4qOmxXqzQWTTrb7igke2aZJrCjiKOqIhRfvug/HNHmW6fxk/QUrMLonfU7qT7o2ioGe5k+9IfzpDeRL92In6mo21Fh90RpRy9w5iQWjv3Y1Kmnc/MVX/eaqD38rdZT+FRGdmP3mP407JC5mbclta20YZplY+iiqcmoQpxEmT6mqHmMeoz9aAxB4A/Km3EWpdTzJ0ZxwR1yatRTCONWlYfTNZhlkx6VGVbgs3WlzIOVnQR6lbgHdGpqJ9Qtl+YQjI6ViAkVE7u2QKXOPlF8Q3T3EAkPZq5vcSTXSXEAl0yQE/MBkVzBfacU4yuElYlXIORUcmUfPY9KBIDRJ86YH1FUSLvzUE+C5b8KkiQtUEoIyCaYdCNmUCm7ieAKUr3xmjAI64NMkUR88nNSqgB9qanSnjJIzSGdlpEPk6dCvUldx/GrtRWny2kI/6Zr/KpO9ZvcYpFGSKcBQRzSABWPqz5ugv90VsY4rA1Bt19J7HFTLY6cKrzIqDxTc0ZrE9lDXb1ptv80xPoKJDinWgG1mPc0+gPV2Jbh9kWB95uBSQRk7UXk9KjyZp89l4H1rZ0y32K0jr+dVGNyKtVU4+YqWgjQKBlj1NW9oWPbsCrjH4U88kcgFeo9zT4FMk6hxwPm5rdHlym3qxI4CAzHAYcgdh/kU28kMcJ/hMh2gDrj/GrRZQAx53Ekf5/KqMg+0XRZslF6AUrDjK71GySCOMZ4VOTQ8ym1Qr98549Klu48QxptHJ3N7ACqgVtnzLgdKY1Zq5bgQFEbAC9QfX3/Oo1w0sgK546+hq4ybLdEHURgD6/5FZ8zeTOqdsDd696nqEbMWMJ9pYbs8Y47nFSyfu0RnO7rkfhVQqfOjflVB6D61clHmQDC4AGcn6U+gdUTWZ3AL1U9j6VHInlzFAMFCrA+opsBxEjH7wGMj24qXUQQsTr1+7gd8c0rDT1sREJJgbcIR1Hc/8A6qe8bqGGcxdqQQsxVuiZptuBGjRuxYAkH6//AKqoncilKy2pbHIyP1rGvIym5fQ10EkO5JONqnkY9c1S1O13xLKByww2PUVnOPU6sPVSdmY9m3y/Q07UVAjEvcDBqK2+SR19DmrVwnm2zp6jisXueh0KFnxHVpeuap2jfLj0q4nNN7i6EopQaQCnAUgHA1IDUYqQUhk8TYcGtDtWYh5rQU7o1PtWkGeZjo7SFB4NIOlBz0pw6VoeYJtAXmk3Ckdu1NoAoM3FN3ADLHAoBzWfqcxCiNTjPWnYYl9qG4COHhe59az2Blk2/wAqD94VZh2wyMx5Yjj2qlog3Y+O1VFDOAMc02SUdFH4mlvJwzALwoFVN2TisnJs6I00jY05GERlPLN0z6U29HmDJG1hVmAbIUHtSyosi4IrG+tz2IQShYqaTMVmaM9621Nc8kb214rdVzW9G2QKctzz60WpakwOacKYKcDUmQ8GlzmmU4GgB1GKQGlzQAuKcOKbmjNADs00mjNNJpgQXi7rdx7VzcHGfrXTT8xN9K5lOHP1quh14d7lgGnqTUa1KopHaiRadTAaXNIoVGxIR609jUDHEi08tQMn3UMcoR6HNRg/KKUHJI9RQRLuLE371frTWPzt9aSI/vF+tMJ+Y/WgS+IdmkzTc0g70Fjs1esjlW+tUM81dsDkPTRz4j4C0ahc4qc8Cqz8mqZ5hyuuJs1KT/aAP6VmNW54kj2zxS/3lx+VYbV1wd4o5KitI6jRTm0FXnOVNZWhk/Z8VqkZU1k9ylscpqIxdtVYc1a1Rdt21Va2WxkLQaTNFMB6U6mpT6AFFbHh6fybv6iscVe0ptt7H7mlLYqG51ovwuzAPdT2qpNeTSEFwxPTk1b8lWwcGklgUBWC45rD2psoGfvmY9MU4JKw5Yj6VdEY9KeFAqXVHyFEQOeuT9actsau4xRj2qfaNj5UVxbU4QKKnwfSk2k+1TzMdkRCNR2p20DoKk2+9G0UahoRkZqMxsTjFTllXrUb3KL05ouwsKtuOrUyVFUfLTftW7jOKbKzbcimridiCSRgCO1c/dWzRzlcfe5ArfkcRQNIevQfWqOigT6jPK/zhBgE+tbR0VzN6lGPSruTlYiB7nFSDSbteqqP+BCtxjE8hDMwHsaJtMjNubgXLBM45qk2xONjHXTLhBnav/fQqpcaZeMSUgLDPYittbDePluuPXFJbWLCTH2wYp3Cxy81rcxcSxOg9xUaoBg+9d3HApIjMm/PqK5jXrVba8xEm1TzgU1K4uUpovy0/Z8wxTU3FBxVm3Xfcxr6sBTEdeg2xqvoAKcoyaCOaeuBWYDhSkimCkJzSAfmubuTm7lz/eNdDXOXPF5MP9o1MtjrwnxjaKKQnFYnrIjlPFSD93bD6VBJyQKnm+4o7VQJ6lrSrbzDubgL19zW3GAiqhP3fnb+dUdLQR2gY9WPP41djKuJMDkjGfXNbpWPMqycpNgpJjDZ2k4J9ef/ANdOeVo7VyrfM3f2pJSDMwx0/IVHKwkx9cEfjighFh5W8kcqCF4ApbFGfP8Ad3HP4cf0oiiikcY5x8xNPtsW9nlj80hJz6ZNUS9rIS5O9Je2SEB/nVcK7PjqOhp83ywxKedzkn9aIBmTOT1HTp/nrS6jWiL05wTgZK4FZVwC10rbeSB+XNWDO/2mUbsKSD/Kq82BOhDcErz6UDirEhRijsfvKM4/H/61Sl/3J3DA4GKVV/1ydxHUQchN2Nxx1+vP9KBbksKj7MGHADH9aJWbawbgKcj3qNndrKRV4bdn+v8ASmpIsiBpDkkdKASe5atVztXdkA8D8f8AAipJowhmKj5gVfFVrFgtyEOckbh/L+gq2WBunQj7y4pku/MRyMdrFl49Px/+tTNitbuuPlU5wfTpSIxMalvmx/8AqNL5jNDL8uCU4/z+NIeq2OZuYvI1Bl9RU6n5aXUiZWjmximRnIrnmrHr0J80dTNC+XcyL2zVtDUF38t4D6ipENI1LANOFRqakFIB4pwpgNOzSGSDrVy3bKlaoqak+1rbFS4OG7joKuG5yYtXps0P50vSoop0lXcjBh7U5uRwa1PEBzk0nNBFN5oAzqzrhfNuFQcszcVf3VUtQ0uqQhBli3FN6FRV2UruB7a4aNxhlNNuWKw7h3WtHxGhj1Flbk96zJyGtvcCqQW1Io5C8YJ60BgJFHqagtm6rT5OoPoaza1sdMXszpUb5R9KcTVWCUPCre1ShqwsexB3Qkoc9MH61ctnJQZ61U31LA/OKLmOJp3jdGipp1Qo1SZoPNHg04VEDTwaQx9KDTM0ZpgS0lMBp2aAFpCaDTTQMjnP7pvpXOD75+tdDcH9y/0rnM/MfrVI6aHUsrTwagVuKfuoOy5Lml3VDvpd3FKw7hI37xB71KxxVNnzcxr71ZuG2xk/hRYpMmU/IKcp+YUwfdA9qAcMPrQKWw+LiT6ZqLNSpwzn0FRUEx3CgUUmaCwzzV7Tj9+s/OKvab91z700YYj4GXnOFNViKnkPy1DRI81GV4gh36eH7xt+hrljXcXsPn2csfXKnH1ricfOB710UXeNjmrKzudFo67LcVoc1TsV2QLVsMRSZKMDW0xMGrNFbGuLwrVjVtHYh7i0op9vEZpVQdzXTQaJbRRgyLvahySGo31OYXrT8H0rq1gto+FtB/3zSs1uOPsq/wDfNTzlchygqxaNtuUPoa6L/RmPNqv/AHzUgsLORxiEKfUDFLnQKNjRtv3kSuDU0kYMZ5zVeFPsylVJI7A1JlvXArnsa3GjbilyoqJ12sRu460z5O7frSsFyYyoO9IZlxxzUBkt16sv51G17ap/GD9KdguWDPnotIZHPtVJtVt16AmoX1lR92Onyiuae5qQknvWK+tP/CoFQPq0zfx4+lPlYXNubAXO7pVB5wTgVlPeu5+ZyaQXWKfKLmN62QH5ialmmUDaK58akydGqvcarLg7eCe9Vytk3LGr37KfLVs47Crnhz5LCaQ9Sa5l3MjbmOT711/hyFW04BjwTVyVohF6iI7LJuxnnNVry5uSCg3FGOcYrphZwheEzSeREv8ABUqSRVm3cxLOeYWqQumFJznvQ0bxR+YTgE4reCxgY2j8qQwQSfeTNLnVws7GZZzbp1z1FUfESBpUb2ro/IRR8qgD6VTuLKG5Y+cpOOmDimrXEchwiiptOXzdRgUf38/lzW8/h61lHytIh9jmiy0FrK7Eyy+YoBwMYNXdEGjnFBNJRUAKDQOTSA4pVpAO21zV6f8ATpv94102eK5a6bN7KfVjUyOrC/EANIxo6c01sY61kepcjBzMo96nuD0HrxVaM5nX61bnXdHkdRzVdUEdUzYiO2BUxjB/wqcMApZTjkVVD74hg8YDZp6OphOPmY9vetjzrEr7vtM5zlQen4Upk+ZPkx839RQBnzn/AIiFP6UjozQMVPzgjHtzQSX4yEtmfbjI5+gFQvKhWMNyBgAfSiVmETL2xtBNIgTy1B+9TCKtqPlIESey4H1NKr+WgGByeg7DNRTgPFEM4Dy1JhkwMAnuT+NAWIwF8xmK5GBipniRzGWGMHefwpkOXmcEgAdf1p8j5n2g4G3mmLVsWLcZJNwwCDio5IxHbRBTjKc1KiGN3zz1yT3qK7c7bXC5BByPwoDroICmwKfl7/jmmwbVQnblgf8AD/GjcqYLDcx/w/8ArUsLnzGRRx/+sf4Ug6FlVCTwNjnaRSROxuMkfLnIP1pt1LsZSORnH04qNWcSrnhRwB+NMSV0PCmJJiDz5hx+Io6q3PzHgfnRcOFtpn6EMCf0pi7XQc7Vz1oBdzL1GINAxzghulVYTxWlcqjRuOp61kwnmsah6GFluivqHE8ZpUPFM1I4kjpUOQKz6HV1J1apQ1V1qVTzQBMCacDUYNPBpDuPWp11OGyj2XUSyQSnDA1XBOaz9eBazXA6NV09JHPibOm7mzJpaSobrRZty9TETyKr2+pYbyrhfLkBxzXOabqt3p0oaNmHtXTx32n69EFugsFz2lA6/WupxPG3Lqvv6cin4NZclvfaSw3jzYD0deRTv7Yj/ums+Vk2ZD/DVO0uvst+JwAfLOQCcVdJwpFc3duyzE9gadrgnbU3Nblc3UF0/lylhkqDn88ViPcB5HG3bu5wO1NGoMHLgbWPTHQVX3GWbI71VtBxlqSRnbJUzciomUq2D1qaNS5UDqazl3N4a6F7T2fyDkHaD1q0ZMd6nigVbZY+wFVJYXj919awumerCEopEgk96kSTawNU9rqMgZFAmx14pWLburM3YmyBUwNZ9jMHTr0q+pzQeVJcraFzilDU00CkIl3UCmjmnAUDHA04GkHSgUDFzRRSUAQXJ/cP9K5rd8xrpLv/AFD/AErldx3HjvVx2OigWlanbqrqWNSqrGmdSJA1OzhcmhY9oy1V7iXdlV4FIew2F/Mv19BVu8PMa+rCqOnDN3+FXbg7ryJfTmm9yovQt+lI3SlpOxqCmPPAkP0qKpm/1efU/wBKiNBENhP4aSlNNNMsRulaFj8sI9zms5u1aMB2wqPamjmxL90ndqjzUcknahDmpZwosAZFcbd2/k6s8WON+R9K7JOBWJrFuBqUMoH3lx+Iq6Ls2jKsrosxIBCop3IpithQKXdWpgZ+tLmHNYVdBq3Nsa5+tY7EPc0tEi8y8XjpzXXiGRwAOK5zw0mZ2b2rrEm2VlPc3Xw2EtrNlbLEEVOun7myTxSpdoeKlFyvao5gsVnsiCQoFH2V0HTmrJuR/dpxukK8ii4WZnSK4PIqnd6g0a7VXDDjPrWlNcKxwFrLlGZjxTSTB3RmT6m0XMqnB5G6qbaxGckRCrPiOAtBC6jJDEce/wD+qufFtMf4D+NWlEi7NJ9WU9Il/KoW1Nj0UD8Kptazj/lm1MaKQHlGH4VSURNyLbX7mo2unOOarkEHkEUHoKrlRN2SmZiM0gkY55qMfdNKv9KdkK48OTSBjmmr1FA60WAUE4NMkOQKcO9MfoKYCLyRXcaTGo0qEp6ZP1rh1rsvC03mWUkROdvIqZaouBuQSMFAzUxbNVrdc1MwK1iaPccygLmqk9w0K/LUryHFZ15JkGiyJux6Xs8hxu4rUs4leLMgJJ96xLPLMK6S3TbEo71VkJsVYY16L+tQ3Mmxdq4BNWWO0Vlef58sjfwhto/ChgB6ZpN2aGbNAApEgelAbFBpBQAu7Clj0AzXLS4aRmPc5rpLptttIQcHacVzSBhwRUSO7CRvccBgcPTG3D0NKSV/hyKikIxnaRUHe1oNjP79TjvWiOVxWSjYlXr1rVTpntTkFLqWLSVSqoRjZ8v1q4g2OVXo3Oa5xL9re7kUjKMenpWxBeJKgIYE46itlscFR2ky8DhZcHnyx+lSKwNkrdCWDfrVJLkK/PKngn2pr3O2DymbBHf8eDQR1L8koaIZbLcdKbFeReWMctWSLkjvx60/AZDg+4oKbS0NeG6Rvs+8jKuc/rTzOnnEZ3fN09Kx9pxycDrxSkt9oR1J2vwR6EUyTYaeFZZyDg8DHsBVaS7AkzjjH51nzly+4ZB71KsAkViTwASc0DVkaMN0zj5m44pzyB0tCGwA2Kz1Kw/IBkj/AApwdtsaZwA+cfjQDLsrneVGBg9fzp8cZF5GQ3Gwk/nVNrhReMjcjg1JPdKbkFGxldv60ImzehJct03NzkcfnTkm5AIzgnmq0zBkJAyRzmiCc+VyoU9aZdvdLEzk2s/GSSOPyokIB245HOPyqDfkbeu+QflTlcSzvg8A4JoI2I7gssU3Hp+ZrGtmJAJ9a1bufMD54GTWPbnC/jWUzsw2jGamfnjoiPy0mp9YzSQn5RWfQ6+pZBp4NRKaeDQFy9bRKy7nq7HCFXiMNVeNP9HWpFMijqRVWONzbb1HBADzHiq96sZUBoNy5q9LcqYEVchx1z3plw5S2VsqSTyKFGzMqk7xsZCx2Uh2m2YGppNFgaMSwEqf5U4XMiSZVE/KrqXZkQBkwfUVrdo4tUZ0Gr3GkzC2uj5sLdm5BFXv7W0T/nzWsHxIPnR8+orC3t61cXdajbXU6snIrnLwgyOh7Hiuh3A1zt/xcv8AWkjIo96tWmBMn1FVqmgOJk+oq5bDhuaOoxbZtw6HmpdLh3NvboOlWL2Hzo0x1qSBRGoRe1c9R6WO3CxvK5fU5FIy5+lJGeKkrmPaRUaMxHKjK9xTXgimGRwauEComj5yvBouFkQ2kbQS4zlTWojcVQyc+9Wo2yBVJ3POxVPlfMiyOaXFNU0pNByDxxTs1GDTqQx+acOlRinCgY6kIpRQaAK9x/qX+lc95Yya6G6P7l/pXPnOTVo68OtGKEUdaf5qqMKM1HtJ6mnBMUzrsNdmcc8VXYcGrW2q8vy5oE0Gmr/pDH0FWAd2on/ZFRaZ/wAtHosm33cjU31BGixwKYG68U89Ktad5O2UuAzAYANSlcmrU9nG5XwzQphTkdeKVLeaT7sbGtzSYoWQl1wc9DWsiRr91QK1UEzz3jOXRI5MaZdvjERp40a8b+DFdcDTk5arUEQ8dU7HHHQ7zP3BVj+zLvGNldS/3qbT5EZTxU57nKtp1yvWI0JaSqfmQiuqNIVX0FS6aZHtmc8kAxzmqerW26BXXkoc108sMZU5AFZE6qdy9R0rJx5HctS50YAPFKDTpY/KlZPTpTAM1sYPQg1IbrVq5yuluxmBhXOMMMR71pHYh7nQeFxl2ro5Rjmub8Lt+/ZfaulnJA6VnPc27FfvkVKJdoqJSSKD+tZjLAufah5gR0qtgkintwtTYuIobJqhdylZG+bAq7Epd/lFQXmlXjFnWPK9cg1ajoVNpMyJZgx+Ys1V2mycBQKsvpl4Pm8hiPVeaqy286ffikH1U0KBHM2NLtk8mm+cwFMLMPUVZsrCa8b5Rhe7npVcvcm7IDPnqqn8KYWiY8xL+Va95HY2MXlxKJZsYLHkCsUjmiyFdgUtz/Bj6GmeTD1DMKUg0mDiqJE+zqDkSUz7OwOQQakwcUnSndisiEwuM8VG6P8A3TVrJ9a29AtLa43PcNlweFPSnzMOVHP29lc3B/dQu3vjium8PWVxZTZlZRnjaOa3xbRBcRsmPQVVltZlbdGmfoaTlcFoXoF2yEVNMoxTLdXaNXZSrdxUsnSoLbKEgxWbdAs20VqyjOarJb75h3oEGnWpyCRW4BgYqOGHy0AxUuDVIlsz9YuxaWTvnDHgVnWIK2kWepXJ/HmtK7iW4bDqGUdiKIbaJjtf5VA7Urj6FQnFKGp8sBXJXJA9aiUZFBI8MO9BYdqZjNLwKQGVrbSI0bDOwjH41lea1dFqMQlsJAeSBuFYKLxUSPRwsrxsR+cwpDOSPug1P5YbtTWtgR939Kz0O1u3UpGb5x8vetFWyuO1Z8sAV+DV8fcFVK1iKb95mZOgN57dav6Xbbrhix4CknFVniMl4Mela2mRMjyEL1AAB71snaJwVV+8aAwO7MMHGKSK0mkOCchehPatAArIR19alshsRlI75Y1PMZO9yrHYIX+cbgOpqx9hiUZ2kcdKmc5KL2JJNWLhwkfy8sRk+1F2J6MyYrcktksu0dcVObTEChJPnDBjU8LBlhQDG85NW5I1Dj0Byad2PmZlvZyMB8w3E0w29wseMg59602fCB8c7s08QApGSOT1ou2Dk0YE3mK5G3BXj6jFIWk3Abccd+1a91EhnUAD5mGaRreOeRlxzk807hzMx5ZWaYOAQcYb/EU8P+9z3HH61pPpqbWYfQVVk0396FVjz6/jQNTa1ATb1K5GW4FNeVQ57gVI2lMqsVkYYxiq8dkzRh2kJ56UxKY8XG0F+rYwq1ELpYY9uRu7nPerR0zC/eJyM1Saw+YYOQRmkyua5TvbvdhB06mktjmMGpb2xPk+YDUVtjZgVM9jow0m6guoDdbg/wB01DbnKirF2P8ARWqtbnC9BWa2O97lpalTkiolcd1qWMoWHOKAN20IEagjtUsyI64GAahhwI1+lOLZqzxZN8zKzQuG9qeYcjnn2olcKKrGUk9aRpBcxbjt42HzKB9alFqmMqcfjVASMWq7HnbTWopwsUdS02O8h2MxVgcgisb/AIR24/56x/r/AIV1A+ak2VSdjnZw41CVGIPPNQ3TF5Sx780ycbZ2HvTpvvfhWzVmQtivT42xIp9DTD0oH3hQxxOoE6mHI78VHG3zVWj+SJE9BT425rmep6lBcqRpxtxUmaqxPxUu6uc9OL0Js0ZqLfRuoHckNLE/JHpUBlwKSJ8EH1ppGGIXNA0Q3FLuqNG4p2ao8kkDc04God1PVuKRRMDTxUSc1MuKLDuKKCKXIpc0AUrwnyW+lYu0jtW5cFTwarmJCKpHVRnyoyxTs1ee0VhxVOWIxnB6UWOqNRS0GM/pVG4bIJq4w4qlOPlNNDkT2Py2kjUumD5nPvRbDGnsfWn6aMQk+ppvZiW6L3aoSzQyeYBle4qXPFMPIxUp2HOCmrM1LW7UxoytjJxtrUhmkJ4ya5mP5WXHrXW2DxrAucZxWsHc8nE0lTSsShpQuaYL5kbkUy7uWzhOBVMEsea0ONF835Y9KUXh9KphaeBRcehZ+1segoE7tUCpUyDBpaj0GzuQhyaznNTXd1GGK5ziqRleU4RCawk7s6IRsinqAwyuPpVdUZuimtdNNuJsEpge9XodHUf618+wqlJ2JlGN7tnOtatIpDcZqGHQI2YnYzk/lXaR2UEY4jH41MI1HQAU/e7k3itkc5YaTLbuGSNYwPzq3cEIcMK2to9KydUi5zVITd2VV2gZxQ4T71RxnHBpLhDsylQBIAvUUkzDbgCooZTjBHNPdySMCg0huT6bHukzjpWrIrEYDMKpWwMSBuQT6CpmuWPUn/vmq5kiZpyZnXFpeW8hktXyCeV7UR3dyTtns8+4q99rXO3cM+hOKcJXBzsOPqDRzonlZUeCOcf8eyrnuVzTlsoRF5ZRse3FXFuhn5kI/Cp0kjcdqpSTJaaMOTQrGTrGQfqagbw1at90uK6bap6VFNLHDjceT2quawtTm28LRn7srCon8KyYwk35itqa+lH+qiLfU4qtLql4q48nB9uan2lyuWRg3Xhua3jZ5J4wAM896xGXtXRXs0twrF45GYjuDWI8LqTlSPwp81wsyrtxT4Z5YHDIxFSbKBFuPSncVmjVttcAAE2QfUVpQakk3+rcnFc4LLcOlWLSBrdiy5o0A6my1BVl2yHKn1rSmGBuH3T0NceJpQw5NdHa3FxLZxBl+T6VL0HYkC+Y+DwParEVssCmR+B2zVATSQXKmNSV7gjNWp/OugrFto9BU3CxOLvHpSm7GOcVQ+yS/wB+kNpJ3kpczK5UWzcLnotBusDjH4CqL27BSfMBIqmb7YDFvxzzU8zHyI05XeUYzx6VGLZz0FSacgusOeQPStTCpx0q0mTJpaGMbaVf4SfpTVt5XJ/dt+Nba7T3pwKrV2M7nPXVvMbeRAhyRgVhrp90rfPE2Pau6kKEdM1TaVGbaFxUSNqdTlVkcwsLJ1Qj8KftrpNoPamNBE33o1P4VjY15zk7yDcucZqvEcoB6cV176fbt/yzA+lV20a2OcDFPoa06ii7nPWSA3ecc7TitaBBE+Qf4eBUy6L5UgeNxkeop4s7mOQvhWP1qr6EzcZSbRG22NuTljUcBIL/AO0eKe9rcckxEn1BpqpIjAtGwx7UXMktSQti5UdgOKljUMZAe4x/jVfcAzNzntmnxOVT5u4ppkyTuNQlZNw42cj86t+Zm3LbiQR/+uoHQbG55K/4UufLhwBlRwaYRV2PY/u1zwCf6VKJSy7+3TFQSqXijXvkc1IB5UJU9DwKaCaIpYzIiS85zk/SkiBW4Yg8E4FWBhodi9zj8KrMhUKM8ZNNkLUtznZGmegBNQ7v3qMew/rRLJ5u3I68CidfnTb3GKV9TXl92w6Rz5aqOS5qjsMYdM8b+P5Vcz8qg8EcCmXCbmLD+EiqMUOaUvGzDsuKpytsVT65AqfO2JweAWqCaImOMKcjJqWbRXule8OLfaR061kWZyXHbORWvqD/ALnYRhmOD9KzUEaHK8Gpb0sdOGpu/MF8dts1VbaRQOUqe7nVdoPc81JHLBgfLSWx3PWQCSE9dwqSNImIKyCnqtvJ060ptE6qam5fKbcK4gQ9eKCQafp6b7Tb3FMliZWzWp4VWNptFaXFV3GBVp4yTnFVphik2bYdaiRMS9aKfcrNtlzJWofljq47BX3AdKTFND5Wm7qRxnDX67btx702bqPpVvWrdkuS+PlNVJf4foK6Jq0jKm7xuVqF++v1pSKQcMKC47mvuyTSoxBqInke4pYpgrYfpXP0PSpsuRy1OJRUccUUy5RsGh7SVeV5rHQ71zJEvmA96N/vVRi6feBFN84Ucoc76lt5OKcrYFUTPyOe9P8APquUh1EbML7lBqbNZdjcBmKk1ohsipsedNWkIz4qRJOKgl5FQRTYk2U0rkXsagfAqRHquPu5py5q5KwR1RfO3Z15pEG4VVDMaljZgMVGgxs0ak1EqKKmYE1GVIoNFLQYGUNiq1+nyZAq0I9zirZiUpgjNNuyKjPllc5Z2+U1UnyVrpLrSkkBMZ2msC+sbqA/MmV9RRHU7FWjIlQbdN/CpLIbbZaQDNmsZ6tgVuWeiboV3NgYoSuip1Y09ZGXuphkA9T9K6RNFhH3uanXTYEHEYquQ5pY2HQ5QGViNkbH8K3bORzCu4EEVpLaIvRB+VTLaBh2FXGNjkr4j2qtYrFfMjzUapg1dMPknHUVGyrnIqjlGBaeEoWngUAAFO2huM4zQtMkBzxSY0KmnW4bcRuPvVlIUT7qgfQVREsiNwc1eR9yAnrWasaO4/FFJkHvTZJFjXc5wKYh9FVfOmlP7tdq+rU8QM335Gb9KLjtYlLqvVgKq3YjnTCnJ9ql2QIecZ96HnhiIUkA+1K4WMN4yjEEVDK7KOK3ZUiuFyq1Qlt13Y25oEU7cFuTVy3twz7j0FWraxyoOMCrgt0UYosUpWKwnAOwIePTmgzITgttPuKsG3iHOAKRngTqRn86VguU5NMSeYSuxOOg6VNlfNESjPGT7Ukk803yW8ZUf32qe3t1hX+8x6se9Frjv3GGKmmPFWiKaVosK5VII6Go3j3HJ61cMdNMdKw7lIx00x+1XvLpjhEGWIH1qbDuU/LHpTTAh6qPypZ9Qt4sjO4+1Z1xrIGdigUh2Lj6davy8cf4iqslnp0RxsUn/ZrKn1KaTPzGo4Ll1fcTzVq4aGk1l5jfuIWC+9Tx6V3lbaPaoYtXdcA81OdS83buAxTuybFiOxtUPyrvb3qeFmPyMxVB0xTYbiAJuxgml8yLDEPk+lNaibJnRVjV+R2JNNinBcqTkdjQ06C3AaQMD2qsCrHG8YolYSZoZzSFAaqQ+b5mAwK+9aWCw7VJRTkiyOADVKW0JbPlKfwrYMZpPKosFyjaO8EZAXbUkcrOSWqWVcA1CijPFarYzb1LMbU4mmoMCnGqJEPIqvswxNWKideDxn6VmykRGZVbaXTPpmn7m9AfxqAW9uGLeWQx7kUgtoi+7zWPsTWRsWNzf3f1o3kdUaoXtizBkmZcdhU0glEfyEFvegBfMXuCPwpRIh/iFRQfaArGYKfTbTPNlaQg2/y+ppgWhg9KXaKqGRA2DEQPXpS/aIg+xJGJ9uaAsWDEh6qPypjWsLDlBTh5gGcg/WjzucHGfY0CIjYw9lx+NMawU9GYVbDD6UuRQO7KDWT4AEnA9qR7SVyMsDir5I9aTcvqKdwvcoLFOj7tqkfWozFKSxaM98YNafB6HNJii7EtDMIcJgxtkcjjvSNIGdQRtweSR2xWmRSFM/w5oTZbkZm4NK2WHtU0amUOqDJ6cVcFnHJ99QB9KtW1pFb58sYJ61pG73MZNLYzp9NkSDzM7mHJFUh/q8KPu4PNdK7Ko5NUJ4baYk7gpPXBptIqFV2szmdTIF5t64UcVj3F0qkgxENXWahBZRhm2mSQjGRWPHY+ZJuFuSe2ajl1O2nW/d2RmQWL3eJJQwXsBV9bGJVwB+dbMWn3G1fkAFPuNMkVN23cf9nrUvmCFeKepz72ZX7hIpgaWPg81tRadcyHGzA9TUlzo7RQGRnXIHSlZ9Tq9vT0Vxmh3O5ijd61nQE1zUGYJgy10sUqzQhx+NaJpo8/FwanzEbxLjpWTerhjWw7DBrNuVDNUMnDuzILGPL5q3fuILVm79BT7KHau6sbXL4S3kVshyNwzWi7E1ZXbNNB+7UZ7Uu33po6c9BS7h60HKZGoNHNblXTnsawLiPa4HtXRSoJbc+orDu1xJ+Fddb4jkwjTplAimsORUjimnoKzOqJeA3FPoKe1spPBqSzADLkdRVtrUPypxXM5WZ6tKHNG5RjhmiOUJ/CrkV86YEq04Wkq/cf86U207cMEIqG09zpipR2JvOgnXtUMlkj8rx9KhksJQcpgH2NMLXMH3gSKVuzNOb+ZEctlIp+XmongmXqpq4t8ONxqdbpG7g1ak1ujOUIyehlQvJDKGwa3IJ9yg1F5kbdhTHYLyvFDdznq0dLo0OGFMW2HmBu9QQTr3NXYZVZxikrpnEy9BBlRmrK2y02FsKKm8zAqnqQroBAo7U4RKO1M86gTZqC9R5iWo2hU07zR3ppmFNC1GeUF5pCcUplBqrdXKxDLVTi2hRlqWA1KVRxhgCKyG1VR93mq02qSkfKcVkoSOi67mjdafASJFfaw5AzSQ30sXy7s4rGjuppCdzHrV1UlAyCGq1GRc5x5LS1NZNWYfeqzHqyHrXPu0n8S1Hvx2IrVJ9Tjaj0Otj1CFupq5HdW5H3xXELOR0Y1Mly+cBs072IsjsZ54WX5SDVRiD0IrmzfMrbSakW/wD9o07hyHQqfen5xXPi/I/jNPGot/epXDlN0Nz0pzMuOaw11FzxmpRNJJ9KiUrFKBpZVidmCaTYe4P51UgDBhg1pRqStZ3uaW5SJTsYHnikvb6BY1Z0ywNWfLzVefT0nGHqldE3V9SG41i3ijUo24kc+1RQ6rNcgrEFA/vU19CjP3adFpDR/dbFA/dHpG6k7iGz3NKLZZnw74PYCrEFo6fefIqUiCNgxIyKSQXEjjFrGdnJ96p4uBIX4OanuboHCp+dWIrdjHk9xV2b2JdluV7ee4L7Cox61ZKSN1fH0qt53kuR781bWZCBzSD0GfZ1P3iW+pp6wovRRTt2elGaegrsMAUtNJwKikuoo/vMKL2CxNRWVcawicRjJrOm1eZ+jYHtU83YvlOiknjj++4FU59Vgj+6dxrnZLp5DyxNQFieppajtFGtca25yE+Wsye+ll6sTUWM00rSsO/Yjd2Y9aYRk1JtoK1QiLbShak20hGKBCD71T54FQd6lTJIpgW4HbpVjBplvHwDU8uABQIb1QetNRSOafCA2akZMCgQ1GZTwanW6kX+I1Vzil3U7Idy0dRlTvmnpqrkgEA1nSGi3G6VR70rBc3gfNTJ70iRYbrToxhQKeK1RjcUCkNOoI4zQwQ3FIBUiYKVRu7gRnAPNRI2pwc3oWyoppiQ9VFZkGo7mKselaME6yLWZdSLp7h9nT+7R5BHRmH41KJATxUiHOafLpcxVRsreU4/j/Ojaw7inyzBTio927kVKszS4jR7/vBTSCFV+6oH0oJYUAk0DGSQM4wGZfoabDZxxHdgs3qTU3NLuNAajiMjGKjCyKeGyPQ07zQDUi4YUARZf+6DTW3HrGDVjbRtoC5lPb3IuN8LbF7jNacSMygHr3pSp7Uz9+D8rCmvMG2y0tuo681IEQDgCqBluF64x9arvqoifa+atTRm4SZclbymIPTt/hURvUjb72f60JeW1yuGIoNpayHIYfnVC23KUlz9suUTeQM/drRWxUjngUsVjAjhxyR3q1ketNITfYrpYwr/AA5+tSCKNeigVJnioZLqGL7zjNO6QtWPIPamOyRqWdgB71QutYVMiMAe5rGub0zNl2LVDkjSNJs1LvWlTKW65PrWPc3NxNlnc49KiM2egxUbMWFZt3OmnT5RPNYd81p6de7W2P8AdNZe2pbZC0ygHFJG01zRszeuYyo4PWoYLZpDzTpBNF8h+YAdetRQNMGYncoPtVHHG6RZu2EMPlocMR1rnv7JBulnMu5gc81qyszOdxyaaKpXRFxx5XGKbtHpRRS1JsiKO3+XG01RutK3y5AxXWxxJnoKSSJCfuiuqc+Y5aVP2exxLaIx7Uw6E3pXa+Sn92gQp/dFRzM3TOWg0xkAz2FTrbsnauk8hP7tNNqh7VlKFzspYrkVjntpXtSFwK3ZLFCOBWVe2hhO4cCsZQsd9LExm7FNn5ppXd96guByBgepqPzHc/IPxNQdZHNaRNycLTY7OLOQCR61OsYJyxLn9KkI4649hT5mRypaldooR2xUUkceOCR+NWfs4Y9TTxYg1aZhJox5D5edrGp9NuX+1KpJwa0hpqHrU0OnRRuCqc1XOjgnFN6GrBygNSEgCkRCsfTFMbmqOdAWFICaTikqGaIGc0wsacaYRTjuKWxIhzWbq3zRkCtS3j3tin3WjNKMg10bI54/FqcOYpB3NJ+9Wuml0R09fyqpJpsi/wANRc15L7MxlnkTtU8eoOnXNW2sWHVKjay9qOZD5JDk1T1/Wr1lKl4xUBaymsvarOnwPFLleKTatoTyvqas1kEQtgEVWijgkJGdtNvZpjGQM4rKQXG7IyapO6JsbZsUIyr1XeJYz98VWie4CkOSoqu5lZyASRRcLMttIi/xU0TlztSo4rJpOWarttZrG2c1nKpY0jTuRxibIq/FJMAKlSNanVQO1YOd+htyWGx3UkfNSprRU4YVG6gjpVdrdWPShTQchqx61GfvCrMepQP/ABYrnjajtSG3YdGNVzruTyHVLcwt0cU8SoejCuSxMvRjSia4X+I1XOTyHWOwKHDDNZrwuW55rH+23C9zSjU5h1zRdsOWxsiLgVq25/cj6VzMOpyNV5NSdU+7xVRnYhwbJbvDTEAc5qtMjjBDVHPqOeQuKoy37ycZpNtlJWNq2vEiQ+Y1Rz6wq52LWH5jN3oWJ3PAJoSYaF2XUbiY4TOPaq7R3MnJBrU0+0AUblrQ8hAOlWoIh1LaI5g2c/8Adpv2OY/wV05iT0oWFPSnyi5zlzZzAZ21E0bL1UiuueFCvSsu/jjVTQ4gp3MTGKQipCOaaRWRoR4pCKeRQBTAYBxTWFTYqNxQBCeKngG5hUBHNW7Qc00I0o1wlQztUwPy1UnbmgCWB8VaDZFZsT4NW43yKBCScGo91OmNVTJTAkd6s6au+cH0qgXzWjpUiqx3HFNA9jcHSlFMWRSODTtwqzEcTgVB5hB60sj8VD1oY0WUlyKhlgikOWFCU6kXGTjsVDYQB9wXmrMSpGMAUNTalocpOW5MHAPApxuMKcVXpG6UMlJDWcu+amQ1AoxUcs2zpU2sXuXJioXiq6uaptdMeKBMaT1KSaL3nYpVlBqiHLGpBmkNk0r+lQnUHh/hyKDmqtyOKdgTLqauD95MVYTUYX74rnqAxFHKVZHTi6iIzvFVp9SRQQnJrF3n1pueaOULIvSX8knU8VCXDdRmoKcDTshMk3AdKUSsO9R0dqYicXbj+I/nQ15L2lYVVNMckCgpIttfzBdplJFVZLlj3quzEmmk1mzeEFYGlLNyaTOe9N704CkWhwpcU+OF5CAqk1o22lM+DJwKdgclHcq29mZQCTgVet7KONt3er8dkkaALxipHhYrjaPrTOWVSTKzNsyCc+hq7DCkkHmEgLjmqb28nTbxVpEAtdoDb+4qlYydzMuYwJTg1GsLseBmtA2jMckGiC1eN8k0rj3KJt5F6qab5T/3TW5gGk2r7UrhYiDilLA1nCVvWnCVq3MbF7IoBqoJGpfMai4WLeRS7h61T8xqcGNK4WLJkAFY2qXSnIxmr0jHYcVnPbySt92okzoorldzLRhKeUqwICw44rRj05u4xVqOwUda57Ha8UzIW2yMH9Kljss9FzWyltGv8NTBAOgp8phKvJmZFYN3GKsLYKOpq7iiqsZObZWWzjHbNSrCi9FFS0cU7E3K8pGMVUb71aLICKpSphqtMgqyZFIrcU+SoScUmbLYeWxTd2TTeTUkUZLU47kT2L1lCzcr1q+FmHGeKrWzGICriXCng1pzJmNmhBGzdTTHtFbrirIdT3pdy+tOyEVVsICMMuagn0mDPHANaPBqtdxSSD5DQNSfcz30RG+6RUDaI6Z2mr0Qu0OOoq2DMV5GDSL55Lqc5NYyKdpGakj08oudma31txu3PyamwoHQUWJc7nJz2kj8bMCoUs9vVa7ApG38INMe3hPVRRZBzHLCFR2pfLx0raubZCDsXmqBtZB2qHYtNkCKRUjOUFO8px1WmSqcdKVkO7IXusVELyoJwQago9nFj9o0aSXimpRcoax+RRuPrUOii1VNnzI2pfkNY4lYd6eJ3Hep9kx+0RpsqetN8pTVSF3lYKK17ezJX5qXI0J1IoqxxKp6VbRAV5qdbRRUwhWnqjN1ImZNbqQarJZEtW75K0nkqvNVGTbsDkrGYNPK4NadrbxqoyOaexXZUSyYOM10WMr3RYeVYhxUQut5xUc3zLUEQw1AKxeD07dUSninDrTEPLZFYupM2/FbQ6VlahFuaplsVDcyjTTU5gamGB6xujazIsUoFO8tx2oCt6UxCY4qJxxU+OOlQyUAQd6t21VT96rVvxTAu5+Wqc/Jq0T8tVJTzQIjTg1aiaqoqaNqYE0p+WqTnmrUjfLVNjzQAuatWnNUwatWrfNQIvBpF6Maf9qmXvmk7UhFVckQ3smQCKvxtuQGsyRKWO4ePjqKdxWNdKWqcV6uPm4qUXcZ70XFZkrU2o2uo/WmG6j9aVx2LFNJqubxBSC6VzgUh2LB6VUnqwDkVBLUForrjNSbaZjml3YosUSIMVIDgVAuTUmcCmSxxfmq9ycrTwMtUdzwtA0tSmaAaSgUyx4opopRQA6lFNpQaAHg0E0maQmgYGonp5NMbmky0iLHNIw4q1BZyzHhcCtO30lVwX5NZmjmooxYbWSU/KtalrpHQyVrRwJGMKoFSgUGLqt7EENtHEBtUVOBilxRTM2FLSUUCFxSYppkVepqM3K9uaLhYn6UZFQB3fouPrShHPVqLhYkYqBmoftEfrTygA5NMwlK4zPC04LT1XinYrpOYaq0pFOAoNAxmKUUuKVRk0mNEiIMcinhR6UgIp1YPU1QUtJRQMWjNMdwo5qLe7/dGBQBYLgU0yqO9RCPP3mzTwqDtQAvm+go3sei0F1WoZLtEOKQE+XPtUbx569ajF3u6U0SuZBTTBojmjIqsVJNarqCvNVWRfMAqmEZdCBIie1WVjKDpzWlFbRiIFutQuEBp7Im/MyupbHSnRsSeQafuRaY039xc1BRMxwPvVBukZ/kY49aFjeQ5c4HpVhECjApgMBmA+9Usc0g+8M0UU7sVkywswPWnh1qrRmq5yORE0kwXpyarO8rn0FPoyBScmykkhEDDq1SZqMyAd6je6Re9K47FnikIWqD6go6VXfUWPSi4WNN/KHXFV5Xgxzisxrl36mo3kJHWizDQW/aEg7RzWUetTzsTVc1cSWJRS0UwEpaMUUgLumgeaK6KNwAK53Th+8rbU8VViZFrcDSZFQ54pu6k4oixYJ9KQtkVAXIpDIankV7lIkdsLioEb5qa75pit81aAXjytQAYap15SoyOaBEqdKeKYlSCmA4VUu8Dk1bFU9QH7smlJXRUHZlUFDSmNCKzfNZWpwuiK5HFnVzIv8AkA96Ps30qqt3Uq3me9KzHdEht/aoJLQH+GphdD1pwulpXaCyM5rPngGnpBtrRWaMmn4jbsKrnYrIzzGcVXkhatYxIaa0CnvT52LkRjeWw7U9QR2rSa2qM259KaqC9mUXbiqjtzWq9s392qslmc/dp+0QvZspg5qxbthhSG2I7GnxxbTVKSYnBmkjZWnCoY/u1KAaq6IsxGGRUBFWGBxUDA5ouAgFGKUUZpiGEUYpSaM0hjdtSwDDUynxH5xQBoL92oZRVhBlKglU0giVyKekeab3qRWwKCmKFxRszSgmnE8UyRqriql43GKtk4Ws26fL4oKiQk0oNNzQKRY+lFMBpwNAD6BTc0qgscAZoAdmjk8AZq3Bp8kmC3ArUttOjjAJGTTSuJzUTIgsZJe2BWjBpiJgsMmtaCBegFSSxBB0qvZtkOsU0iVBhRin4p+BQQMVHIyedDMUYpcUYo5GPmQlFO20mKnlY7iVn3VzJ54hj6mtAiqhh23Qkx14qWUgjtc4MjEmp1jRB0Ap54HFVH8wsc8ilsG5ayoFQy3KoDjmoH3gfKGoC9uefai47DJLjzRwSKiy3qatJZqDntUn2WP0osK5XAxTqCOaK6jmCiiigBDSB8cClppGOaTGhGkZangYyCq7YPU1Lb3EcIO+s3Y0Vyc5FNLYFMub6HZ8pyay3v2LYWoaLWppMB95qRZV7VTSR5V+Y04KR0pDLTuT92oyZKaqualVG70AQtuPWlFsHGSanaLcPSpEUKMUAQpCqDpUnA7USSKnWovtAbOKNxDnJbvVd4zuznmrMETSE0TwMhq7Mm6EhaToWqby89TVZdy84p4ugODSdxonESinBAO1RrOrd6d5gpDJKWoTMBUbXSL3ouFi1mkzWe+ooO9VpNT9KLlKDZsGRR3qN7lF71hSX7t3qu1wzdTS1LVLubkmoIOhqvJqRPSskOT1NLmnYfKkXHvXbvUJmZu9Q5ozVEsl3k9aUNUQNLmqM2ShqGbio91IzUyCKU81Cae5yaZVCCiiikAUZoFLigZe0779bQ6Vh2b7GrWjnUimiJFjtTCaUMCOtNJqhDWNRlqc5qJ24pAG7JpSNuDUUbZfFW5U/d0wJoGylKTzVa3kwMGps5NICaOpRUUdSimIcKr3q5iNWBUVwMxmmwOalGHNRmprgYkNQmsWbgKeKYKcKQCsxFQtKw71I5qu9Fh3ZLHO2etXIrhvWs5OtWYzS5UPmZeNyQKZ9sNV2PFQMeaXIg52aS3me9TLcg1jgmpVY0vZofOahuFpPNQ1lySEd6jEzA9an2ZXOja+RqXyoz2FZcdw3rVqO4alyMOdFsRqO1KEFRLNmpBIDT5WHMh2wU0xClLik3j1o1DQYYfamGH2qffRvouwsiqYqaYjVvcKPlIo52LlRT2EUgyGq2VWmmMU+cORFm2bclLKtMtvlOKsyLkVpe5lazKDLg0q4p0gwahJ5oNGTZFJnNRgk1YiTIzQZkEx2oayZG3OTWhfsQNorN2NSuaJaBmlBpuDS80DHZpc0ylBpgPzU0Evltmq+aM0AbUWpDgYq/DdhhXLq2DWnaSZGKcdCJxVjoredfWpbiQFBzWMrlehpTO3rWvPoYcpf3CjNZ/nsKX7QRU8w+UvZozVA3Ro+10XDlZf3UFsVQ+10hu80BZl7eKese8VlfaGJrUsZCV5pcqY7tBNE+w7etZ0QmSUibOPWtx+RxVdg3dQalwRSmysCtLlamzH/EuKeEibpip5B85UeUKvFV/Pb+6a1PIQ9qPs6elL2bHzoxhMp707zFPeuaiv2ZgM1pJIQu5jXRYxdjU3D1pSwHesh71V6GoTqNPlZN0bDTKveq8t36VkyX2e9QfatzdalqxasbEdyCeTUxZHHWscOCOtHmMvRqxaubKxqmFT3oFquc1li9kQ8mrEWpetJ3KsaUcWKsLHWel+p71Mt6vrUBZl9VAp4xVIXat3qVbhfWgLMs4pCOKiE6nvTw4NMRVnRjUccbKa0Nm7tThAD2q1chjLMsGxin3B2tluamii8s5FV71SQSTV9COpG80ewjisydhuyDTJhJniq5Eh4oQ7diwlx5fU0r6koHBqo1vI/Y03+z5D61Ljc2hbqSSagzdDVZrl27mntYSr2qLyHBwVpcpsuXoJ5jHvRuJqZLVm7VZjsGPakVzJFEAntRgjtW1Fp4A5FSNp6ntQR7RGGDTs1qNpo9KibTiOlPQXMmUM0Zq01k4qJreRe1BLZHmlzQUcdqacjtVozYuaQmkzTS1MzGmkoNFMAooopDClHWkpR1oAsRCp8svSooampoTFFw60v2tqjIphFAiRrpqie5YimkUwrQBNaTEyjNbIdXTGawIxhuKtrKy96YmjSWEBsip1TFZaXbCpkvaLiszTWnis9b0U/wC2incLMvimTEbDVFr2oZrpmU0XCzKF4QJTVctTpSzOeDUe1vQ1mzUUGng0wKfSlHHakMVulQPzUrNUZNIBq8Gp0NQCpVamBIx4qEnmnluKjJoEOBqQGoQaeDTAHNRZ5qRiKi70gJ4zVmM1UQ1ZjNAFgNUqtVcGpFNAEpamlqQmm0AOLn1pPMI7000xjSsNMk8407z6qFuaQtU8qLuy554pfOWqO73pN9LkRSZpxTAN1rRRhJHXNiQg1oWV0QdpNNKxM1fUtTDBqAjmrcqhl3U22gEknPSqJ5tCOKLcelWmxGlaBgiiiyBWBfXY8wqDxSloTH3mJKFkYk1H5CmohcCpBOvrWLTOkQ2wphtqmEq+tO3g96Woyqbb2phg9qu7qQn2ouxaFEwmmmMir5K+lMKqafMwsiiVIq1aOVYU4otEcfzcVcZsTirGkhyKUimwg7eakIrZHI9CM0mKcabQMY4phqRhTMUIBuKcFpQtSqlWiLiRR5bmti1RVSsaWYRjiok1CVOjVN7FcrZ0vFGKwF1WQdeakGsN3FPmDkZrvHuqBrds5U4qmNYXuKeNXiPWldD5ZFoLMnfNL5kv92oBqkJ/ipf7Sh/vCi6FaXY88gzFIGNXmuy/ApZbXaucVQkbYxFVGeopw0HTTkE81X+0HPJpHJaoXWtJSuRGKRY87NJ5hByKq7iKUSVBRdF0wq5byNJ1rGL1Ytr0xUnHsFzVnTC5zWe1wUbFSSX4kWs+V9xoUe4+Zovpe471ML3PesbcacHNHIhqozcjvDn71WlmkYfKTXPwuS45rfsAQB3qHBI0VVl23W4bG44rVt1wBuNUVYqKeJyKViXNs2FZAKUzKOlZX2mnC4HrTuTY0hcgHGar3Eu/6VQLMzZBqeNSfvGmAzbuPSp4bQMclaliRB1q3GUA4oQrkaWaD+GpBbRj+GpN4prTKveq0FqMa0jbtVd9OjJ6U+S7A6U1bompckUlIb9jROgoCAdqeZd1NzWUrdDRX6igUtNzS5pDFpNoNGaM0AIY1PamG3Q9qlzRQBWazQ9qiewU9qv0UwMl9NB7VA+m+grdxSbRT5mI5x9OYdKhaylXtXUGNT2phgU9qfMwscsbeQfw03y3HVTXUNaKe1RtYqe1HMKxzWCO1Ktb76cp/hqB9MHYU+ZBYz4qmzU/2Bl6U02rimmhNEJNNNSNBIO1MKMO1O4rDDTSKcQfSmmgAXrT3bC1Hnmlc5oAEbJqVajReKlTrTESRxljVuO1Jp1ooOK0kRcUXBlJbT2pxtAR0q+FFLgUCuZosF/u0psF/u1o0uKLBdmYbBf7tNOnr/drWwKNop2FzMxG05T/AA1Xk0tfSuj2CmmJT2osPnZyr6cy9KrvBJH1Fda9up7VUuLQYPFS0UpnMEkUzNX72AJkis80ih4NOzUYNLmgAZqaDQ1IOtICaOrKVVQ1ZQ0ATCpFqJakFAh+aKTNJmgANRMakNRNQUiMmmk04000ihM0maKesLt2oKIiamtiTIKnhs8n5quJaquNooBtEu5hEKbBM6NxU235ACKngtgwzihXM7pIgubuXyjk8VgyyF3JNb97EfLK4rAkhYMadhxegzNLuIpuxvSgqw7GkUODkd6cJWHeouRTk5OKLBcmE7etPFwaQQZFRvGVpcqBTJvtFKJgTVQmnRthqORFcxoxR7xmrcUSio7V1ZMd6sBSKaikYym2P24oNOHSjFWjNkRFNxUxWm7KYrkRFJtqbZShKLBcjRM1IUYDpU0agGpw6dxTEZjwbzyKja0FbA8k0GKJjwRU8pXMYZtD2qJrZhW68CjoarMADg0uUpTMgxsKTZWhcbAprKa5w5FZydjWK5iUxZpPKPrTFuQaf9pWlzlcjFkCslYd/EEYsKtrcsO9Ur6UsDRTumKpaxQMwBqNpQarSsQxpm8muy1zk2LBcGkJquGOauxRbkBpOyGtSDNG6pHhINRlCKLoLAGNLuzUeCKM0xEuaXNQ7qXdQBMGwau2+oSRY5rM3e9KHpWuF7HSQ61xhjVyPVIXHNcgHp6ykd6XIiuZHZrdQv0bFPB3cq2a49Llx0auh0dnljyTxQoXE5JK5oiRlNSLcMBVe7O1NynkVnf2mRlW60pU2hxldG19u296lTUBj71crcXRfkGqf2uVDwxpchSkup3BvyehpBOz9WrjotUlTq1XYdZ6bqiUJFpxOo3LjJqA3Sq2BWWmrROuM1F9sTzM5qFB9SrnQpIWFP3GsyC+UgYNWVus1FhlvcaTzCKiWcGnFlYUATo+4U4nFQIwFK8mRxQA8yYpBMDUOwv3pwh2jrQBPvpd4qqzMOlMEj55FAF7dRuqusuBzThKpNAE++jzBUW5aUAHoaYiUOKUMDUJU0mCKALPFGBVcMwpwkIouFiXYD2pDEp7U0S08ODTERm3U9qja0U9qtZooAotYqe1Qtp6ntWpRxQBjNpvtUL6ew6Vv4FIUU9qq7Ec+bV1HSmeU6npXQmFT2phtlPanzBYy7d2WryT8U42oHaoJY9vSi4WLS3A9aeJwax2kZT1o+0MKomxtCZfWnCRaxRdH1p63Zp6isbIkWnBxWSLo04XVFxcpqbxSGQVm/aTSG4Jo5g5TQMoqCeX5TVXzjSNKD3qWx2M2/LOTgVlMjKeVrpREr9qgurVdp4oK5lsYANLT502SYqOgYE0goNAFICVDVhDVZKnSgRYU1IDUKmng0ASZozTM0vJ6UABNRsanW3dz0qzFYE9aRSM0IzdBU8Vk79a2IrJV7VZWJV7UrjuZkGmgdRVo2iqvAq4BilxmkFzMEJDdKsRxetWTGKQpimS9SB8DirFs2FqJosmpY12immJrQgumDcVQkgB5xWm8W45pph4pXGkZ0NqpPIqZrFCOlW0jC08kVJRlvp6+lQtYBTkCtZsVGyZouxmb5JRarynPUVqvGcVRntyeQKqMu5LiZsi+lRhXPQVdNu3pV63gTy+RV3Qk2jLglljboa0or3IAbg1Ktuhz0qvLagk4paD36FkXQp4uRWabeQdDUbmWOizJ0Nj7QKPtC1ifaJB2pDcyehp6hZG2bhfWkN0o71hNcy+hqNriU9jT1FZG+b5R3phvx61z5uJPSo2uHqrC0OgOoe9J/aRHQ1zhuW96mt5sn5jRYDdbUnPeojdu3eqiupqReakpEhkZ+ppBCrdqBUiioaRSkyM26037MPWrOKXFTZFKTOfziqt0cqa03taz72EoDVxWpMnoYs33qhqab71RV0nMxRWpaNlBWUK0LI1nU2NIbl1kBFQPEKs9qjfpWSZo0U2iqMxVaIppFXzE8pTMdNKmrhUUwpVKQuUqYNHNWfLppjp8xPKQZNG6pTHTClVcVhA5FbOlax9mXYw49axippMEU7h5M6W41MSjgjFZMtwDIaobmHejJpt3JslsXfOB700uKqbiKN9ICxuo3VBupd9AE4kI708TsO9Vt9KGpDuy/HfOnersOrsvBNYoalzScUylNo6eHWEP3uKuxajE/8AHXGhvenrK69GNZuki1U7nbrcK3RhUgmPrXFx3sqH7xq5Fq8i8E5qHSZSmmdUtxipRcA965yLWFP3qtx38T/xYqXBlXNxZFNLhGrLSdT916lWdh3qbAXzED0pFgxzmq63BqZLgetIBJI2zxUkaso5pRKDTw4NAyF5GBpRKakKqaTywaBEYn5p/mKRSGEUgi5oGPDUoak2YFRMGFAiwH96kDVSQtmrKc0wJtwo3CoXzSAsKALGaXNVjJim+fii4WLlFVVnqVZc07isSmq065FT7qilbIpiMqZcGoCKuzLk1XZK1RLIMU9Vp4SnqlUSIq08CnBaeFqWAzFKFp4WlC1IyMoSOKqzLIh4NXiSBVWdi3GKnUtDba4YHBqeeYGOqqRMOcVFcmQjAFOwt2UblgXNQZqVoJSc7aYYZF6qadihuaUU0gjrSikIlWplqONGboKtxWjt1oCwxTUyRs3QVcgsfar0VoF7UrhYzorNm61dhsgO1XFjC9qeKVxkaQKvapAoFLmjNIBaKTNGaAHUU3NIZFHegB9JURmFN80mi47E9LkVX3k04E0CsSkio3fFGcd6jkkUCgY0uTUTM1RvMB0NIJc1Ix+5qerNUYYmp4gDTAUDNO8pT2p4GKR320CIzbr6UeQBUqNuGadTEQ+SKaYAasUUAVTBUUlvuHIq9SECgDJazGelAtF/u1qFBSGMU7sLGYbRPSmG1j9BWoYwaYYAaLisZo09G7Cmtpan+GtVY9tO20XYWMJ9JX+7UZ0sr0FdA21aryzKBT5mOxgSwtDToHJ61dnHmnpTUtsUcw7DkXIqYLikRdtDSBalsrlFOBSbhVWW5A71B9q96m4+Unb5OGFZuohWU4rSuiHj3g1jXbHaa7vZW1POjiE3ZmFcDDmoKsXH3qgoNAq1avtIFValiOMnv2pNXGnY1FlGcU4nNZsbkNzV1GyKylGxrGVxTTTSmkNIoaabTjTaAFxxSEUoooAaVpCop9IaAsQlaTy6kpwFVcmxAY6aY6tYpCoo5g5SoYzTSpq4UphSq5iXEq4pKsmOmGOnzE8pDmlzTzHTSmKdxWANTg1MwaOlMRIGpweoc0ZoAshqcDVYNTg+KANC2hErYq6+nOq7kY/jVTS5FMg3GugkkRYuGFUkmTKTWxgfaJ4WwSc1PFqsi9TUN86sxIqlu5qJQRops6KDVQ3Wr0d2rdDXLwOua0oX9GrGUEaKZvLcCpluB61jI7etTLIazcS+ZGyk49alWYHvWKJD608TsO9Tyj0NoODTwc1jpdkVOl5z1pajsaVJtBqCO4Dd6nDA0AJsFPAxRRmgQuKQrRmjNMBjR5qIxVOWpNwoAhEWKXBWpsiopGFMVxQ5xSdaYGqRWFaKxm7jHjzUDR+1XuCKjKZqiSn5dPCVZ8ujZQBCEpwSpdtGKQyLbTglOxzU0YBpDIGiyKiNuM1obRSFBTsK5SEIxTTag1dKCmkYoAqLaL6U2a0UL0q3uxQfmFS2VZnOz2ZZ+BipbfThxkVs/ZwTnFSrGq1LkaFGKxC9qtJbqvap8YoqQEjAU1YO3bVZqjadlGKdxWJyRmiqa3GW5q5EQ4oSuD0CjNTeXmmmOq5WLmRHmo5JQgqZoziqk0DMamzGmiM3BY8U5QzVJFa7Rk1IV2jpSsO66EYjNSCMCo2cimGYigZY+UU0yqKqPMxqs8r7qAsXJp8dKqvIz8ChVZutTxw0AVBC5NW4YTjmrARQKXcq0rgCxAVIFAqIzAUxpzRcLE7MFHWqcsu5sCkd2enRRc5NAbFqEYQU+mA4FLmncQ6im5o3UXAdRTc0ZouAtFJmjNFwFoxTGlVe9QSXSr3ouFiwWUVDLcKBVKS6LcCoss3U0DsSyTsxwKjCk9aVVp+QKV7FWAIBSMyrTJJgBVOSck8Gp3HYnlnAqlNOT0o5bvTGSqSC5XdmY9aZtNTOVXrUXnL61Vibl15cjaegqheKChNWZYnXmq1wf3devK3LofP078+pg3AwxqCrFz941WrlZ6aFqzagE4NVqlgbBoB7F5okPSlVdtQ+cCDT433CpkrodN2ZIaKQ0CsToENNpxptAAKWm0tAC0h6UUhoASlFNp4pgLRRRSGBptONNJxQhMeF4ppWgPTutAEZSmmOpsUYp3CxXMdRmOrRpgAJpqRLiQrCTSm3PpV6KMYqXygal1B8hkmFhTSjCtYwCo3t/amqgnTM1XZDkEg1YGoS7cE5p8lv7VVePaa0UkzNpoe87P1poemUcVRJKJCKlju3TvVXNJmkNM1otSI61dh1JD1Nc7upQ5FS4Jlcx1sd5G3epxIjdDXHpO69GNWI7+Vf4qlwHzI6pRnvTipFc9BqzKfmrQi1ZHXk1Diyr9jVglIbGa1IJMiubjvFZ+DWxbTZUHNZzVjSLuaoNFVRNThNWdyrFio3bFIJQaGIancCB5iKYJmJqYxA05IFFO4iMOxowTU+xRUcjAUXAidtoqA3O09aSeUYNZlxMRnBqoiaNdLwetTpcg965cXZU9asR33qa2sZux0yzA08SKawI74etWEveOtGorGvuBpOKz1ux608XQPekFi21IrkVB54PekMw9aQy4JTT/NHrWcZwO9Me7A70rhY0mnAqF7gVky6gi/xVTk1IE8UalKJvrMGPWp0cVz8F6p6nFXUvFP8VZtstRNbfS7qzluge9TJOD3qbjsW80nNRrKDUyOpqlqS9BApNI8G4VYUrT8qa0UUZuTMeaBlORSRXDxnBrWaNWqu9op7U7Bzdx0N2GFWBMpqkLUr0qQRsKYtC1vU0u1TVdFNTDNMQNgVG2DT2GajZDSAaUU1G1uDTyGFJ5hFTYrUj+yik+xj0qdZhUiyrRyoLsri2A7UjRkVcDKaNqmjlQczM5lam7GNaXlrR5S0uQrnMzymNOEPrWh5QpPKFLkHzlMRgdqdjFWvKpPKpcgc6K1FSumKiqGrFJ3DNLSUUhi0tMLAVDJcAd6AJ2cLVWe5CjrVeW5J6VWO5zzTsMe9yzHimfM3U0oSngYp3HYRVp44qNpAveoJLnHSle47Fl5QtV3uc9KqvKWNItHKK5IzlqQCkJAFQy3Kp3qhNlgsqjrVSe6Vc4NUbm/PQGqJnZmyTVxgzOU0izcXTNkA1V81vWnsu5cioth9K1SRm5M7KQBk96x71NoNSLqGXKmkunDx5rq1SOHl1uc/cfeNVqtXP3jVWszoQU4UlKKQyVealT5TUCmpkbdVGeqZYU5FL3pg4p1c8lZnVF3QpptLSGkUIaBQaBTAKDRRSAb3py02nCmIdRRRSKENManmmGmiWKtSCmLT6TGgoNFNY4FAxjtiohJg0SNzUDHmtEjNsvpcAd6mS4HrWRuIpRIwqXTTBTNoTg07zFNYwnYd6ety1Q6RXtEarbSKpTqKYtyTSSOSKqMWhSkmV260maVutNrYxHCnLHupq1agANTJ2KirkPkGmmJhWmqKRSGIGs/aGnIZRUijkVpNbg1E1v7VSqInkKe7FODkVM1vSCA5quZC5WTWkrbxzXU6fLmMAmuYhiwc1pQTNGODXPVd9jenodKG4pN1Y6X7Cpl1AHrXPZmxpiQjvTxKazlvUNTLcIf4qAsXhMaeJ6oiVT0anB/egLItPccVWklZqXOacFU0XFYpyKxqnPCxrZMamo2gU1SnYXLc5ySBgaj2utdC9oDUD2XtWiqkOmYwkYVItww71fax/wBmoXsfatFVRPs2RrdsO9TLen1qBrRh2qM27iq54snlki99uNNbUCO9UjG4qJ43oug94tvqL+tVpLx271D5TelKITS0DUQys3epogSaRYqnjTFDYEiRnFDB16Gp4xgUsuMVFyiql1Kh61bi1Fh1qi45poosmPmZtx6gD3qyl96GufWpkcjvS5Q5joUvfepkvfeueWVh3qVZjTsw0OhW8HrUgulPeueE7VItww70aisjoRcKacJVNYC3RHenreH1ouxciN4SLTt61iLe+9SC996fMLkNfctLxWULz3p4vB60cwuRmiVBpjRA1UF2PWni6HrRzIOVkhgpjRMOlKLkU7z1NO6FZkWXBp6yNT96GlG00BcQSGk8/FP2qajaIE0BoSJLuqYHiq6IFpxl2ii9gtfYmLAVG0oqvJMai3sahzKUCWWTNRCkJA6moZJwvesm7mqROWAqKScDvVKW79DVcyM9A7FqW5z0qAsz0ipUgXFPYLDAlP24pSwWq8twB3pXKsSswWoJJwKqy3BJqAuWNNRuDdid5i1RZJ603NI0gWrsQ2SdKRplQVTmuwveqE10zdDVKLZDkkXri9x0NUJJ2kPWoclqfGtaqCRm5tjSpNNxVkrxUTjFUSLC+OKn+WqfQ5qTzKVgJ4my5PTFIZWII3Eiqxfk88U5DlTXZM5IbkMxyar1NL1qGsDoCnCm05etAh4FSwqWcZ6U1CB1qzAu5sjpVGdyXy+KYeKldgoxUJbNZ1Im1J3QA0GkFLWRuIaQUGkoAdSGig0AJ3pwpvenCgQ6ikopFCE0zvTjQBzTJHCnU0U6pKA1C5qRjxUDnmqiiWyOQ1CakkPNRVqjJgaKO9XoIITglsn0p3sSU0jZzgDNWobIt97iryJEvTFS9fSp5h2KywJH0XPuar3OBxWgV4NZ9396ktQKhpKU0lWIUVIkm2oqU0nqNOxbW5xUi3Q9aziaMmp9mmXzmqLgGneaprJDmnCVh3qfZj5zV3KaUBTWYJ2FSrc1PIyuZGkoUVICKzVuvepFuveocGWpIv5ozVMXAPepBODU8rK5iyDThIw71XEwpwkBpWHzFgTuO9PW8kHequ6jNKw+YvrqDDrUyaj61lZozS5R8xuLqCnvUq3invXP5Ipwdh3qeUOY6JbhT3qQSKa51ZnHepUu3HelyjujfBU0pRDWRHfHvVhL4GnYC20CHtUZtFNMF2p71Ktwp70rMZE1kDUTWPtV4Sqe9O3qaNRGYbH2ppsvatYFTTtqmnzMVkYptMdqT7PitoxqajaFTT52LlRk7CtRSZxWq9uDVd7XNPnDkMlgc0mK0WtDUZtW9KvnRPIyoKkWpvsx9KXyCKfMieVjAakU0nlEU4IRVXJsPWnimAGnCgB1JRRQAZNLvIptFADxIacJT61FRSsO5N5x9acJ29ar0hNKw7lsXLDvThdt61RyaAxosO5pLeN61Kt6ayg1P3UWFoay3o9akW7B71ieYRT1m96Wo7I2xcA96C+6spbkDvUi3i+tQ2xqJoEgdaieYLVOS8GOtVHnd+lSUkXJrrHeqbyvIaaEJPNTIgFF7FWGJGT1qZUxS8Co3mCjrRcLEpIUVFJOF71UluuvNU5JyxppNi2LU1171VaUsetRFsmjOK0SsS5EmaCwFQPMFHWoRPuJwapK5Ddiw8wAqrNPxwaa7Fj1qvMT0rRRM3MjZyzUbcikAqcLxVmZGq1MowKaBzUmOKAAcio3Wn9DTtu6kMq7c8UvlmpjHg5p1K4FANxUsZ4NMjiMnQZqytq6qTjFdTehz2SZTl61CanlBBOag71kaBTh1ptKKYyQ9Kv2Y+QVm5q9ayKi8tVxM2tCW5ByMVEKmkYSY2mmmLAonG6HSdnYZRQRikrlOsU02nU00ALRSCloEJThTKcKAHUGig0ihppRSU4UxC0UUhqRjXNRGN2+7zTmPNSQkZrRGcmUnGDUdSzf6w/Wou9aGQVJkDuQajHUVoCxV1DbiDQwKgkcdGp4upF681I1g4PDA1E1tMv8JP0paDJlvm7io5pfMOahKMD8ykUvaiwhppKU0lMBwoNIKU0ANNJSmkpgFFFFABS0lLSAM0bjSd6KAHiRh3pwmYd6ioosh3ZYFw1WYJGbntVKGMyOFFa8IWNAuMEVDSKUmR+YfSnCSpgQ1NKIf4RUWRXMxnm8UgnHrSyQ/IcHtWV5rA0clx85riYGnCQGskTkU9bk1LplKZrhxTgc1lrc+9TLcjPWp5GVzo00qQVQS6HrUouh61HKyuYt5xSh2HeqouBR549aLDuXRcMvenC8Yd6zzMPWmmXPelYdzWW/I61KuoD1rE8yjzDS5R3OgF+p7077Yh71zvmH1o81h3o5QudF9pU96XzVPeudE7jvTxdOO9LlHc6AMppwCmsJL5h3qdNQPelyjuapRaQxKaorfA1Kt4p70rMCwYRTTBSLcKe9SCVT3o1QaEfk4pPLqbzBS7garmZPKiuY6TZVng0YFPnFyIq7KTZVraKTZT5xchV20mKtGKmmKq5xchWNNNWDHTDHRzIXKyA0ZqQpTClO6FZig0pNNxQQadwsIzU3caGBpAvNSUgyTTgDTlSnhahspIQLUipQBS7gKhsuw8DFDSBaryTgd6qS3JPehILluW5A71SluCe9V2kLU01okS2OZyabmkJpharRm2OaQKKrS3IHeo7yXaox3NUHcnvWsYXM5TJ5bkseKmtMkEk8VQFXrVtsZ+taWsjK7ZZOAMiqrfMxNSu+RgcUzGKQCAYqT+GmGnDkYpgKKcKAppwUikAhXNKnBwaegycVKLdjzipbKSAICKTyanSMgcin7ai5VjO04DewAq/Kn7s8VStB5MxU96vy8xGu04nZu5hXY+Y1TPWrt3941SPWszZBSiigUDFpwBPSm4xV6wgE2c9qYisrvHUqXLHg1pTaepj4FVotPcnkYFMSauR7t3NJUksBiNRVzy3OhaoWkNLSUhgKWkFLQA2nCmmnCgBwoNFBpDEpRSU4UMBaY1PqNjQhkTUIxU0jUA1qjCTIZfvVHVmVcrmqxGKokVfvCtmP7oFYyfeFa4kwvQ/WpkNEvXtRuUcEjNQFyR1zSdT71IyZtjcY4qhcoByBj6VY7c/lVec8YqkJlU0lKaSqEOFKRSClNADDSUppKACiiimAUtJRQAUUUUAFKBk0lWbSHewYjgUgLNnAUUN3NWwuMc00Mw9KXeOprModxRTdykelJvUHrSGLLJtif6ViN1rTu3PlH8qzG61cSWJS0lLVCFBpdxBpBSHrQMeJWHenC4Yd6ioxSsh8zLIuW9acLo+tVaQdaXKh87Loufeni496oE0uTS5EPnZoif3p6zVmByO9KJWFS6ZXtDWEo9acHBrKWcinrcGpdMpTNMMDS1QW471YWbcoNTyMrnRPTgKgEtPElTysfMTCngkd6r+binCUVNirlpZGHenidx3qsJAaXeKVguWRdsO9SLemqJYUmaLD5jUW9FSrdqe9Y4p4JHelyj5jYFyp708Tr61i+YwoE7DvS5R3N0Sg96dvBrDW5Yd6lW8b1pcoXNfINIQKzhe08XgNKzGWyophQVCLpT3pfPB70tQ0H7KQpSeaPWl8wU7sLIaUoCUu8UhcUXCwuMUZAqJpQKgknqrAWXlAqtLce9V3nzVdnJosK5K8xY1GTmmZprSAVaRDZLnFNLVWefFME+TVqBm5FotTTg1CJs0u8nvWqVjJtsrXuAVANU2q1d5ZxnsKrMOa0RDAVft1/c1QHWr8RxEKGCF6mpY4S5pi1YglCMKllJXGNbMO1SRW2W5q15yNTlZe1Z8zNVAclmGWoZbYoelWknApZJkdeajmaKcCjGuGrTgRSo4qgAC1XYDiiTuEUTSQKVyKr+UfSrqnIpdgqLjaOfnRVkXBqZ5VMXWq88LxTZdvlpVRZIyw6CvQlLU8xJJGbdHLGqZq3dLhjVTvUm6CnJyabTk+8KENlgxApmrOnh434BINQq2RitGxcfdxWrjpcwjJp2ZcMgVRu4p4dSmRUVzs2bielVY71R8p4qS1dkV0WLk44qqavTyo44NU368VjM6IPQbRSUtZlid6dTaXNACGlFIaUUAPpDRSGkMWnCminDpQAtRtTzUbUIGRN1ptKx5oAzWyOeQ8DK4qrIuDV1BxUNwFqiUyun3hWspwue1ZKD5xWwikKOhHvUSLQcNxtFIyL2FLhsnpSEHcOKkY0qAeTxVacKOlWW5HvVWemhFVutJSt1pKsQopTSCloAYaKDRTAKKKKBBRRQaACiigDJoGSQxmRwK00iCKAOAKitYxGnPU9asfyrNsaArkZzmmOdn8JNSAYFLmkMql2PsKbmrmFbqKYYk9KLgUZ2+UDOaqnrVm7AWTAqs3WrQhKWkopiFoPWgUtABR2ooFABSDrS0goAWikooAKBSgZpdtACUoGaXFGKAFU4q5apvQ+oqmOauWJ+8CaTGiUwt2INJ5cmBxxU4IzgU4GoKIAuB81QyO0Z9vWrh9+lMkRWUgjNGgXaK8dzk9amEvHWqBwkhA7GrTDMQIpOKLUiXz6eJveqAJpwY5NJwQ+Y0VlqQSAispJCFzmnLcEVLplc5qbwaMg1nC596cLoetTyMfOX6KqLcg96kE49anlY+YnpcmoRMDTxIDSsO5IGIpfMI71FvFBYUrDuTCZhThcN61WzRmiw7lr7QaDcVUJppY0uUOYnef3qFpc1CzUm6tFElyJN1NL4qNpMVA8tUoEuRM82KrvKTTCS1AWtFFIzchOTSgUuKeq5qiRUGasRxk0kUdWQQgqGykiGS2DcmqE8O01eluQKqSS76cbkysVgOauIfkUVXwKkD4rQgsdqQZzTEfdxVyKMEVLdikrkSZBq1GflqvN8h4pEl4xWb1NloTSyY6GmrKT1NRsc0g4pWC5bjersBJ6VmxAk1r2keFqWO5OnFP3VG8gU8c1H5vtUFXOeurszNzUqThIAoHas0mrUfzxE13yPNkrLQguH3E1UPWp5etQGpNFsFOXrTaVfvCmMsjIXNLFcvG2RTHk4wKjB+YVo2Zxj1LzzyzDnpVSRWBq9FIpUAUSBTyaLC52ipEjk96lwR1qxEV6CklWonHQ0pVLuxXpaQ0VznSIaWg0lMANKKQ0ooAfSGig0hiinU0UopABqNqkNRPTQMjIyaeqkinRovVjipjgKcelaXMGii8pHAqIsTTn+9TKokWP74+ta6scVkR/fH1rTQDAxketTIpE27pShiTxUYDf3uPenHOCO1SMHY+lUpuTkjFXCDzmqk/WmhFVutNpW60lWIWlNIKKAGmig0UxBRRRQAtIaWg0gEq3Zw7m3HoKrKMnFaEQKKADgUmUizjA9KM1EHIODyKUPzgioKH/SjNNLdwKjdjQIl8zb70nmgjnioQCT2obv60WAqTvumY1C3WlP3jTTWiJCiiigBaU0lLQAUUUdqAA0nelNJ3oAXtSUUUAGSKcHpuaM0APyKMio80ZoAl9xU9sfmYe1VAxBqxbuQ+R6UmMugZ+tKCc9TUXnNzwDUiZOflIzUDHbmzgmgygcVGysKjIYHkUwKkjfvmPvV0H9wtUDy5+tXHJCKvoKbGiMdKUdaTvR0NAw7Ypp60fxUpHFADXPFRFjmnsaiNMljhIw708TMO9RUUWFdlgXDDvUqXJqnTlpcqK5mXxcU8XHvVDPvTgankRSky8JvelEvvVHcfWlDnFT7MrnL3m0F81SDnPWpozuYClyD5iTqajkfacVNAN0h9BVW4/wBYapITYxnJpACaFFPqiBMUUU4DNAABmpo0pqLVhRgVLZSQ4YUVVuLjsKknk2qaz2bcc0RV9RSdhS2TyaM0lFaGQ7NGabS5pjJEODVuGY9KpxpuNadtEqgGly3E6nKRvGznNRvGUrQJQd6gmCt0p+zGqtyoGPepUUueKQx81ZtmUHB4rOUbGikS20OCK0Gby0AqpHIPNIXkU+4kyRWL1ZaFaTio/M96id+Kj30WHcxcipouYz82BVYGnpmu443sJKOahNSuaiNQxrYKB1oooKJG5pOhGaVSKGINUQiwkqBetPSQSNtqjT1znIppicUzVjjUdKSbiqsVyy8NUskySDrTk7oinBxkRNSA0GkBrmO0U0CikFIYtAooFADxRSUtIBRSikFLSGBqGSpjUMhxTQmN80d6UOCODUJbmhSM9K1MRj9abSt1ptMQ6P76/WtRCoFZaffH1q+ki9OlJjRY7UZqIN6MBS7yOck1IyQnjiqs9TMxI4OKqy5poRXakpTSVQhaKSl7UANNFBooAKKKKYhaSlFFAE1qAZBxmrvYVSteZPwq5jkYJqGUhxOe3NNJOfajnaaXAP8ADmkMTfjr0pPMUHI/KkMasCOQaDCeOaADeexprOdjGnCI7utEy4jxigRSIphqXbuNRuMMRViGilpKWgApSMUlITzQAoNGaSjNAC0lGaDQAE0UYoxTAKKWkzQAYpcUmaM0gFHFT2q75MCq9WrMZLHOOKTGXAgA4OTTuMdaZyKAvB5xUDHkn7uaZkemacMgetBPycrzQBnRrvnA9TU87fvDVYSGOTcOooaZmOTV2C5OgzzSHrSQOXbbVkIo9zSHcrYYnpT1jc9jVnH5UFWzjpRcRSkiZRkjFQmrU5IGDk1VNNCEopaKYgFOWminCgBw5NLnmmZo3GkUPB605aYGFO9aBjh1q1ajLDiqgNXrUZG7OMUmUiWP5Vc+rYqhLzIathvkbnvmqjcsaSBiDpS9qSlpkhT1FMFPWkMmQVKTgVEhokbCmoLKly+WxmoKc5yxptaoxeotFJRTELSjmm1LEm40CbsTQirPmsBhadDB8vSn/Z/atI2RhzJsiViepqQGl8g04REVrdGnMgwKaI8PUoQ0FcVEo3KjKw9BsYU6U81XZyDyelNknBxzXLKDRspDpGqLdQWzSVNirmdDHvFWhEqR1SyyHg4qxFOCmGPNdSZySTexXlHJqI1PLg9KgNSy1sFFFFIoKUUlLTELVi1QM3PSq9T28ip161SJle2hceBBVcxqDwae1wuOtMWRWPWqdmjKHMncQ0nenN7UyuZnaOooFJ3pDHUUZpKQDxRSClpDHClFNFOBpDQtMMYen0q0IHsVntG7GoWgdfpWkSBUUjqAfWtEzBozjSU9hzSYqxCIPmFW8AdxVYcUFjQBYyBS+aAOtVs0maVhlrzajkcGoc0uaLCENNpTSUwFpaSloAaaKdikIoASijFFMQUppKWgCa1++auZwap2n3zVlmA96h7lD84OTSBgDyaiLnFNzgUrAT7xnrwPSl3Gq2c04E+posBOGGT6+lMmJZfrUYZs+tPfJjJxQBXdtgwOtQk5OakJDNzUbdatCEpaQUtABSEc0tOIPpQAykp1JigApKXFFMBaKSlpALRigU9UY9qAI9tJUxicD7tMxQAyrtmNqE+tVSvIq9DsWNRmkxokGemMmn4OOuDTQw7UuagYhPIxjmkfIXNO4NJJnY30oAym60lB60VoSWLT/WVoBc1Rsf8AWH6VojGPWoY0N2nH3qRwxwQBn2p38PNGaQyjclj14qr3q5dGqdWhMKKKKoQtLSClpAhKKUDNPVaRQiITVlIlxzSRqKV3w20VNxpE0VosnfFTrH5WUB5x1qK3cAjJqw33i3rSHsVZBtQk9arYq1LzxURSmF7keKTFSbaTFMBnenrRilApASKaZO3y08VDOeKVtRt6FQ9aWkorQyCiiigBQMmr1tH3qpGMmtK3XAFBjVlZFtAABUq81CDUimhI5SYKMUvlrUYegyYFXctDn2qKqyyKO9MuZyOBVJ5DWsUbRj1HTS+lQgsxzQAWapVTAocbml7CK+Kd5nvTGWmYNZOmaKQ1kyKrsuDVvpTHQHmgyvYqk02pHFRmpLQUUUUALSijacU9VGMmmAyjFSYyQAKmWDHNMluxWAJpQCDVmOMbjxUwhX0pBzFZc4oNTuuKgasupundCikNAoNIocKQ0Cg0AOFLTRSmkAoNPBqMU8UmNDqa77adUcnSktxvYieZjURcmhutMrZGDFJopKKYgoopaAEopaKAEpaKKAEpKU0lAC0opKUUALRSUUAHFGKKKADFJilzRQA+LgmpTUAOKdvNKwE2fpRmog9PByaBjgc09Y896aMZ96dkg0gJAgA6UMRjBpm7Hf8ACmsxIpAVnGGIphHNXbOJZrpQw9zUN7j7Q+PU1V9bDtpcr0tJS1RIq9auFfkFUxwasOxk2qnTHNQykRSKo6VGAWOBUzR56nmmBgv1piHhFRckZNRso6r0pTKSKbuoENooNKvBpgPTcOi5qUSup+ZKlj24obHeovcqw5G3LkCnFFYcrmoQWjBweKkt5M793cYFAxstpggxHcO/tTeRwetXEYDvSypHMB/C3rS5g5SkD74pyyEdGokgePqM+mKZg+lVuSSiVvah5wUIx2qLB9Ka/wB00WC5WPWig0VQi3YffP0q8eO1ZluzKSVODVyORz1P51LQ0T5x1qNpscCmncx60xgwzzz60rDIZzk9agqWbrUNWiQooopgLS0gp6DJpAhVHFSIOaVR0qUIMVBYm7ahbHSq6ksc1LcttUIO/NQpwRTQMtR8VdU7os9xVJBVqIkKakCJvvUhFKOvNKRVAR4ppFSkU0rQMjpaCtJQA7NRTcin5qOTkUITKx60Uh60VRAtFJSjrQBPCOa0ohhRVC3HIrRQYUVSRx13qSCnA0zNKDSMbjs1HI+BTi1QyZNNIuLKzlnakKHFWUjpxiBFbJmntlsVI0JNTbMDmrMcOBmmS4X61RSqcz0KzCkwKkWNpDwKm+xPUtxW5qio6EcVC3HFXHwearSqS3FZk7lSSojU8qYNQGpZpHYKKKKQyzCAV5oMZL4FQpk9DU8Gdxz1oQmTxxDAyKlAxQBxS4q+ZGbDaPSlHFNMir3qF5S3sKltMai2PlYZ4qu3WlzmmmsmdMdEAoNAoNIYClNIKU0AC049KYKfSGIKeKZTxQwQ6mydKdSP0qUUyo3WmVI45pmK3RgxKKKKBBRRRQIKKKKBhRRR2oASkoopgLSikopALRRmigAopM0UALRSUUALRmkooAXNKGIptFADw5FPEuKhpc0ATiQUuQTVfNKGpWAtQyGKXcv0qC5JMrbuDnpSB6Y3JJotrcd9LDaWjFFMQoGTV+OIxw/dO48mqCnBq690XUBWwKmVyokTdfSqx61akcMuSeaqkc00JiUtFFMQlLQKWgCaGQDhqlbk8VUHNPRihqWikycE/d65qYR/LzgVXWVRzjmlNwCKmzGWFUk471Mq4XnAqgJnLZxxUnmsT8zACjlY7osXJVYwN2W7EVV96JGHAGcep6mmEk1SVkQ3clDds02U5jPHOKQHFNkbMZpgVqKSlpiLNoBzmrWeOvNVbQ4DVYPNSxjwwyB3FDEAGmYHf9KQjj7xHtQBXn61DUk3Wo6pCCiiigBRU8I5qAVZgXPehjROkYIqQKAKWNSeB1qdbfjLHArMvQyZcySsfToKkt48sVOCSKZMfLuzjpmnIxVyc4quhJJGcYzVnOBVbbyeevNSg5UVJaHCnYpFFO6UxCEU3FOJphbFAARTCtLv5oJzQBGRTG5FTEUxlpiKbjBplTypUBqkQwpw602lFMRbtz8wrRB4FZkBwRWouDGDQ5JHPUg2xM05TmoyeaVG5qebsZ+z7j2plPY0zvVoxk+w4HFSL92oCcVIrcda0iIlJwtVWO6Spi3y1VZ8PVm9E1bCNWIzWn5MdYFtd+Ww5q7/AGivrXFUhJy0O1IxEZj1p2arLKalzuFbXMUiK461Vappcg1AaRqgooooGKp2nNWojkg1WAzUiA0hWuXvNVR71E8jMfSmqpqQJ60hqKRHg0EU8jFNY0DG000tAqWaIQCg1KE4phFIYwU40baCKBCDrTxTKcKGMKcKaaVaTAkFIelKKDUlEDioytTOKYRWqMZEZFJipcUm2qJIsUYp+2grQBHiin7aTFADaKXFIRQAlJQaKAFooooAKKKKADtRRRQAUUUUAFFFFABRRRQAUUUUAFFFFAC0UlFAC0daSigBaWkooAdnimmjNLQA3FLinZooAbikxT8Um2gBtGcU7bSYoAM+1GRRiniJm6CgBAwHb9acJD2AFI8TJ94U3NAEmc8k5pQaiBNLuNAEwNNlb5KbuprtlaQEVLSUtUBYtjgGps8darRHAqTdipAk3gUhbPNM3UnBoAZJ1plOc802mAUUUlADl61dtlJ5xVJetWoGPY4/GhgaES4arQHy1TtnJXLZPNWd5xxWbZaRjXw23LU3OVU06+H+kHvmmR8oV/Gq6CJ0YkD0HepVqCI9anQUhkyihqBSMaBjGNQuac5pmM0AMJOacjGniLNP8rFAWGhqKUpimHIoAbIuRVV1watk1XlFUiWQ0UGkqiSaNsGtS2fcmKyFODV21kwayqK6Ey44waZnmpj8y1AwwazgzOSuSBsilFRKalArrWpxSVmMY0qk4pH4pqnmgXQkJOKpzH5qsk8VA67mq4s1pOzIlJzUuTTli46U/wAqrujb2qMgMRVu3Ylcn1qnViMkIBXMzoHz1WapXNQmhAFFFFMCWNc1ajjxUFvVoVDKQ4DFITQTTGagBGaoyaU0lMQUA0UVDNESB+KaTmm0UhkqAGmsKRXIozmgBQuaCuKcjChiDQBHilFOAp23igBBTqb0p1SURuOajqV6iNaRMpBRSUtUQGKTFLRQAmKTFOooAYRTGFTYqNxQBEaSlNJTAWiilFABijFOAo20AMop+KTFADaKXFGKAEooxRQAUUUUAFFFFMAopaKQCUUtFACUUtFACUUtFACUtFFABmlzTaKAHA0uabRmgCQDNKEJpivipBJSAeqKtOLgdKhL5ppagZKXzwelQsuDx0oLUqnPWgQ3FFPIo2imAykbpTyvvTGGBQAyiiimA9WwKdvNMFLSAfuFLmos0ooADSUtJQAtJRRTEKOtWIyAuTVcdasR5K7cgZPepYy9AQFBXIHvVlOaghAEYHWrMY4rNmyMe+/4+WpluAZQD0PFS6gMXJqGPhge4q1sQ9ywF2uc1MlQJU6UgJM8UxzTiajc0DGHk1JGmajWrMQoY0h6R5qXyqfGKmwMVBpYovFUDJWi6Zqu6VSZLRRZKidKustRMlURYznGDTaszR1WIxVEMAasQthhVeno2DSaEbVudwFOli71UtZKvBty1yO8ZCsVduDUikUki0xSQa7KctDlqwuOfmojwam6iomBBqnJGMYsd1FKE70iHin0kxSXLoC06mdDTs1aIMGraY2gEVVHUVYzis2eqNkx6VCalds1EaEAlLSUUxFiA1Y3VTjbFS+ZUlXJi2abmo99G6gQ8mkzTN1GaAH0UgNLUs0QUtJS1JQtFJS0AFLSUtAxQcU/fmo6WkA7NKKZThSGDdKhNTmoW61cSJDaWkoqzIWiiigAooooAKY9Ppj0AQmkpTSUwFpy02nCgCQClxQtOpANxSYp+KMUAR7aNtSYoxTAi20m2pcUmKAIttGKfigigRHiinYpMUAJRS0lABRRRTAKKKSgBaKKKBhSUtFIBKKWimAUlLRQAUZoopAGaQmg0gGaADNSJxQqge9LigBc0UmKTFIB1MfpS005NMBgpaMH0owaYh6jIpdtA4GKWkMbiilpDQA2iiloASiiimIVetWo42fbtQ8dTVVRzWjYhgxxxlSKllInRduCOnerUfH0qNUZVwRinp/dPHpWRsjP1NP3qt6iqo4rQ1NcRg+hrPQd6tbESWpMlSrUaVIDQId2qM8mnk8UzvQMB1qzEar1IhoZSLqNipQ1VFapFeoLuTk8VE9JvpjNTQmMcVGRUhNRk1RBFImRVGVMGtI1XljyKpEtFClBpXXBptMgt274NaET1kRtg1fhfIrGcRFt+ahYYqRGyKRhms02hWGqaVxmmdDTwcindk2I+hqVTmomHNKhwa3gznqxvqSEUmKeORRtrY5jDVTmpNtLt5pw4rI9UiZSKjNTyVAaaASiilpiAUuabRQA/NLmmUZpAPzSg1HmnCgZMtOpi06s2aoWikpN1Ax9FMDU4GiwDqWm5pc0gFopKKQx2aUGm0ooAfUTipKa1NCkR0UGitDIKKKKBBRS0YoASmPUlMfpQBAaSlakqgCnL1ptOXrSAnWnU1elOpAFFLSUAFFFFACUUUUAJSYpaKYDCKTFPNJigBhFJin02gBtFLSUAFFFFMQUUUUgCikooGLRSZooAWikooAKKSigBeM08lAnXLGo6WgBQadTaM0AOyaM0lFAC5pUYowYdQe9NozQA9iJJCzjaDzhe1IhCEnbn60galyKQCZpM07g0hWmAmaKTBFJQAUtJRTAKSlpKAJI+tatrtVc45rKj6itFdyRhlY+4qJFJF4SbjUw5FU0LFdynJ9MVYMrLECygL6isyylqbExbfeqMZ4Aq3eyZjPfNU4zVrYlvUmBp4NRinUAOJoWm0q0xj6cOKQU8DikUKDTw1R9KM0hkm6gmmg0tABTSKdSGmIbTSuadRTEVJo+9VGGDWm4zVSWPvTRDRXBq1bvzVUjBp8bYNDVxI1FNPzmq8T7lqQNisJIqSFYUiHnFKWFIOtSZEpTIqMripo2yMUOvpThKzJktBsbetSblqscg0u412pnFKGpmA+tLupuaQ1keiK54qM06mGmAlOWm0UxDiKTFGaXNIY2in8UmKAG05etJinKOaARKKdTRS1mai1GaeaYaaExpOKAxpGptUQ2Sh6eHqClBosPmLAalBqDdTlap5SlImpaaDThUlDxSGgUGkMjNJSt1pua0RixaWkBpRTELijFLS0AJio36VLio5OlAFdqbTm602mAU5abTloAnTpT6YvSn0gCkozSZoAKKKKAEooooAKKKTNABSGlpKYCUhoNJQAUlFJQAUUUlABRRSUwFopKM0gCijNJQAtFJS0xBRRSigYUUtFIApyqDnJxSUUAHekp2KMUAMzS0uBRtoAbS0YoxQAUuTSUUALmkoooASiiimAUnelpKAJEOCK0IHJG3HFZ8cm05xmr0d9Eo5iFQ0XF2LMDsrbQMgcGraR71ZZOI/6Vn/2mi/ciGarzX004wThfQVPKyufQS/dDMUh/1a1HHTaelWZ9SQUuaQUUihc0qmmUq0ATrUgFQoalU0i0P20wqalFBGaQyLFOFKRTDxQIdmmk00tTC9MQ8tTS1RNJUbS0xXJy9RswNQGU0nmGnYm4SLUfSnF6aTmmImil2mp/OyKoipUaoaLiyyJCeKsp90VRBxzVuJ8is5IiSsyVTtNTA7hVenxtg1mybXHMtM2+1WCMimbKPaMnlRidKSiiussUc0w08dDTG60ANooopiFopKKBi0ZpKKQDs04EUyigCYNS5qDNODVNilImPSmU3fRnNFhtjTSUpFJiqIClzTaWmAuaUGm0tICdDTwahQ1KKzZqiQGlpgpwqShrioc1O1QPwauJnJCg08GoQaeDVkEoNOzUQNOBpASVHJ0pwNMkPFAFdqbTmptMApy9abTloAnXpTqavSnUgEoopKAFpKKTNAC0lITRmgAzRmkzSZpgLSZopKACiikoADSUUlABSUGigAzRmkopiFopBRQMKKKKAClpKWgQUopKcKQwApcUUtACUUUUALRmkooAKXNJS4oAM0UoopAJgUbaWloAYVpCMVJimtQAyiiiqAKSiigBQM04LSLUgFIBuKWlpKAFzUiVGKkSkND6KKKRQZpRTaVetAEqVMtQLUymkUiQGlBpmaM0ih5NRuaGaomamIazVEzU5jULGqIbGsxpp5paKZFxuKTFOooAbSU7FJimISlBxRikpDJQ2amibFVgcVKjVLRpoy8rZp/Sq0clTBxis2gskWI37VJkVTD4PWpPNrFw1M2ZFFFFdgCjpTDTx0phoAbRRRTAUDNBGKfHTiBSAhop5WkK0ANopcUUwCikpaACiiigABpc0lFIBcUYpM0ZoAMUUuaKAFQ81OpzUAqVDUyLiyQU4GmilFQWONQyCpu1McZFNCZWpwNIwwabmtDIkBpwaowaXNAEwamueKYGoJ4oAYabSmkpgFOWm04UgJk6U6mrTqQBTSaUmmE0ALmgmkzRmgAzRSUUwCikoJoAKM0maQmgBc0hNJmigApKKKAEopaSmAUUUtAhKKUClxSGNpaXFJQAlFLRTAKKKKQC5pc0lJQA7NLmmUtADqWmilzQAtFGaM0ALRSUtABS0ZpM0gAtimk8UYyacy4FMZHRRRQIKSlpKAHJ1qXp0qJTzUuRikAZoo6UUAFPWmU9aRSH0UlBoGFA6000A80ATipVqFamSkUh2KQ0/FIRQMiaoXOKlkYKKqO+TTRLYM1MzRRVGYUUUUAFFFFABSUtFACYpMU6jFADMUZxTsUhFACiQineeajIpuKLILsm+0Gk+0NUVFLlQD80UYpQKYC4+WozU5G1KgakgG0UUVQh6U801OlOqShKQ07FIaAG0YpaKAG7aQipKcFyKYENJT3XBplAgooopiFopKKBi0UlFAC5pwfFMpaQEokp4cVXoyRS5SuYuBhSFqrByKXfS5R8w56jp2c0hFUTcTNGaNtGKZIuaCaSigYhooooAKcKbSikBMtOJqNTxS5pAKTTTSmmmmAUUmaM0ALRTc0maAHZppNJmigBc0lFFABRRS0AJRRRQAUmKXFGKBBiilxS4oGJS0UUAFIaKQ0AJS0lLTAKUUlKKQBiilooATFLS0UAFFFFABRRQaAFpM0hNFAC7qM0lFAChsGkLZpuaKAFooopiEoFFKOtAx6IT2p3lkdasWjDdzUk0fdelSOxUxiinEEU00AJTxTKcKQyQdKDTQaXNAxDSZ5oJpvegRZQ1MtVozVhKRSJgeKjkcKKUtgVUnfJxSQ2yOSQsajpaKsyEopcUYpgJS0YooAKSnYpMUAJS0YoxQAUlLRQAlFLSUAGKbinUUAMIpMVJSYoEJmpEGaYoyasbNoApMobL0qs1TyGoDQgG0UUVRJInSn4pqU/NSUFNNKTTSaAClAzSAU4A0wF24FKpwMUn40YpAPKK6+9VWXBq0tRzpg59aEDIB1p1N706mITFGKWkpgJRRRQAUUuKKACiikoELRRRQAUu6kooGO3U4HNR0UgJNoNIVpoYil35oAaeKKCaKYBRRRSAcDTs0ylzQA7NNJozSUAGaKKSgBaSiigAooooAKKKKACiiigApaKKAClpKKAFoozSUALmkzmkooAWkNLSGgBKWiimAUopKUUgFFLikooAWikzS5oAKKKKACiiloATFJilooATBFJTqDQAyiiigApaKKYCUCiikBYhbBqyJsDmqkdSVLKQsjBjxURNONNIpgApRSCloAdmlpmaXNAATTc0E0goAsR9Ksp0qtH0FToeKllIWQ4WqLt8xq5L901QfrTiKQuaXNMpc1RA7NLmmZpc0AOzRTc0uaAHUU3NGaAHUlGaM0AGKKM0UAJijFLRQAlJTqSgBKKXFFAH//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2" descr="data:image/jpeg;base64,/9j/4AAQSkZJRgABAQEAAAAAAAD/2wBDABALDA4MChAODQ4SERATGCgaGBYWGDEjJR0oOjM9PDkzODdASFxOQERXRTc4UG1RV19iZ2hnPk1xeXBkeFxlZ2P/2wBDARESEhgVGC8aGi9jQjhCY2NjY2NjY2NjY2NjY2NjY2NjY2NjY2NjY2NjY2NjY2NjY2NjY2NjY2NjY2NjY2NjY2P/wAARCAUAA5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1LRRXKbhS0UUAFFFLQAUUUUALRRRQAUUUUwCloooAKKKKACiiloAKKKKACiiloASloooEFFFFABRS0UAJS0UUwCiiigAopaKACiiigAooooAKKKWgAooooAKKKKACloooAKKKWgBKWiigAooooAKKWkoEFFLRQAlFLRTASloooAKKKWgBKKKWgBKKWigBKKWigBKKWkoAKKWigQlFLRQAlIKU0CgAopaKYCUUtJQAUUUUAFJS0UAJRS0UAJRS0lABRQKWgBKKWigBKKWigBKWiigBKKWigBKKWigBKKWigBKKKWgBKSlooASilpKACkpaKAEopaSgAooooEJRS0UAVqWiiszQKKKWgAooooAWiiigAooooAKWiimAUUUtACUtFFABRRRQAUUtFABRRRQAUUUUCClpKWgAooooAKKKWmAlFLRQAUUUtACUtFFABRRRQAUUtFACUtFFABRRS0AJS0UUAFFFFABRS0UAFFFLQAlFLRQISilooASilopgJS0UUAFFFFABRRRQAUUUUAFFFLQAlFLRQAlFLRQAlFLRQIQ0CigUAFFFFMAooopAFFFFMAooooASilooASiiigAooooAKKKKACiiloAKKKKACiiigAooooASilooASilooASiiigBKKWigBKKXFJQAlFLRQAlFLSUAJRS0UCK1LRRWZoFFLRQAUUUUAFFFLQAUUUUAFLRRQAUUUUwCiiigApaKKACiiigAoopaACiiigAooooEFFLRQAlLRRQAUUUtMAooooAKKWigBKWiigAopaKAEpaKKACiiloASlooxQAUUtFACUtFFABRS0lABRS0UCEooooAKSg0UwCikzSZoAdRTc0ZoEOzRTc0uaAHZopuaM0wHUU3NLmgBaKTNGaAHUUmaM0ALRRmkoAWgUhoFAC0UlFABRRRQAUUUlABRRRQAtJRSUALSUUUAFLSUUAFLSUUALS02igB1FJRQAtFFFABRS0tACUUtFACUUtFADaKWigBKKWkoAKSlooASilxRQA2ilooASilooAq0UtFZlhRS0UAFFFFABRS0UAJS0UUAFFFFABRS0UAFFFFMAopaKACkpaKACiiigQUUUtACUtFFABRRS0AJS0UUwCiiloASloooAKKWigBKWiigAoopaAEpaKWgBKKWigAooooAKKWigAxRS0UCEopaKAEopGOKTcaBi0hpkjEISK5u61e6jndFYYBprUl6HTGkzXJnWbs/x0w6tdn/lpVcoXZ12aM+9cedTuz/y1NNOo3R/5atRZC1OxyPWjcPUVxpvrk/8tW/Om/bLg/8ALVvzp2Qanabh/eFJvX+8K4v7TOf+WjfnSGeY/wDLRvzosg1O181P7w/Ok86Mfxj864rzZT/G350nmSf3m/OiyCzO1+0Qj/lov50faoB/y1X864ne/wDeP50bm9T+dFkFmdp9stx/y1X86T7dbD/lsv51xmW9aOfWjQdmdkdRtR/y2Wk/tO0H/LVa47mk59aNBWZ2J1azH/LUUn9sWY/5aVx+Pel79aNB8rOtOtWY/j/Sk/tuz/vH8q5P8aMe9GgcrOr/ALdtB3P5Uh161/2vyrlfxo/GjQOVnUHX7b+61NPiC3/uNXM4o4o0DlZ0v/CQw/8APNqafEMXaI1zlLQHKzoT4hTtEaQ+IR/zy/Wuf4o4oDkN4+If+mX60h8Qt/zyFYf4UfhRcOU2z4gftEKafEEv/PNaxsf7NGD/AHTRcOQ2P7fm/uLSf29P/dWsnB/u0mG/umi4chqnXbj0Wk/ty5/2azMN/do2v/dNFw5DSOt3PqPypDrV0f4h+VZ2x/7tLsf+6aLhyF7+2br++PyoGr3Z/jqjsbPIxUgXApoHFI3tHu5p5HErbgK1wc1gaG4WR8+lbiOCamW5KJaWkBzTqRQlLRilpAJRS0UANopaKAEopcUlACUUtFACUUtJTASiloxQAlJS0UAVqKWiszQSloopAFFFLTEJS0UUAJS0UUAFFFLQAlFLRQAUUUUwCiiigAopaKACkpaBQAUUtFAhKWiigAooooAKWiigAoopaYBRRRQAUUUtABRRRQAUUtFABRRS0AJS0UtACUUtFABRS0UAJS0UUAFFFFAhrUyntTDSGRyfcb6VyN4M3Mn1rrpPuN9K5K7/AOPmT61URPcqEYNFSumUyOtQhXPSrsO6Foo8uT0o8qT0osHMgxS0eTKaPs8tFg5hKWj7PJTTC4osHMO4o4pohc08WjmiwcwnFHHrT/sb+tH2JvWiwcxHketGV9ak+xt60fY29aLC5iPK+tG5ak+yH1o+yH1osHMR7lo3rT/sp9aT7N70WDmG71o3pT/s3vS/ZfeiwcxH5i+lL5i+lP8As3vR9m96dg5mM81fSjzV/u0/7OPWk8getHKHMxPNH92jzh/do8getHkj1o5Rc7Dzv9mjzj/do8ketHkj1o5Q5mHnn0o89vQUeSPWnrCtHKHMxnnt6Cjz39ql8hKPISiwczIvPf2o89/UVIYUpphWiwczG+c/qKPOf+8KXyl9KesS56UWFzMi86T+9S+bIf4qsiFMfdpk0aquQKLDuxyktGpPWg9KVR+7FB6UxsvaT/rGrchFYmlffatyCkyEWFp4pq0+oGgopaKQxKKWigBKKWkoASilo7UAJRS0YoAbRS0UANopaKAEoxS0UAVaWilrM0EopaKAEopaKACiiigAopaKYhKKWigBKKWigBKWiigAoopaAEopaKAEopaKYBRRRQIKKWigAoopaAEopaKACiiigAopaKACilopgFFFLQAlLRS0AJS0UUAFFLRQAUUUtACUtFFABRS0UAJRS0UAMbpTDUrVGaQEUn3D9K5K7/4+ZPrXXSf6tq5G7/4+ZPrVRE9xn/LOnRDim/wU+IcVqS9x+KXFKBS4oEAFGKUClxSGNxTWjzUmKdigCuseKlC8U/FLigBuKQjin4pMUAMxSEU/FJigQzFJinkUmKAGEUzFSEU3FMBMUuKMUuKAGmkpxFJQA2mmnkUwimA2ilxRigQlFLiigBMUvSiimAuaN1JRikAuaSlxS4oAbSr1pdtKo5oAkU1HcH5amRaiuRhRSGCj92tDdKUfcWkboKZTL2l/fat2DpWHpY+Zq3YOlTIlFhafTVpwrMpC0UUUAFFFFACUYpaKAEopaKAG0UtFACUUtJQAlFLSUAJRS0YoArUtFFZmglLRS0AJRS0UAJRS0UAJRS0UAJS0UUxBRRS0AJRS0UAJRS0UAJRS0UAFFFFMAopaKBBRRS0AJRS0UAJS0UtACUUtFABRRS0AJS0UUAFFLRTAKKKKAClopaAEpaKKACilooAKKKWgBKWiigApKWigBp6VGalPSozSAil/1bVyV3/x8yfWuul/1Zrkbv8A4+ZPrVRE9xn/ACzp8XSmf8s6lhHFa9CXuSYpyqWOAKQVasVzOoPrUsEQiF/7tL5L/wB011JSGKNSyCm77f8AuVN2U7I5kQSZ+6ad9nk/un8q6YNDjOykEsPZKLsV4nN/ZpP7p/Kl+yy/3T+VdJ5kX9yjzo/7lF2F4nOfZZf7h/Kj7HL/AHD+VdAbuPdgIKUXKk4EYprmYnKK0Oe+xTf3G/Kj7DN/cNb0t8sbBQgJo+28f6sUJSYnOKMH+z5v7ho/s6f+4a3Pt5/uCkOoMP4BVckyfawMM6ZcH+A0f2VcH+A1tHUH7IKb/aMn90U/ZzF7aBkDSLg/wU8aPcf3K1DqUo/hFN/tOb0Wj2cxe3gZv9jXB/ho/sS4/uitA6pP6LSHVJ/aq9lMPrEOxR/sO49BSf2DOewq6dUuPUflUTarc/3h+VP2M+4vrEOxANAn/wBmnDw/N6rTjqt1/fH5Uf2pdf3/ANKPYT7h9Yj2E/4R6X+8tL/wjsn95fypf7TuT/y0pP7RuT/y0o9jLuP28ew4eHX/AL4/KlHh1v74/KoTqFz/AM9TSfb7k/8ALU0ewl3D267FkeHf+mg/KlHh0f8APT9KrC9uT/y1anfa58f61qPYS7i9uuxYHh1f+elOGgIP+WlUzdTn/lq1NN1N/wA9W/Ol7J9y1V8ia/0lbW3MgbdisQferqNQJOj5JycVy4+9WcS272ZMgqK7+6KmjqK7+6KYDR9xaG6ClA+RaH6CqGy9pf3mrdgHy1h6X1at2D7oqZEosLTqRaWsyhaKKKACilooAbRS0lABRRRQAd6SlooASilpKAEopaKAEooooAr0UtFZGglLRS0AJRS0UwEopcUUAJRS0UAJRS0UCEopaKYBRRRQAUUUtACUUtFACUUtFACUtFFMAopaKBBRRRQAUUtFACUtFLQAlLRRQAUUtFACUtFLTASilooAKKWigAopaKAEpaKKACilooASlopaBCUUtJQMQ1GakNMNICKX7hrkbv8A4+ZPrXXS/cauRu/+PmT61URdRh/1dSwj5aj/AOWdSw/drXoS9yQCrdgP9IX61WAq1p//AB8L9al7DRvXfEK1WXJxVi+4hWq0EnmcDtUIJIe7FVxSRnNLKvvTU4xTJsThSe3FBG1TU8cibKrXbgRHFK9wUbalWM7pCasP+4iLHqaZYBFjLv8ArUU0huZsL90VaeliWtbsZGpdi7dakz2p6x7R0phGTxWsVZGMm2MbApppxHNGOK1MmMpD1p2KaRzTIGtTacRxTKYhDSEU400iqQmMNRNUrVGRmrER06lC0u2hspJjRS0uKKksaaSg9aB1pgPFP7UiCn7alsaRH060jYOMVP5e4DANO+zAYbrWUpJG6TL+of8AIGH0FcuPvV1WqDGkfhXKj71c8d2bvZE8dRXn3RU0dRXnQUAhB91aR/uinD7q0j9BVDZf0ofereg+6KwtK/irehHyipkSiYU6kFOrMoKKWikAlFLRQAlJS0UwEopaKQDaWig0wEopaKAEpKWigBKKKKAIKKWisjQSilooASilooASilooASilopgFFFLQAlFFFAgopaKYCUUtFABSUtFABRRRQAUUtFACUtFFABRS0UxCUUtFABS0UUAFFLRQAUUUUAFFLRQAUUtFABRRS0AJS0UtMBKKWigAoopaAEopaKBBSUtFADTTDUhqM0hkUv8Aq2rkLv8A4+ZPrXYS/wCrNcfd/wDHzJ9aqIdRp/1dTQ/dqE/6up4Pu1r0Ie5KKt6f/wAfC/WqlXNO/wCPhfrUS2Gtzavz+4FZ1sCHbmr+pgm2GKyICQ3XnNSh9TQL84PWmE89akVllA/vCjbzyKYBEWZgO1NvXAXbViJPkLVm3RPmHnikIZ5zumwcCrNuhiHB5qCBctntVon0qkyWrj3dz1pgGT1pPMIHNCEMc1fMyORDmHpUZU1MWAOKYzjdwKFNobpxZEQajPWp3VjzTAvPK1aqrqZSoPoQtTatiNWOMU77Mo6Cq9qifYSKRppq4bbPtUMts69KarITw8isabipCj5xtqZbUsM4xV+2iJUJFcCgirC2+etKbb0NL2sWX7KSKuKaelTmBgaaYWqlOPcnkl2Kx60q81MbZ+pp6W3zcmh1IgoSI0BqxFGWPNSLEqjGMmpAuKxlV7G0afVjThRhetNGcint8g3YoU8jHesb3NWWdW40r8BXKD71dXq//IL/AArlB1oiDLEdRXnQVLHUV5/DTBAPuikfoKUfdFD9BVDZoaUODW9CPlFYelD5TW7F92okSiYDinUgpagoKKWikAlFLRQAlFLSUAJRS0UAJRS0lMBKKWigBKSlooASilpKAIKWiisjQKKKKACiiigAoopaAEopaKYCUUUtACUUtFACUUtFAhKKWimAlLRRQAUUtFACUtFFABRS0UAFFFFMQUUtFABRRS0AJS0UUAFFLRQAUUUUAFFLRQAUUUtABRRS0wEpaKKACiiloASloooEFJS0GgBppjdakqNqQEU3+rNcfdf8fUn1rsJv9W1cfdf8fUn1qoh1Gn/V1Yg+5Vc/6urEH3K16Evclq3p3+vX61Uq5p3/AB8D61Ethrc2dQ4txWTAm4tWtqGfJWsxiUGF6mpQ+o9Q4bir8K+cuD1qpEr43EVKshSQEcUxE90PKiIWsSQln65rT1C4wmO5qjaRGWXOM0dQLEERCin42tirSR9iMUqQozEE807CuUjzSD5DVi4tzGeORVfHtQA9VMhzUyxbRnFRRtsNW45EfincCCRjjG2ogG+lX2VT0FMFvubJ6UhlJfM38dKfulDcc1e8hAMChYUjGTQBTMz90pNsknUYFXGaIelV5Z+dqLTEN2xxLk4JqHzWfOBgVIIWdstVlLcAdKQ0U1QmnbaubFFRvFjkUhlQrhqQoOtTsAaYwyKAI8ZGKdHCJW25waToKjgl/wBKU5xTJLJtnQcjNN2Y4NamMrkc5ppRGXDLQBmMqsCpqOMb1GOxrTktIz86dazUOLh0xgg9KAZPrH/IM/KuU711es/8g2uU704BIsR1FedV+tSx1Fd9V+tMEKOgpH6ClHQUj9qopmnpP3TW7F0FYekj5DW7F90VEiETClpBS1BQUUUUgCiiloASiiigApKWigBKKKO9MApKWkoAKSlooASilooAgoopayNBKKWigBKKWigBKKWigBKKWimAlFLRQAUlLRQAUUUUAFFLRQISilopgJS0UUAFFLRQAlLRRQAUUUtAhKWiimAUUUtABRRS0AJRS0UAFFFLQAlLRS0AJRS0UAFFLRTASloooAKKWigBKKWigQlFLSUAJTGp9MakBDP/AKs1x91/x9SfWuwn/wBWa4+5/wCPmT61UR9Rp+5VmD7lVz/q6sQfcrXoQ9yWrenf8fC/WqlXNO/16/WolsNbmxqBAgGayrdwGJYZrW1BSbcYrLtiATuPOalDe5Ospc4AIFDgj5vSnggn5cU27OyPHc0MEUriXe1aOkw/JvPesk8uB6mugs12QigTJpvkQnFZ0rtkMvBrQaTPBGRSbEbjbVE7messsh2t0pWQ+lX2gTHHWozEVqrisyiVxxQuQeDVp4s9BULQuvagdxvnuhqxDdq3BODVRgD1qExkNkUrDNnLH7tMaB3PLcVTtrl1YK3StJZFYdaQES2qAc804W6jtUuaXIoAZ5QFLs4xTt1GaAIPsvz7ixqQx8VJmjrQBRljK84qvg5rSlGR0qo6ENkCgdylcv5aYxyaopu3/wC1nNX7/ACsByKqBgZN+MGpYI27WbdCOeRU4J/CsJJXWTcrYq0dX8rCuhJ9qdxM0W3DlKz7gbZxIBgk8im/27GDwh/Kq8+qx3LoioQc9aaJbLms/wDIO/KuU711Ws/8g4fhXLDrTiVLoTx1Dd/eX61PHUF399aYIcOgpJO1KvSkk7VRTNXSfuVuxdBWHpA+St2PpUSIRKKKBS1mUJS0UUAFFFFABSUtFACUUtJQAUUUUAJRS0lMANJS0UAJRRRigCGilorE0EopaKYCUUtFABRS0UAJRS0UAJRS0UwEopaKAEopaKAEpaKKBCUtFFABRRRTAKKKWgBKWiigAopaKACiiimIKKWigAopaKACiiloASilooAKKWigBKWiigAopaKYCUUtFABRS0UCEpaKKAEopaSgBDTGp9MakBBP/qzXH3H/AB8yfWuxn/1Zrjrj/j4k+tVEfUafuVZg+5VY/cqzB9ytehD3Jauab/r1+tU6u6b/AK9frUS2Bbm3esFhBYcVnxJCz5Qjmrmptttxxms+0VDGWPBqSnuaUVso+bFZ2ouPM2jpUsV4U3Ix47VQuHLuWoYkOs4/MnB7Ct+NlRcGsix2xRFzTjNPcHEYwPWqQmXbi/ii44zWe+pSyHESVLFpwLbpW3Gr8dpEo4UUAZsct8e351Ki3bn5pAK0PKI6dKQxkUCsV1juF6uDT8zdwKfhhQCe4pgVnV+u0GkKnHC4q0SvrikxQMzjuDelSRylDkmrTQhu1Vrm2YRkp1o0EX4pd65FOzWLb3stvGQ6McVpW1ytxGG6Uii0KM1BLcJGhOaWGUypu6UxE+6l3VHkDvRvWgRJnNIVBqMy+lMeTC5JxSGVNSCBAfSs5GjM3XirN3Kk4KIfmqotq4bOaTQ0TMRuOOlQs/lzBiu4U2JnacRY5JrWmgjghBfG6psO5hSndIWC4Bp9km6fOMYIqy0vJ/djFOgkUzKpULk9atEsvaz/AMg0fhXLDrXU62MaeB9K5YdacAkWI6gu/vrVhOlVrr/WLTBD16Uj9RSr0pH6imUzX0gfu63Y+lYmkD92K3IxxUSIRJRRS1BQUUUUAFFFFACUUUUAFFFFACUUtJTAKKKKACkpaKAEooooAioxS0ViaCUUtFACUUtFMBKKWigBKKWigApKWigBKKWimAlGKXFFAhKKWigAopaMUAJRS0UwEopaKACilooASilooEFFLRTASlopaAEpaKWgBKKWigAooooAKKWigAoopaAEpaKKYBRRRQIKKKWgBKKWkoAKSlooAbTWp9MagCCf/VmuOn/4+JP96uyuP9Wa42b/AI+JPrTiPqNP3Kswfcqu33Ksw/crXoQ9ySrum/8AHwv1qlV3TP8AXr9aiWwLc19TGbasiz7+la2qjNsOcVm6eMsRSQ3uMdCXLHgVAxwav3mFGOlZvVqBmpZxiVBnpV9UCjCjFV7IARDjFWapEiZxT1eoyTupSKYicNSk1X+YU9X9aQXJMij5cU3g04KcUhmZqSyB1MfAzzVuJWaJTVW+neFwhXINXbZgYhR0F1Ew6n1prknjFWeKTANAzPkUqpGwHNRKrKhAG01pkL3qNtmO1AzHkhlkbG7NWoHlUbDwBT5Z15EafN61UdbmYfM2PpTSJuWmnKHLGj7WhQkHmqZtZT/Fmk+xP607BctG+QRcH5vSoJ7wyAL931qFtPl6g0hsZm+8adhXKokKXBIORV+OUOMg80traxxkiVc1ZMNooJXg0mmNMp6ew/tAlzV3UW865RF571HDBAZNw6+tWVhUSFl5NTYCg9rKB0pPscplRuOGBq20dxk88elC205dWD455FFgbHa4MaeB9K5cda6nXcixAPtXLL1pwHIsJ0qtdf6xasp0qtdf6xaYIev3aRzkilX7tNb7wplSNvSP9UK3I+lYmjj90K3I+lRIlD6KKWoGJS0UUAJRS0UAJSUtFABSUtFACUUUUwEopaKAEooooASilooAjpKWisTQKKKKACilopgJRS0UAJRS0YoASilpKACiilpgJRS0UAJRS4ooEJRS0UAJS0UUAFFLRQAUUUtMBKKWigBKKWigQUUtFMAoopaAEopaKACilooASilooAKKKWgBKKWimIKKKKACiiigAopaSgApKWkoASmtT6a1AFe4/wBWa42b/j4k+tdncf6o1xkv+vk+tOI+o1vu1ah+5VVvu1ah+5WvQh7klXtL/wCPgfWqNXtL/wBeKiWw1uamrsVtxiqmnphNxq9qYDQAVXiUR21SPqVL+QE4HWqcS7pFHvTp23yE1Np8W+b6UxGtCMRgYqXFPCgCjbVCYw4pwUGqt08q/cXNPtWkZPnGDQK5YAxTtgpmc0qsQaAArT1VgvNOGDT8gCkMyb+EzOD6GrNuu2MCpZcUyLrT6C6koo7UnSlFAxhh3d6QwACpelGc0CKTwlTwKYUb0q8Uz0NMMJ/vVVybFQBh2pefSpmGOM0z8aYDN3tTSTUpx61Gy0yWROfmGaCq80549wqEb1bBGRQ1cEyW3RN1EqukpwTg1FuKSrk4U1dO04B596m5Vir5jj+KljlfcAW71YMCk9KdHbAMDtp3J5SDXv8AjxH4Vy69a6jX+LMD6Vy461MOprIsJ0qtc/61asp0qrc/61aGCHr92kbrSr92kb71MqRvaOP3Irbj6VjaOP3IraQcVEiUOoopagYlLRRTASilopAJRRR3oASilooASiiigBKKWigBKSlooASilooAjopaKyNBKKWigBKKWigBKWiimAlFLRQAUlLRQAlFLRQAUUUUwCiiloASiiloEJRS0UAFFFFABRS0UwCiiigAooooEFFLRTAKKKWgAooooAKKKKACilooAKKKKYBS0lLQISloooAKKKWgBKKKKAEopaSgBKRqdTWoAr3P+qNcZJ/r5PrXZ3P+qNcZJ/rpPqaaH1Gv92rMLYQVWf7tCSYFarYiW5c3Vf0ps3ArG801o6K5NyKmS0BbnTXSBo1zWdcsEhwOlaF0+2EVgX0/Vc1KGyDO45rU0hOrVkwAyOFHeujtYRFEKYiwTim5pCaTNMBxwaSkpM0CHg0o5pmaM0wJgeKjdnX3FJuIp4cEc0gKrzHvUYmYHirMkSv93rVdoWBpiLEVwG4brU/FZwUg5q1HIehoaHcsYBpMUzPpS5IpDFINRSeZ/DUu+jcKQii7SD7y01n46EVofKe1IVT+6KpNg1coJlvWn+W1XQijotDLuXGKfOTylEnaOTTkjEqZUipfsat94k1LFbLGPl4o5mHKZMkDi6WN+UNaDwKVAU4xVkxKTkjmlES1BRHECFw3NSijAApcUAZXiD/j2rlx1rp/EH/HvXMinDqOROnSqtz/AK4VZSq1z/rhTYIev3aafvU4fdppPzUypHRaOP3C1tJ0rH0cf6OtbKdKiRK2FpaSlqBhSUtFACUUtFACUUUUAFFFFACUUtFACUUUUwEooooAKKKKQDKKWisjQSilooASilooASilooASilopgJRS0UAJRS0UAJRS0UwEopaKAEopaKBBRRRQAUUUUAFFLRTASloooASlopaBCUUtFMAoopaAEpaKKACiiloASo5Z0iGWYCmXdwtvEWJrnpp5LmQljx2FGwb7GpLq6g4jXNRjV37pVBIzTzCajmK5DTi1aNjhuPrV6OdJBlWFc00eKIppLdsoxx6VSkJxaOpoqpY3a3EY55q3VEi0UUUAFFFFACUUtJQAlIadTTQBWuv9Ua4x/wDXSfU12l1/qjXFv/rZPqaaH1Gv92mKKc/3adHg1qtiJbjMVp6H/wAfIqkVFX9FXF0KUtgW5vaiSsAPYVy80u+UntXQa7IUtAB34rmhzUxG9zS0tN84PpXThMxjFYmjQbU3nvW2smBQIiYEUlTlkYc1EyjsaYDM0UuKY7BOtMQtGaarq65U5FU57+OKTZkFvc8D60AXgaXINZB1KaOUblVlI/g5qvc6vKH/AHSYGMc9aB2OhUD1pSoI61zB1e4kG3gcj5u9ImpTK0jCQruOcYpDsdK0fpTQMGsaDVrjdtdww7ErgVaQ3U5IeYQnOFyowce+KAsaanmpAAazLSeVWVJ8NuYqGA7j/wDVWiOO9Ath+AaXYKbzTgTSEASl2ClBpc0DADFOpM0uaBBgUYoopAGKTApSeDWSJ5f7R27vk9KANXFGKAeKM0DMfxB/x7/jXMium8Q/8e/41zNVAJEyVWuf9cKsIarXH+uFUwjuPH3KT+KlH3Kb/FQXI6fSB/o61sL0rJ0gf6Ola69KzkQtgpaKKkYlLRRQAlFLRTASiiigApKWikAlFLSUwCkpaKAEopaSkAlFLSYoASilpKyNAopaKAEoxRS0ANpaKKACkpaKYCUUtFACUUtFABRRRTASloopAJRRRQIKKKKACiiigBaKKKYBS0lFAC0Ud6KYgopaKYBRS0UAFFFFABRRTZTtjY0AY2oyedcBM/KOtQmFVxiomkzMzd81MsgJ5rKbNoLQsW0IbrVn7IMGoIpAp4NWlnGOtSmW4lG4t9lUnjyK07qUMtZ7HmmKwlhMYboLng10iHcoNcq3yzIR6101ucwKa1Rg1Z2Jc0ZNJS0xCUZpaSgBc0UlOpiEpDTqaaAK13/qjXFt/rH+prtLz/VGuLP+sf6mhDW5G/3aFOKJOlItbrYiW5KGrT0Xm5FZQrV0P/j5FTPYFuaPiEf6Mv1rn1HNdHr4zbr9awEALAVMRvdm5bS+TaLjrjpTwbmUZUYFJZRhwuegrRGAMCmIzJPtkY45qm1/dxN80ZrfPNRNCjdVFMVjHGry915qwmpRGMPPwvfvjtzRdpDHvwuO3TqazGtmX7Qsh29GCex9aQ0iWe88py9tJuT2P61nSDMoMrAbxluemamt4VKswbai/eYjiobiRbhjLEioiDGCcljSKIhMY32gfjT1kOCyg59RSZBAZgMAYJNOHzrkg7fUUARy3RC7cYqMXOOVHIqQW/m/Mx2p/eqKaKLhYnLH8qegiZ79rlkVyAi/hWkbqWO0YvcAqxB28E5/Piuej4bBH405ZRn1FOwrnUW+oRs0Kk+XDFyCerN/k1smdGXPWuJW4DoA457Grq3riFVeTKAdFOKQ9zroZA6AqQ30p/NcrZaubbgcr/c/+vVv+2pGYunABHyHHTvSsKx0AfHWlDZqGGRZolfoCM1KBQIcKWm96cBSAXpSbvSmMTnFPQYFAxeorFbK6uB2IrbrEuSV1aM0CextClxSKcgUtAzG8Q/6j8a5mum8Q/6kfWuaqobBIehxVefmYVLnFV5DmaqY47kw+5TR1pw+5TR96kVI6vSB/o6fStYdKy9JH+jp9K1B0qGQgpaKKkYlFLRTASilpKACiiigAooooASilooASkpaKQCUUUUAJRS0UANopaSsjUKKWigQlFLRQAlFLRQAlFLRTASilooASilpKACiiigBKKKKACiiigAooooAKKWigBKKWimIKKKKACiiigBaWgUUxBRRRTAKKWkoAKjuTiFqlqlqjsls2PSgDDjQtIfrVpIh3rNaco3DYqKW9lj535rNxbNoyUUbqxAd6kEWf4qw7bUJZDgZNPl1R4GwwqeR3L51a5ozR7e9VWfAqKHUWnGSnFMlmDngYquVk8y6DTJumX611Vt/qFrkc7ZFY9Aa6qymWWFdvIqzF7lmloopiCiiigBKUUUDrQAtIadSGmIqXn+pauKP33+prtb3/UtXFfxv9TTQ1uMfpQKH6ClWtlsRLcWtbQv+PgVk1raFjz+amewR3NfWIJJ41VBmslNOuFbO2urDJtGcUZj9qzTsU1qZenwuq/MuDVzafSrIaMdMUu5PUU+YViptb0pCDVvcntVK+u0jKxIfnbv6D1p8wcoyaOM4eUfdOaydR8qVfOEoVMck9SKgvLy4WZUlYOvb1xWJdXDyzFn6AYxjFPcNixeTxmAJC5C55HSqHm4IweB2qGRy2M9O1NzyKpIVy2ZlJzt4x0oW5ZRgHgVATsI703zMGiwrlp7lyvUioY5GJ44AqN3ymQcVGHOeKdguWriUyfNtAIGOKrFj2pXkO3GeKajZ4NAEkbMPcVKkmTgnOaYqntxQVweaQFhSNuQ3NPXerKznjrVZSygDPX1qUM3ysz8DtSGdnpN9bz26JGxDKMEN1rUBHXNcHaXiQzAhMYHSussL5LqNC3Cjrn17VLHa5oK4dsDnFSYoWMeYX46YqXaKQrEWOadin7RRtFADDzWFqIKalCe2a6DbVS4s0nkVmHKnIpA1dE8fKD6U7FIgwAvpTwKBmD4i/wBSPrXN10/iBcxj61zpjq4bBIhqu3+tq0VxVV/9dVMI7k/8FMH3qd/BTV+9SRUjsNKH+jp9K0xWdpQ/0dPpWlUPchbBRRS0hiUUUUAFJS0UAJRS0UAJSUtFACUUtJQAUlLRSASilpKAEoxS0lABSUtFZGgUUUUAFFFFABSUtFMBKKWigBKKWigBKKWigBtFLRQAlFFFABRRRQAUUUtACUUtFABRRRTEFFFLQAlFFFACilpBS0xBRS0lMAoopaAEqjqozbmr9UtU/wCPY0gOcltGk+ZRmolsm6Ohq79sSJcHtUY1AF9zjC1CcjbliS2FosRLEVFe2YuJCcVah1G2IOWFRm+h5CNlj2pe9e5Xu2sZ5tpYRtjBoS2lB3PkVrw3aKcSLimXkyMvy4quZk8i3M5lyOBmug0hdtuB7VixHkYro7FNsApmbLFFFLTJEoopaYCUo60UCgQtBpaSmBTvv9S30riv4n+tdrf/AOpb6VxQ6t9aENbkb9qctNftTlrZbEy3HYqa3uGgOVqLFFPck0Bqs+Op/Ok/taf1/WqAoNLlQ7s0P7Xm9/zpRrE3v+dZtAGaORCuzVTVZn4DYPuaqXt8UkQoxaTGWJ6fSmvbmKPLkBj2zzWe6l7jBbHqTUWVyy3dM6DdMxEr84x0FZszKflTPvmrNzLuuHLNuPTNZ7HDVSRLYjn5u9KnNJgHnNOQgOcdMVRIrHFRAE045Y5pyLQA3yzjk0m3FTntTCOKQyEg0Dg1Nt+UGo2XFMRKhGeuac4wciq6nBqyjZHPJ7UAB5GOhpGJA2kc0bx0Ip7APjbikMQPjBrX06/eEFEI+cYORmskZJ29PrVmA5kGDg0mNHVxaoExhz7gnNTf2yB3H51z64x0waCanlHc6Eayv94fnS/2yvqPzrnKQ0+QOY6T+2U9R+dH9tJ6/rXN0xqOQXMdQNZj9f1p41mP1rkqcDxRyBzG5qt9HcxjaelZORg1EOtOppWBu404NU5P9cauVTk/1xpscdyX+Cmp96nH7lNT7w+tJFTO00sfuE+grRqjpg/0dPoKv1DJWwlFLRSASilxSUAFJTqSgBKKWjFACUUUUAFJS0UAJRRRQAlFLSUAJRS0lABRRRWJoFFFFABRRRQAlLRRTAKSlooASloooASilpKAEopaKAEopaKAEopaSgAoopaAEopaKYBRRRQIKKKKACiiigBaWiimIKKKKYBRRRQAVDcqGhbNTUyRdyEUAcNeA+c/oCaWErImGOKsapCYbtsj5X5FRRW6ZDHgUdBxEWwRjkSYH1qdLeKE5DZIq1BDbP1cfnTLiKIsVjOaNy7W6FeeXzPlU8imgsRyaHhEJHOaaJQTRYVzU0q3EzEtXQIgRQorN0SLEIb1rTNIgKWiigAopaKYCUoopRQIWkpaKYFHUP8AUN9K4ofxfWu11L/UN9K4nIAbPrQhx+IY/anAiomlQjrSbk/vVpzWG4XZPuFG4VBuT+9S5X+9T5hcjJwRijNQZX+9S8f3qOYXIyepklFvG0mwM38Oeg96ht8bsM3FEr7yEdQq44xS5rhytEeWnclnbce9RyxrACc7mNTQReUiu7D3HWoyySElslV6YoEVCdp5HFQnDPVmV9/T7o6A9qrDg5qkSPaMCo+pqSSQEcdajWmIXFSKMD3poGTThQAEcUYA49aOc0u0kgg+1ACkcYNMZaePmJ9RR1BHU+lIZAy4NKhJzzzTnGajHymmIlKsccAinE8DnBpYn7GmzkbhikMcGwDnpU9uc4PboKqoSRgnip0ba4C9BQwNSJty+9SYqlBNjrVzcMUkMWkIo3D1pcg96dxWGmozUxAPemlPencLEVOFO8v3pRHRcLDR1pe1PEZpTGcUgIqpyf681oeU1UJQVuDmkyo7kh+5TU++PrTj9wU2MfvB9aEXM7nTBi3X6Vdqrp4xAv0q1UMhbBRS0UgCkpaKAEopaSgApKWigBKKWigBtFLRQAlJS0UAJRS0lACUUtJikAUUUVkaBRRRQAlFLRTASloooASilooASilooAQ0lLRQAlFFFABRS0lABRRRQAUUUtACUUtFACUtFJ3piCilooASlFJS0ALRRRTEFFFFMAooooAKKKCQBk0AZOuW0b2zOeCORWPbqrx4NaOtXPnRtHGc464rAW5MfFNxdhQkrmj/AGajchiKkW1SFSc5rNGqMgxmmvqZdMZpcrNOeIt7NljzVSJiXFRSSl2+taOm2bOd7DitYx6GMp21Oi0a6XyljPDAdK1jzXGzzvBdAxHGKv2+uMMCVfxFKVOz0JhO61OjoqnbajDOOGFW1dW6GszVO46iiigApRSU4CgQtFFFMChqf+ob6GuClZskCvQNQiMkRArmX0TJJBpoV7M54oaTYa6D+w29aadEf1qh8xgbTRtNbp0WT1pp0WWmHMjEw1GG962v7HloGkSjtQHMjLhZ1cYwfY1bcCVcgbSOMYq4unSIMFBn1qGaJ4QWxgZwakq5VnKrlQT6ZPeq7lQgy2TUs+S2OQtVZB82PSqRmxpYk9eKY3cU7ac0jjAqxEY5NSAZNNFSxrxSATbzTgOak8s44p6QZ4xg0XCxBjmlCkVZMBAzimCP2pXHYiA5yM5oxgk1YVGBp32ZtpJFO4WKbDNRkVZlj2Z7VWbJzQIQDB4609/urnrQinvSyLzTAYhO7ipu+M4qLYQ3oaXktSAtRZq75u1RxmqUXyjPJqaOQMOTnnpUMuLsSm7UdVoF7H/dpj24cZzk1CbU54pGly19ti/u0ovYf7pqp9kaj7I9FhXLv22H3pReQepqh9kko+ySUWC/kaIvLf8AvGnC7t/79Zf2SX0o+yS+lFgv5GsLq3/v1Xumgf5kYFqofZZvSj7NMO1Fgui0fuCiL/WL9ajjWULtZakhH75QfWqRM3od7Yj9wv0qzUFkP3C/SrFQyVsFFFFACUUtFACUUtFADaKWigBKKWkoAKSlpKACkpaKAEooooASilpKQCUUUVkaBRRRQAUUd6KACiiimAUUUUAFFFFABRRRQAlFLSUAFFFFABRRRQAUUUUAFFFFABRRRTEFFFFABRRRQAUuabRnFADqSoJrqOFSWYVk3Wt8lYhn3qkmyXJI3C6r1NQyXsMYyWA/GuWl1C5l6vge1VmZm+8xP1NaKBPM+h0VxrsEfCnd9KzLzXZZIyIxt9zWYRUcgyMVSiiW31NTS8zW7F+Se5qpfWpjcsBxWlo8WLfFTXcSlCGrTluYqdmcrIBmmrGznA5q1cW/77jpmtfTbGPaG6mpjB3saSqJK5W0/Sd2HkFa7xrBCdoxgVcjiCr0qrf/ACwtzXRFJHHKTkzAkO+Rj70oHFKFppY5wBWJ2JWQ9SVOVJB9quQalPCeW3D3qmBxzRUtJjOgttajbAk+U+9aUV1HKOGFcdjNPjlkiOUciocOxXM0dqMHkU4VzdprLJgTD8RWtb6jDMOGFQ00UpJl+imK4YZBp2aQxCobrTfJT+7UlFAEXkJ/do8iP+7UlLTAh+zx+lIbaP0qeigCD7LH6Uj2se3pVikfgetAGTPC7MQhwuce+ax57G5FxiVDJG3v37V0UkTh2JU4bnjtVqOJcBiBmkO5y0Hh6V2zKdq9cH/9dU9R0ZU4t+SpO7NdqyMD8vI9KyJUaNrjfD5isSRgjPNO7Dc42KDJUyYRTn5z04qvdooceWcqeldJrFn5WjxfuQjqRuweea5hkOatO5LVhgFW4o84zUKRkjOKuwqcClJjiiSOMelXUgXAOKroOauIfkqLmliBohTBb5PSrYHNSKo9KLj5Svb2YLValtlCcVZt0AFPdBtNVcnlOdu7fJNZjIFzXQXScnNY1xGeaaZLiVAeaU9eadbRGWZU6ZPX0qS9t3tpzE4wRVmZBjGT3FPjYEc012zgU+OEnkjGRnJoAsdIxtwT61JCh+VgMk84osLSe6JVMBe+a0Rp8ke7zB8qkDA4yallImtbD7SQAQMjPFWDobf3zV/TraK3KbuoHOK2olDLll5qRs5M6K46OaQ6NKP467Dyk/u0hiT+7QI486RP/fpp0q5H8QrsvJT0pPIT0oA47+zLodxSHT7seldj5CelH2eP0oDU437Fdj+EUfZrsfwCuxNvH6Un2aP0oDXucd5F0P8AllUYtJ2nVjHgA812htIz2pPsUZ7UXB3YWY/cL9KsUiIEXApaACilpKQCUUtFACUUpooAbRS0UAJRRQaAEopaSgApKWigBKSlooAQ0lKaMUgG0UUVkaBRRRQAUUUUAFFFFMAoopaAEooooAKKKKACkpaKAEopaSgAooooAKKKKACiiigAooopgHeiiigQUlLSUANkkWNCzHArEvtY5KQ8+9WNdmKW+0HrxXNhq1hHS5nJ62JpZZJjl3JqLFKDml6VqSGKawyKcTSCmBGqnvU9rb+dMBTK1dIi+VnIpxV2RUdolq0QQxN2FYeoX8k11si+4D+dbtxDJJEUj4z3qlPpixW/yj5h3rSxyqRShWNx845qOC5ntbolFJirQiWEW5V/v1a06FJYjuXJpRRdR3RbtblLmIFTzWdq0nOytE2qwjdEME1jajnz/m61TdkRTTclcp5xS4FLikIxWJ2CE0gPNKeBSJyaAHgUuKM44paAEIpm4o25SQfanMajegDc0e/d22OckVvZyM1xVhJ5dyp/CuygbfEprGasy4bWJM0ZpKKkodmlptOFABRSUtABRRRTAWiiigBahkhViCQMjoalo70AZ+p2qTWMy4yStefSArMR74r0yTc5Ma46ZOa8/vbbZqDR9cMRQnYe6GxQZQVMq7amCgDFJwOoxUXuapWGDg1OjcVGUyOKQZWgCwGqVW5qsrU8NSKL8cmKc0nHWqaPilaSncVhtxhs1k3o2jArTY8VSmiMhJpxepMloGg2wMxnkUlE60mr7WuN+cnuPT2ro9LtUS2ESKRgZLepxXO6nHJbX0ycHLZDYyea0vdmVtDPjhLsOAcnAHetfUHWS2ghECxv/FtHBxVfS7P7W7RhikgPyseg+tS3ErteRweSHaPK/Kc7qbEje0coLPYigkEDgdR65pjsjX5EofOflGCfpSaRuFiNvITO5QeQfQVZPlyorIQCoyAOvHYioe5RdtE81htACYB4rRUADiqMAFvclATtZd2PQ55q+DxQJhSUtBpiEopaSgAoopaQCUUUtACUUUtACUUtJQAUUUUAFJS0UAIaKKKAEooooAKSlooASilpKAENFLSUAJRS0lAAaKKKAGUUUViaBRRRQAUUtJTAKKKKAClopKACiiigAooooAKSlooASilooASiiloASilooAKSiloASilpKYBRRRQIKSijtQBz/iCTMiJ+NYROCRWprj5vcegrKk6g10R2Meo+I9aeTzTYxxS1YC0DpR2opAKOTXRWEey1X3rAhXdKq+prp4l2oi+1XDcwrPoTouBUU0e5SKnH3ajmYRoWNaGJjC3H2pienpV/TMHeB2NZwkeW8KjjdWtZW32ckDnPNSty2tESynGTXN3j+Zcu3vW/ev5cLH2rmyckmiY6S1uIKb1anHgUi1mdA1+lCDAzTmpGOFoGNBy1PzxUMZ6mnO2FNMQqncc0jUJwlIeaAFiOJFPoa7GwbdAK41ODXV6S+6AfSsqhUdzQopKKyNBactNpRTEOopKWgApaSimAtFJS0AFFApaQDXTcMjhscGuElRlvm39QSa7m6uYrS3aaZsKoz9a5W8vLO9Hm2wBcsdzYP5UPYuJnvnGRTfO/vDIqUDNVZX8uTB4B71KVy2PL45Q/hT0lVxg8GosgryPxFV2IDcGqsK5odKUVWjlJAFTb8CoLROtPwB1qm87dF4oTc5+Yk07CuWiUzjOfpUsdt57BAMbj6VAjMv8ACAK2dFhNzIzngAcUIl7F6CENbsnOSMD+VYt7pBniNxG5SQDDDtkcV1QjVE44FZF3FNHHJ/zyYkjBxiq2M0c1a206iHCYDMBvBxn15q7JANPvM+WZXbLDacADFXra1aZy6JtSIYXtk456Vd023UwGVlG9+uT/AFqmwKunIghclv3jtuJ7E4q7HAoUTMFMh7Ac1WktJPtLGLPlk5wBkD1FW0S5lYfuVjAHBOf5UgLMEecP1J5NTxjA2nt0+lMtkMQ2Mcnru9alxyDQSOoNFFMBKKWkoAKKWigBKKWigBKKKWkAlFLSUAFJS0UAJRS0UAJSUtFACUlLRQAlFLSUAFJS0UAIaKDRQAlHelpKACiiigCOiiisTQKKKKACiiimAUUUUAFFFJSAWkopaACiiigAooopgFFFFABSUUtAB2opKWgApKKKACiiimAUUUlAgpkrbI2NPqnqsnl2bn2prVibsjlr2Xzbp3z3qtIeKV+tMY10oyJY/uin01OlOoADRQaKALenJvul9q6RR830rE0SPdKW9K3UHJrWGxy1dZEn8NZ+ozbQBV+VtiE1jzAzhpG4A6Ch7CitSHPlN5x6mteylaWPewwO1ZECm4b5j8q1tWy7YKUS5mfrEm2Hb6msWr2ry77gJ6VQzSluXSVkDHtQDTc5OaWpNBTUcpwtPqCY8UwCM8UjnOBTkGEqN2wwoAnHSg8LUaZJp7noooAFrotDfMYFc/jGK2NDfDEe9Zz2GtzoKWkorE1FoFFAoEOpaQUtMAooooAKWkpaACmySpDG0kjBVUZJNOrlfEWou9w1uDiNDggdz700rgLNqC6nfMrkiADAUdcZH61nfZEsd8aHIJyCaTSp1F0V253DAqXUTiTdkfMMgD07VEr81jSNrEUZyaWW2Eg4qqkuDVuOcGlsWtSkbKUNgEge1PWwIOT+pq95ygZJqLz1c8cj1quZi5UQxwfNx2qR4GIwKuW8WSMDrSzrsel1K6GEWeKTD8e9XIZUC7t61bktY7gdMGo009I2zkflVXRHK0LA5lOcfL711WgRbLRm/vNXPImWVEGSTgV1WnxtDbeS33o2IP8AP+tCFPRFogVFcQJcxNHJnafQ4qWkpmREtukVuIol2qBgCq7W+0YG5WPcDg1dpcUDK9vB5K7dxY9yasAYoopiGYyw9BT6AMUUAFFFFABRRRQAUUUUAFFFFABRRRSAKKKSgAooooAKKKKAEooooAKSlpKACkpaSgAooooAKSiigApKWkoAO9FFFAEdFJS1iaBRRRQAUUUUwCiiigBKKKKQBRRS0AFFFFABRRRTAKSlpKAFpKKKAClpKKACiiigAooooAKKKSmIKy9dcLZsM81qVzviOU7kTPHWqhuTPYxGOahJ+cCnk4NRMfmFdBmW06U6o4zkU/NAwJ5ozSE80meaBG/oa4iLVrpxWVo5xbitTNbRWhxyeoy6YeWRWQjmWQxA/L3NW71mklWMHCnqaq3QEG0R9aTLh3GN+7uFijOM1tjEVr16CsaFAHRmOWJrR1OXyrIjODilEJbnP3Enmzu3qahc4FL71EzZapN0rIepwKC4FNzTTQMUyVE53U41G5xQA5G4pnWWlj6UijLk0AT5wKfGuTk0xFzUxIUUAMdvmrS0ZsT1lZy1aGlti5FTPYDrB0FFInKA0tc5sFLRS0CFFLSCkeRI13O6qPUnFMB1FUbjV7WEfKxkPotY17q81yCiHy09FPNVYR0Ut3bw/wCsmRfYnmqcut2ifc3OfYYFcoyliSW/E1A8rxNtz9D2p2Fc6W58QOI28uNV44JOTXIz3DTStJIxJJzzSyXEjAq557VU3YY+vvVJCbLW9gAVypHemRyv5xDEtu45qESN65pCxGCDyDmiwJ2LZPNKHK1JIm6JLhPuSdfY9xUe0ueOKzsbJkyo0g5NTDYkW3oRUcb7eG/OpCqyj5WBNSUaFlcRblLNgAdaW4jWeOSRW5HSs5LdlcLuOKubfLTAJqWWitDcsvyt1FT/AGjPes+ZwZiB1q7p1nLdzLHGvJ6n0FPlFzGhYpk+aw4HTPrXS2H/AB6Kc8nJNV203ZBElu20oMHnGferlvEIIVjBztHX1ppWZnKV0SUlFFUZi0UlAoAWiiimAUUdqKACilpKACiiigAoopaAEopaSgAoooNABRRRQAUlFFIAooooASiig0AFFFJQAUlLRQAlFLSUAFJS0lABSUtFACUUUUgI6KSisjQWiiigA7UUUUwCkpaSkAUUUtACUUUUALRSUUALSUUUwCiiigAooooAKKgmuo4Qctz6VQl1dR90UhpNmtkDvSbl9awW1ZyewqSPUy3cUXHym2GB70ZrL+3EDPB/Gli1HecUXFympSVDFOrjrUuQaYgrl/EYP2hfpXUHgZrldalEt2V/ujFaU9zOZjk5FQsfmqVwVYjtUD8NW5BZhbtUuarRH5qnzmgBxPNFNJ4paAOg0dsxAVrHpmsXQmzkVsSnETYrdbHFLcoXcoz8vLdhUaIPLLynLUy2dUd2lPzE96TDTSZPEf8AOoNVsNsiZLsZ+6DxUuuycKmadFtS7UJVLV5d93j0FHQLXkUHbC0wdM02V8sFFOPSpNxc0UzNGaABqic05mqNzxQA5D8tMSTElKD8lRpjcaAL6uu3NMJaQ8dKiU7sAVbQALQBGE2jmrennFylVnNTWRxcJ9amWwHYw8xLT6jt+YVqSuc2CkkkSKMvIwVR1Jpwrndav/OmMKN+7jPPuaaVxDb/AFu5MjfZmWOPoMjk+9ZzXzyfPKS4P8QOajkYNH7VW85YVO4ZB7VqkRctlmZSwJGRxVTeT9859zQJDLykjbf7pPNRTMVOf5GgRK7Pj92cMO3rUS3agHcuG9O1ME3rTp41mTzE++OvvTAhkuHk+/g/hVc8uafSEZNMBtLSUvTntQBqaLIkhexmOEm5Qns3amvG8EzxSDa6nBFZBlJb5eMVt293DqUCRzyeXeINqO3SQdgT61Mo3NIsYc/eHBpyrHIc5Mbe3Sh0aNikqlXHUGo8HPWs9jQt8gjdcHHsOaf2PzMR71WTcPSlmnEUe5jn0HrSKFW3DS7ugzya6SzUaVeRMrbraYbGJ7N61yWn3ZkuWEvfkCu2gSO9s5bMnDYypP8Aep7Mi6ZsUlVNMuTPahZARNF8kgPXIq2aZAUUlLSEFFFFAC0UUUwFpKKKAFpKXtSUAFFFFABRRRQAUUtJQAUUUUABooooAKSiikAUUUUAJRRRQAUlLSUAFFFFABSUtJQAUUUUAJRRRSASiiigCKiiisjQWiiigAoopKYBRRRSAKKKKACiiigAooooAKKKSgBaKKQkKCTwKYAxCjJOBWbd35OVi/Om3Vy0zbVPy1Rn/djnr6VnKXY0jHuVp5mzycmqckuO/NSS55YmqjZY8VURMXzCTnNOWchgBURBC0IpHPU1oSakE8YxvG49gelX47uEgKQAawi21c96YZCgyTU2uO5uXN2kYzG+T2Aq7p97uQibj61zlpMoO9xlu2a01uoshguPWnYL3NxrlDHgNmuTv932l3xwTWwJ45D8pxxzVa9gSVNynpTi7MmUUzDnBYZHWqjFgcEVckPl5HcVUklDdq6TAeh5qwDxVVT0qZTQBKTxSg8CmnpQp4oA3NA+81at5KIo+TisvQPvNVvU0MmPQVstjka94zyDLNvxhKvSyq0ISIZb2qqZN8YijHzVYswtuDv6+pqDUZaZjZi/3/esu7k3TyP71au5mMrOn3PWsq5k4x3NDHFdRinfIWqY9KiiGBUvakaDRSGg9aD0oAYajc081G5oAXPyVFH1JpznCUkYzQBZiFWA1QIMVOgoAR6lsz/pCfWoZDzU1nzcJ9aT2A7O2/1K1LUVuMQrWdq2qrADDAcydCR2rnSuai6vqi28bQwnMp4JH8NcxJLkHNLNIWyxPWqbvzWiRDZKj7lIBqtcNkAUkUm2Q56Gmync3tVCGKSM4p4fAwfunrTB1NNJ46VQh7DBxTopDG3FMHzR+4pBSAdMgVty/dbpTF5PFSrhlKHv09qiBZGI70ABGOTxUDvk4HSpiC3U0xo80ARYpQMUFStKOaBmhDevcRR20xB2H5JD94D0+lTmJwcVk9K2tKmF0dj8Oo/OomuppB30HpAwxuPXtVHUSDNtHRRitqVCis+OnArBmBZyazi9TSWxWVzFKHXqK72wkd9k4BjTZgH27k1wUg5rRudVvZNPW3L7Y1wOBgke9aNXMk7G4niVV8QSMihrdxsJHVsfxV1sM0c8YkicMp6EV5Naf8fCn3rodO1iWwkG35kP3lPem0Lmud3RVayvYb63E0LZB6juDVisxi0tJS0ALRSUtMAooooAKKKKACiiigAooooAKKKKACiiikAUUUUAJRRRQAUUUlABRRRQAUlLSUAFFFHagApKKKACiiigBKDS0lIBKKKKAIqKSisjQWlpKKACiikoAKKKKACiiigAooooAKWkooAWkoooAXOBWdfXOT5SH61Zu5vJhLd+1YbSdXY8nrSZSXUsK6qMn8KrSfMC7Hio45DNJx0p1yeBGKhotMouDKx9KPKwOBVwQhVoSLPOOKYGe0JzmlWEggVclTL4HQVJHDkFjRzMLFBo8n2FV51ycVoSDaCfXpVYJueri+pLIViKgUkjsFxmrxjBU1UkjJfAppisEcrrwD1q1FMwU7ulQInzAYrVisPOtmAOGxxRzajtoc3cy/vTnpmoJAGXIq1cW6rIyvwVqq6BR96utbHM1qLGeBVhDVSM1OD0oEWO1EfSkU8URnqKAN7QDjfU11cF5GiTlqraI2N9STlbeQyDvWvQ5re8MTFo2W6mnOr3H7z7qD9aj2m5/eNwB0FPa7Cw+WBluwqUWyC8lUQhRxisjmSTPap7verYY8mmRrhaTNEIvBqTNMxzTqBgaaadTG6UAMJqJzT2NRMeaAGyNwBUkZCrk1WkbkVKFDqMmgCwtyoPWp0uFboaoCFCetOa2ZRlTQBfK7jmrNgv+lJ9azbedgdr1p2bBJRIei80nsBvarqsdjCsCN++Ydv4RXOSyBhuByfWql5K1xdPMeWY81AZHXjPFZpWLbJZnJWoM1Ih3qwqLpVogb/FSn71IPvUE/NQAuMc1GxODzUhPFQsevFMB0TYansMN7VCOOasD5489xSAQUsg3LuHUdabTlPNAEYpaVlwfaigBpUGoyuDUpFJjNMCLFPhd4ZVljOGQ5zQRilBKhh2YYpDTOgnv4p7BWXqw5HoaxWcZqON2VGX8aBuJ46+tZqFmaOd0B2qckZPpUbySlCpPyntU+3C8dfWkEYZeT1rQzGWqHJf8BVgmmjCKFHSlXk5pAbOgXrWV2gLYjc4Ydq7gV5spwPSu90q5F3p0Mvfbg/UVMikXKWkpagYoooooAWiko70ALRR2opgBooooAWkopaAEooJA6nFRvMqd80rgSUVGJVbpT8j1oGFLSZozQIKKKKAEooooAKKKKACkpaSgAooooASiiigAoopKACiikpALSUtJQBDRRRWRoFLSUUAFFFFABRRRQAUUUUAFFFFABRSUUALSUZpsjhELHoBQBl6rNukEYPTrWLdz5/dqfrU13OWd5D3PFZ5JLAdzTS1Kehesm2gt2AqbIdwe5qAfu4gvc06FssWPQVI0WmOSFpzMF4HYVEjZbd6UxpcsB3NKw7j9mSPc5qZ/lhwe9MicM3sKbLKJHwOlK12O5XlXILHoBUUQGRU9022L9arxnGOea06EEpIxj3poi6mlVckHtVq3QPzUspEUFuTitqFQqACqaAA4FXkGFFSaI57xHaosqygEb+uPWsB0AHQ12mrwedZlscpzXMugPQV103dHLUVmZqqQ3UVMvFJdrsIxSRtlRWhkWVPFJGcSEUiGmk7ZRTA19Om8oP9KmTddEs5wo6CqVkQZSD0qWWYxuUTvV9DK2pN55QmJOtJJH9nw5OSeajWPYm8n5uuagnleddqngd6AInYzTFjzTqSJcLTqk0Iz1p1DCkFABTHp9RuaAImNQO2KkdqYkbSH2oAkt4BKMmrAgVRwKks0CripyuDmgDPbaDyuKsxFWQVJLErg8c1WQGMkdqAJHhU/Wpd3l27E1VaVt2BUs+TAFPUdaljIk5XcailOakGSMAGni1ZhmkBXhOGpZV+Y05oWjbJ6Ur8rmgRXX71B+9TgPmppHzUwEc9KianufmqInnrQAtTW7c4qDtT4jhqYE7Lg0nennkA00ikMXGRim9ODThQVzQIaRTDwc1JjFBXNAER5waU00/Kfan5FMBFADCpVUKKjx3p7HJwKQxc5p3QUgGKY79hQAp+Y1YjXAqOJQo3GnmUdqQDmPBrrfCTltOkU/wvx+VcgTlfxrqPBrZguvQMoH5UnsNHS0tNFLWZQtLSUUALS0lFAC0UUUwCiimSSLGu5jgUgHkgDk1VlvY0OPvH0FU575pWKp8q01VZl6496zlU7Gih3Eu7tnb72xfbrVR7nkKDuHrViRY19XNQ+WHziID3BrK9zRKw9LhwAN1WFu3HysO1ZojkVjzwPUU8yOc8fMtF7Ba5f+1Ox+9ij7ZIrbTzVRJGZOuPUVG7kHFHMw5UbEN6pO1jmrgIYZByK5oFm5HWrdnevGwV+VrSM+5Dh2NukpEcOoZTkUtamQUUUUAFJS0lABRRRQAlFFFABRRSUgCkpaKACkoooGQUUUtZGgUlLSUAFFFFAC0UUUCCkpe9JQAUUUUAFJRRQAVn6tceXBsHVq0K5/V5d0vsKBozJn3HHpTLdd0u49FFIxypPrShhFDjuaroBMzbzmnbgo296ijOEyaIyZJM9qmwy3nbHUGSWz3pzktwKfFHtG5qNhjmbyYPc0225Xee9QysZ5go6ZqeUiNQgoAhvJAce5pkRHJNQXEm6bA7U9M7QO5q7aElpWLNgDir6AQw1UtlwRmnTz7nAHQVk9WaIu2w3Ee9aPQCsq1uo15bOBVtLuKVsK3PpTsWiyVDKVboRg1x90nkyuucgHiurnJZQgOM965K/OJ5F6/MRW1EwrFKUeYCWFQx5FWiuVApssO1QRXQc4IabPxg0imll+aOgCe3kbIK9avIgCFyctVTT8CM7hzTmkLsVU/L61SIe5MJGmbZnC96bPiHheKG2xJkVTldpTuJ4FMXUmEoxinK+aqqRT1cCpLLR5FMNR+bSeZQA92CiqryE06R81D1OKAHxIZG9quBAgwKLdAi+9OPLGgB8BwTUpYCqqkq1EpJGQaALJIx1qCUDrUAkYcZpYw00gGcDuaAHr8nz4yx6UMSYX7kc1M5XGFHAqujDcQeh4NZ7jEjuQqiopbqVuhwPaogpSQoexp5GaoCEzNnk1LHMG+U1G61Epw4oEWscmmk45p2ciopD2FADCepqLNOkOBimUDHDmnjg00DilpiLSHK0pFRxGpaQxtOFIaBQIUik6U6kNAyN1yDTMHA7VN2pmBgigBoA9amQADPrUIBHFKSQo5oAdI/YUkcRPJoROcmps4HFIBGUkYziq7ZVsZqyOaguRiQUAPRiI8muv8ABa406Z/70n9K41jiNV7967vwomzRUP8AeZjRLYqJtClpBS1kULRRRQIWikpaAFopKKAEdgilmOAKw7y7aeQgHgdBVzVbjyowO56CscNtXJ6ms5s0gupMGWMZPWla6O3HQnoKrA7356Co1O6c1lY1LiSHPPbk1YV1K5xzVA55x9aswfNCPUUhiykqxbGQRg1FCP3hB6HpVgDdGyn04qtAdpKt07GgCUphs+1GwMPWpQAeM81E+Y2BPKnr7VIAiinmNeoHWg8EehqTbnj8qYE1nP5bbCeDWnnNYByrVr2c3mxA9x1reD0sYzXUsUUUVoZhSUUUAFFFFACUUUUgCkpaSgAoopO9AwooooAgorOGo+oNSDUErm54m/Iy9SVVF9Ge9OF3Ge4p86FyssUVELhD3pwmQ96fMg5WSUUzzF9aXep707isx1FJuHrRmgVgopaSgBKKWkNMBD0NcrqDEzOPfFdRK2yNmPYVyVw++4z6nNNDRBLwyrUE0m6UAVLMcyE1UU5kJqkhMstIdoAqzAML7mqaDLCrkbhR/WkwLKbV6jJqOecufLiGSfSoyzv8icZ71Zt4FgGScvUbblBBELdS7fexVWeU/M56npVi5kCrljx6etZcshlerir6iYRgs+auwxn0pltASMkVeUBMAcmplIcUNP7tMfxHrTIIt7/NzntUrqT71H5skBz5bE+tJFmusEUcIGB0qOGJFk3BcGs5L2ad1RUPPc1sRq20buuKbTQ0yvqkxto0fnaTjIrm5SJJmfrk5rsJIkuIWilGVNcneW7Wtw0Tdjx7itqVjGsmRhfmzSsu4EU7oKUcitjnM6RfLYjtSBsqas3Ue5cjrVENhsUwLMDO4I6CrR2JHUNsVWM54puDI3P3apbEPcehMrjcflFNucKcA8U6YhFGOtVXLE5agEKDRupuaSkUSg0E01QTU8cBPWgCuxp9vGWkyelSSoEIGKnhQKucUAP6UsYzzTlHyE0ifKKAGOtMJytSFxmo3KnpQBCRk1ZVfKTHc9aZCgB3t26VORkZb5V96iTGROcJjuarE4NPmmiU4Vsn1qAyoT1oQEkq+YokX7w4NNHIpEcZ4NOIA5Xp/KmIawyKqvxJVrNVZf8AWigCxuxGKhJxyac5wBk9BUDNuPtQMCcnNApKcOtADwKCKBS0CHoeKmU5FQCpVNAx5oHBpKKAH8YpCKAaXIoATAppA3D6U+msPmBzQBK1jL5QlGORuA9qr9ue1WDeTCDygw29M45x6VW5xS1G7DgaWminCgQ9ajuACyGnrSSnEZ460hkHVsmvQfDYxodv2yCf1NeeqC7BBzk4r06xgFtZwwjoiAUT2GiyKWminVkULRRRTELQKKKAFpD0NFB6UAc/rTn7So7AVQdzgDNX9cUCZWzzisvO4/LzWLN47EsbcmnRqd9EUZHJ61YRMCkWMNTW7gcVC6tmmqSp3UgsXwMA1TLbXIPTNTpJuWo3UFqQE0a+YAU6jtUpAkT3qiHaBgc/L6+lWRIT83fvUtAIuYzsflPX0qcDyxg8jsaRHV/lbhuxPejfs/dt07ZpiIpiCc1Np022Ur2NU5iY355U02NzHMDniqi7Mlq50vUUVHC++NWHcVJXQYBRRRQAUlFFABRRSUhhRRRQAUUlFAB3ooooAwA0Z7Uu2KssT+9KLgnvXl8rO+6NTyozSeQvrVFbg+tSC5PrS1DQteR6NR5L9mqAXXvTlu6LhZEvlyj+I0fvx3NNF1TxcrT5w5UKJZxThcyjtSC5WnCdD3FPnYuVALxx1FOF8e4pPMjPpS5iPYVSm+4uRDxfCnC9U1EI4j2pfs8Z6Zp+0YuRDb66X7KwB5PFc5nMze1amqMI8Ip96xlbh2NdVO7WplJWZHI2XPpVaLl8e9TMcITUVuwBzjmtuhn1LKdasxJn61WVmPSp95RPesyizuWPgcH1oaYKmcfSqkZMjbmPyjtTZ5c59qLBchuZWllxUttEqnfKfwqCEFm46+taVvb+oyacnZWCKuKsjHhRgVZiiKrk9ackSxDLdfSrEY3EGsjVIdbwbiC1WzAD/DRGuKnXmmirFZLdVbO2nkYPpVhgAKoS3AM2zoKYJFhT71n65ZefbidB88fX3FXBJEP4hSzTxrCxYjbjvTi7MUo3Rx5kLcVIjdqhJBdiOmeKN2K7DhehLJg1m3Mextw6VLP5xyQeKrBpZBt2k1T03ITT2JoSWHtVtpFWL3qrDBOi52Eir2mwJPKfP4+tTzJIrlbK8fLBnqO527+K2rjTODsbI7VQOm/Ny1L2kWP2cjOzihWG4Z6VrR6ZGepzUF5pnloWjpe0TH7OSQ+JE2grzUgGKqWchC7G6irDSAVZITIDg0A4TFQvJmnJTET5wtNZsCkL8YNQyMTQAOcmmpgnJOAOpqJmNO3JsAcE9+DSYDpb0LxGPxNQYubjnnHqak81F/1cYB9TyacJ9/yyZI9qkZB9mUfflA+nNKI7YddzfjirHkxv92QfQ0hsWxkFT9DTAixARtVMH1zTPMaNtrdKV4GQ8gigqZE2nk9jQA/qMiqxRhKCafCxBKN1pZmwB60AQOSzH0pMUUUAFKKSlFADxS00U4UCHCpFNRinCgCWikBpaAFpM0UYoGG40mSWHeg0n8QxSAD78UhOBQc96a5xQA4HNOFRg1IOKAHCif8A1B9jTQadJ/qHpDJvD9v9p1a3TGQG3H6DmvR64/wTbZnnuCPuqFH412FTPexSFFLSCnVAxaKTtRTAWlpKKBC96Rj8uaKZM4SJmPQDNDGc3q8pknb0HFV7ZAqjnk80XjF3ZqjWFRGCrlXHfNZGyNBAKmXBrPtp2Pyuct6jvV4AhcikaLUftBo8pSOlUprt0fCL+dOS4mYcKp/GgCx9nx92neTlcGkhuMn5xtNWSykZU5FAjLuInTcAciorK72t5UnA7H0rRmUMprEnj2yntRa4mbWR36UOwcbGP0NZ1tMygK+Sv8qlmYryDmotYLku/dmKT73Y+tMKkJ7rUIYzLn+NeatRHzEVj34NCEa2my7oQDV6szTQRGw9DmtKt47GMtxaSiimSFFFFAxKKWk70AFJS0lABRRRQAUUUlAHA5NKGNaDWS0z7DzxiuHnidfKypvIpfMNWTYsKYbRx2o5ohZkXmGlEpp32dx2pPJb0o90NRwnNL9oNJFbPLIEXqakurF4GAznihQTDmaEFxThce9VNrDtS4OKXIg5mW/tPvR9px3qng0wk5o9mh8zNFbsg9amS9P96sgMRU0JJyT0FHskHOPvJzJIzH6VQc7Ux61NM3Ix3qrOfmArriraGDI5nwgFNgPzUyY5+gplu58ytraGd9TSU7cUjkuwHQVGGxzT1O1S7Gsix7yBFwtQyEgBe5pkRMkhbtUkS+ZMSarYNy3ZRADLcCtBZcfLGPxqghy2F6VfgQHBrNruapEgjZ+vNWokxSLjAqZKktEiVIHxTQKZg5pFEjuTxULW6tyRk0yadYfvdfami4Zh12iqVxDvsylvu9K57V/tEMux3byz0FdFHKEXzG3HJxzWZrzpcWwI+8DRGVppGdVPl0MAHik3haZuqORsMtdhx7l5P3vUcVOkcaDhRUEMgCircAWTOTispyb3NYRS2ATqnGBinIY5HBHFI6wDjNJi3QZB5qCzSVUERLScViyXqi4aMHPNWCI5kx5hH41HFa28b7upoSSG7vYsRMeD0qZirrg1BJKvao/OA70rDuUrtRDNlehqMtkZp15IH71XR8jFdENjmnuSZqSN+cVXLUm4jpWhBoMMrmqztg1GLhsYphYmgBxOaH6ge1MXLMBUjfeNSxjMUYxS0UgFFSpu9ahBqVWA96YFtBxhmzTzaI6/IdpqFJOPujHvThcEHipAq3EBhfLjn1qmx3MSa15m+0JgjJrKdNrsvoaYDDSUpoxTASgClxRQA4UuabmigB+aUGmgZpc4FAh4anBqizS5oAlDUuaiyaTcaBkhNN/i603fSg5PSgB3I9xSHntQD7cUZApAL0pRzTeppc0APFEufJOO5ApAakGGQqe9AzsvCtt9n0dGI+aUl/8ACtqoLJFS0hRBhQgAz9KnrJ6ssUU6m0opALRRRQAtFFFMAqhqcuI/LB69avMcKTWDey+ZMQOe1RJlRWpnyjdIFHrVe/tn35VyM+lWlZftIA6KKncCTkioTsbWujOs7d/MXJJxyTW8igJVazh3HOOKvsg246VT1GlYw9QjcysyZHFVYri4iwpj3D1Fb7xAjBGarm0UN0oTSE0+hWjllYZMRIq3DL/DtIPpUscW2pVjG7J61LaKsJtytZeox4bcPxrXkworMvSDn3FK4WK1sAeD0qzNGPL2n8Kp2koDbW6VfkTdHgfhSb1JsUofkk56Zq/EmCwHTOapIrfMD1FaUI3bT6rSYi5ZHEjr681fT7orNtj+9VvwrTXpW0NjKW4UUUGqJCikooAKKKKACkoooAKKKKAEooooA5gXSH+KnLOh7ise2kTz1E5wnvxXRW9nYyqCpXn3rjeHsdHtiv5qnnil3qa0V0i2PTH50/8Asi3X0H40vq77j9t5GYCmad8h7j8q0hpcAHb86SWwgjiLjbS+rvuP23kZ0JW2lLsPlPeoZJZL27QKp2dzVl9rxlDVa1nFrcCNxx2NXFaWFLe5I9qgJBWmG1j9DWhZGG9uHzj8auPBbRDqtR7F9x+0XYwDZp61H9g3dCK6GSzSRMr3qjLp9wmTG34GmqUujB1I9TKOmt2wfxqKaL7NGQepq80l1E2JIuPUVl38pd8mrhCSeonKLWhXzk7uwqnK2XJq5OwWDjioLaEyMZJPuLXQjJlOf5UGetNth81F03mTHHSpraPClvStdomfUlz8wply/wAu0U7OWyKhcHv61CRbLMEeIfwq3pUSyXCiQ4VjzViwtVl064bJDKvFRaWMTKfQ0ntcqO9i9qVkLO6UL91xuFLE2FFXNZcTzRkLt2piqIHSpkax2LSPVmJs1nqcVZhes2aIvKTS1ErUofmkArxq/UVH5JHTH41KDzT8U0wvYy9QkaKNQe5rJvJd0WK3dWg32m4feQ5rm7jIXmnFXmmZVHoU2Wq05wQaudaguY8rxXYcYRSZA5qcStjg4rOUshqykgNQ4lqRZUbm5arcdrGRlpP1qikEsh+RT9asNZ3Cx5LVDKXoWEhgUn5qdGLcMcms+MESgSNxU1+kUQUwvnPUZp8tw5rdCe7WIR74259Kz2kJ71HmQjoSKbuqlGwnK4rmolbDUrtUXJNWiGyweaQ0ikkUYqiApQM0oWpFWgBI1wc0E1IBTHGDSY0JikoJopAFKDTacqE8ngUwJEfnFW48Ecrj61T3Bfu/nTS7HvSA0GYRjcASPaq0jxyPuMa5pkdw8ffI9DTxJFMf7jfpQA0kbeFX8qYI4puP9W/6VK0TKPUeoqs4Ib3oAgkVo3KNwRTasSjzo9/8a9fcVXApgAp4FAGKCaAFJxSUlAoAdmnio6elADjTSKfilxQBCVIoAOKkJXoabt44NAAv+9zS9+aTnNLQAuaTNJSgUgHCtLQrQXupxRsMoPmb6Cs0V1nhOKO3t3uZPvyHav0FTKSirsuKuzpQMU7FRC6h9acLiI/xVlzIvlZJSimiWM/xCl3r/eFO6FZjqKMqe4o49aAsFLRijFAirfSbIeOK57Jd/djW1q5IhGKxo2EcgY/w5xWUtzWK0K64+0P7cVaz8lZ6y/v/AKmrhO4AUjWJo2xUAc1Zc71+TisYSOFIWpbdpepkbHpVDLKT5cox5FS5Bqi0ZVi3OfWnxy9j1qWUi8tBOKhSSnFs0gElbNZ96DjNXjzVW7GVoEZOdhzjmtKymEibazZDl/apbUlZM9KbV0ZmiQu4nv0q3AMKvsMVTb5iG9RVyIHywenFZtgNjk2TxjsTW0pyKwHO4gj+E1r28wZF9cVrB2ImizRSZzS1qZCUUUUAHaiikoAKKKSgApaSigAooooA4GGGOWVVmbCHrzWpb6ZZocxXDof9mSs67sZ4nOzJFUy00Z+ZT+VG4ml1Owt08rGLhm+pq4XEigebg1wou2B6sPoael/Ip4lcUuUdztZX2bRvznvT1QSptLcVxo1aUdZd3+8Knj1yVOmz8DijlZXMjpLmFIAB6+1VLmOOWMjHPrWWfEZOPMjJ+hqWPxBatw6sPqtZSg73RamrWZLYXHksVPDDjPrWkkMl0hYP+GKym1DTX53KD16EVbtNctLdSA64/GqUWmJzVjTV7mJAu3OPalSe5dsMmBVQeJLX++Keuv28n3SCfpVWsZ3u9xdSlEVucj524rkbxxv+laup35nYsfoBVC2sHuJDJLxH796m6NUmQ21q9yQW4TuabqM6xJ5MXA6Vo3dysSeTAPyrJeykkUyPRF63Zfs5NaIoxpnk9a2IbbNrtA5IzUFlZtIwYj5RWmpVWIHQcUTnroQoW3MyO3ILZHSqs67WrawCWIqhdR/MeO1VGVxNCQ3DrCY1bCuMGremDa+fQ1lxkhBWnaHbtaiWxUNzYuW8+TcPTFRCOpYPnSpPLxWNzZFQoRSoSDVox5qMx4NItEiNxQ5I5pq8UpkULyeKBixTjODVlZhjrWfGizOShzj0pHm8o4dGxRcGupff98jJ2IrB1m0WCMMpPXvWgmpRjjBFUNZu1nhVVz1p023NGFS3KYu7FRsc0pptdxxkbpmltwomXf0pTUZpgbT3qQgLHjFRG7efgHArKB5GasmZAo29ay5LGincGJMmGNTjy9o71nvKSaQSuKrlYuZGwsqBNoUVlT5ErcYFKkz0jku2TTjGwpSuRdacBS7aMVZmPWngVGKlWmA4CngUgFOFABSEZFOoNAEBGKbj0qZxnkdaru7dOlQMeML15NKWJ71CGz1pwOKYEnWkoBoNAC00rTt1G4UAOhuHh4PzL6Gp5IknTfEcH0qrlT2qWENGcr8yntmkBEMxSDcMeoNMlUJIQOnUVZcCdtpDK3Ymmm3blH6j7poAqE0lKylGKt1FAFMBMU4ClApaADFKOKQmkwTQA4vikLkilCUFaAGck07mkA564p22gA5FJmnEcUgFAAKWigUgJreJppFjUZZiAK7GO0SOFI1PCjFYGhIBN5rD7o4+tb3nivPxNR83KjsoQVrsGg9GNM8qQdHNO82jzK5uc35UAWcdJDS7rkdHpPMpRLVc7FyocJrpe+aeLu5HamCYU8SrR7Ri5EPGoTjqpp41OQdVNRCRTS5Q1XtJdxezQ+e9+0RlGU1kTsQp7GtbCn0qnfRKQWHYVcZt7icbGTHgyE+laBGFB7Vlbirk4rTRhJAK3JQRXMQyD+dWI54v71VFhAJ4yPSrMUQ44wKC0lYs7lYcEGo2T5gR3pfsyEZHB9RSoCGCtzjvQxDkU1KBgUlLnipGNJqleSARmrMkgANZFzK08mxOlMTK6yK25e4PWrUC4YDvRbWYB55NW4oQJM9u1DZBPBHuHPQVO8m1M9BTQyqNopJVIHzcqaiwFWGYM3ue1aEMhTbisnyykwUdzwRVue4+zMDmjqBvRNvXNSGqlpdpJAjEjkVP5yHvW6ku5i4sfRTfMQ96XevrTuhWYvakoyPUUcUXCwUUUUCEooxRTASilpKQGNtDjkZpj2sbqRt6iph8q0ueKi5b1Zz8mhSFiVkxz6Vk3sT2c5ibnHeu2J4rnfEcHzJMB7GtIyuQ1YxoCZp0j6Fjitr+wX/56fpWBkoyuOqnNdxYzC4tY5Ac5FOTsCVzDbQ5h0YH8KjbRbgdNprqcUYzUc7HynJNpNyv8AP0NQvY3KDmJq7QID2FNMa/3RRzsOU4xIJejIwPuK1LK2ZUy/ArakSNRkqBVNnaRtqLhaic7mkIMjEcQbc4yR0BpzGSXhRtX1qVLcDluacVzx0FY3PQp0OrKqWyls4z71K8KmMripwoFMY88UHbGKSsirGnkoVFU5JCGYd60nXg1lzqfMNUjlxMFZWHW0mQfao7zoDTUbZmpZfnhU1otzzpKxnAfzrRth+7+lUmXmtOwj3IBVyehMdzRsj8ufWr2MiqMSmMjFXUORWBuhhBFMNWCM0giBoKTK+wlS3pXOX885mZWYhewrrJFwAornNSg/fEjsa0gRNt7FrSmzHjODWmGDDa4zWJp7YJXOK1Y5BINrcMKylozpoS0sxlxZQy8r8jeorG1GzmiTdt3IO4reyRwaRjj3BqoSs7ms8PGojjjTa3tS0sSAzWow3dB3+lYTAgkEYI7V2xkpLQ8mrRlSdmMamYpxpMVRgJRS4oPSmBHjJoxThRQAJT8UwcGpKYhMUlOxSYoABUiUwCpFFAEgp1NBxTgaACkNOpDQAmKRolcc9fWngUvSkBUa3YHg5oMUiKGZSB61ZPWp0mXy9jjINRJtbFxSe5njpSdanltyOY+faoDwSDwaYgxSgCkFKTimAuPSjOKB0pcZNIRLGdjbj1q0kytwx5qgcilBNAFu5thMNw4b1rOdGjYqwwavQzMvDHimyzQTnYTg9iaAKdITT5I2Q4PI9RTQKYCAU8CgCloAKTFLSikAxVBBpduKXb8vBpuPegBelOxTR9elLu4oAUikAozU9tCXO7HyilJ2V2Uldl+1fyIQvfqasC6qptYUmDXBJKTudadlYvC7pwu/es/mgk1Ps0PmZpfaxSi5HrWZuNG80vZofOzUFwPWnCcetZO+l8wil7MOc1hcD1pwuR61j+afWpYZCW6/rR7IOc24pN/J4Hc0sjBhxyKggYSAKoJA9qn8s92H0FXy2C9zPuoFxuA5qvaTFJPKbp2rSuU+Q1kyjBBH3gcitYkGxGgarEcWBwTVK1nV0BB571dWQDvTLRIFwKa4HWmtMB3qJ5SelIdiUPimvMFXk1XLMajbJPNIZHcStJkDgU2BAD7mnMMsBUsUfOaZDHlwPlXrSmQRpubiq8fFwS30qO8lXfsbp6ilbURoQMHYHsanLYQo3asiCV4MEfMvpWkZFlQOp60NWEIir5gJ5xT2jSafJwTgAVFg5461La4g5PLVDdkNErWjj7pIppt5gfvGrAvvanC9XutY3RRT2XI6MaM3Q71eF3Hxlaf9pgPUCi/mBnia6Wl+2XA/hq/wCZbn0pMQHoRVXfcLIpDUJh1Q04amw6qas+XET1FH2aM9xT5pCsiAaqO4p41VKcbND6VG1gp7CnzyFyolGpxnvS/wBpRetVW04f3ab/AGb7U/aSFyIeBSkYoUd6ViDxW5iMxmqWqwefZSLjkDIq90pJF3DFNaMGcGV6g10Hhq43QNCTyh4+lZOoQeReSJjjORT9IuPs2oKc4V+DWktUJHYjmlHFMBzzUo6VkMBxUckgRcnrSu20VUd/NfH8I71MnY0hByYx90p56elSIgUU1pFXheaTecVjqz1aVDlV2PJz1NAZaiyaSnY6eUlc54FNApmacGzTHawEZqrPDyTVumsM0ETjzIyHjw/saM/uincVcuIwFzVUjI3fnWkWebiKdndFYrzmtayXEakVnFR61fs5dqhccU5bHPBXZp7ARmpIxjimwsrLgGrAjxiszTbcAKcBTgtLjFAERGck1iXA8x5mHRuB+Fal5OETYp+Y8VmNwy46U07HTSo3TkynCu1tw7irivyrCkjjw7LjpUYzGxU9Kl6hGny6mhvEi5HWmhs5FRQNtbHapJRtbcKSOuIKSpI/KszV7JZ4zdQLhh99f61o5zyKF2rJ1+927VpCTi7iq0lUjZnIUlaOr2P2Wfcg/dPyPb2rPrtTurnz9SDhJxYU1+lOph5NUQA6UnQ06mHrQAp9akQ5FMFIcqaAJqMVEJPWl8wUxEuKcoqISCpFcUAPApwqPzBSecAaAJ6Ki80kcCkLMaAJsgU0yAd6hYtVmwsWvWZFPzhcqPU+lS3ZFRV3YhMwFMEoJFXV0W9kLBLSY7Dg4Xoarz2M9qrPNE6Y4+ZSOajmuXy2KzzuSfmOKjySaACaULVECgkU7eD1qM0lMRYFOAxUCMV+lTQt5xwBzSAcoLH2qVYgxwOtOESqMk1Yso2mmGF+UVLlYqMW2EFoX4I/OrH9kxuvIwa0ktwjA1YVBXPKozpjTSRyV5YyWUg6tE36VVrt3t45kZHUEGuU1OyazuCv8B5U1rTqc2jMqlO2qKuaUDim0ua2MQJppyacBSkDikA3kYGaMUuMHPFIcigYnelxxSgZoPoKAEH6V09lbRtZRMFxlQa5rGa6a0u44reND2UCuXFX5VY6KFr6kps0pv2FamF5E3enC4iP8QrgvI6vdZVNiuOlMOng9q0FliPcU4MnrRzsOVGWdOFIdNrX+U9DRj3o9oxciMRtOYU02L1u7M+lBi+lUqjF7MwDZOO1LHbOrDI4963vLXuBSBIx/CPxrVORaoNkVuQihQOPQVYLf3VH5U3zFUcYFODgrk9Kov2DRWuPmFZU4G5vatEzLKWYfdHFZ9wnB29zzVRE6JUeVoiShI4zxV+yumnhBfg5xWcV4q3pw/dtxwTWm6M3FxNDFPC5qNGxwamRs1BIFQBURWpW5pjDigZXbhhVi3JBPvTNgJp4Gwe/amSwnRS24cA1lXDb5yKne7OHQ9jxVYOrNlutNaEMljb5Cp6dKuWW4JmoImt2UK4x+NX4hGF4bApSZUYNkc1z5JHfNQvdFQMnk1aKxswO0cdKhubNZTuQ7W/Q1nozodCSjdEIu/eni6/2qpSwyQnDrioSaXIjmd1uaouv9qnC5JPWsfLDvQJHFL2Ycxt/aAO9AuvesXzW9aUTMO9L2Ycxt/aeaeLnHc1hfaH9aUXL+tHs2HMbwu2H8RpwvW/v1hfam9aX7Y1LkY+ZG+L5v71L9vb1FYQvPal+1j0o5WF0bwOBRjNKOlJXUYCGgmnYpGFAjA8RW/KTAexrD5XDDqDmuv1GDz7KRMcgZFciwxkVothHY2E4uLSOQdxVrNYPhy4zG8BPIORW45CpycCs3oXFOTSRDK27POBVOSbB2rSXVxjgVHboXO41l5ntUaKgiaNSTk1J1NLjAwKSkdAUlLSUDEopabQA8GkLY60ClIyKBMgk+fgfjULxBPoas7dpodQy4pmM6amrGVJ8rEVNav8ANg0Tx9u4qBCVb0q90eW4uEjXRyhBFXBeMmN4yOxrPhbeoqwBvjK9xyKg7+WM0pFk6iOyfrUEt7K/AOPpUDLxTBwRQaxowWyHctyaJBxSng07G5cUGtgIwwb1FRyoGGamGWh+hqMHDYPSgiMdLDIyencVZYb48jqKgK7TkVMrYIPY0hJW0IFfnBpZeYw46qc0XCbXyO9Mifnae/FUaImkiS8tDG/Q9/T3rl721ks5jHIOOzdiK6i2O0lCelFzbRXUJilGfQ9xWlOpy6M48Th1VV1uccTmgCrd7YS2chDKSnZx0NVa607niSg4OzCmtTjUb0yR4pSKapyKeKQDdtJtqXAppFMQzFSxCo8VKlAyXYMU3yRmnqaf0FAEeAKMUE80CgBrDJrU03dbMJcEDvWcg3SKPeultrdDAoYcY5rOb0KhvdE13cS3FmJrZmDL94D09a53ULqeS3aKV2ILA4NakFwbG4aPqnb6VV1iaKeFEjXbhs1lB62Oie1zDximluwp79wKZitzmGdaUCpUt5HAKqcHvU66fKevH1ouIpn7hrY8OWu8vIRweBmoF0tycGWJfqa3rOJbOyjVWVsE5K9DWdSVo6GtKN2Jdaemw7F+Y1LaWwt4cY57mle4D4xSNc/Jt71zNtnSkkTgEqDUiqQKqxXKhQG6g1K90CeOlKxRYxgVka7EJLTd3U5FaX2hdnvVO9QvayM3THFVDRkzV0cpTgtAIBpc12nCB4pnU07GetGMd6QDeKRqcVNMIyaAHA04CmLywFS0DBeorQEowOKoCrtvGHiBzz0rKoro0huPEq0vmr60fZ/emmAisLI11HiX0Y08TMOjmq/lPSbHHajlQXZcW5lHR6kF5MP4qzvnHrT4hJJIqL1JxU+zQ02bNnLNMxZjhB+tXC+BVaECGEID0pGkqbJbHq0qfLHUnaSozNzionfGKi3c0G1ixnPWm385VFhjOGfv6VGh3OKh3eZdu5/h4FNBYk4ijCL2phIK8802VjmmEkimS0QS8ZI/CrtrFsjAqGKEyNnHC1fRMVfQ4KzvKxGRT0NOKc0hjI5pGRKpBoIFRLkVKgyaAG4waV4961IRTlHFMRkTWbE5HNQm0ZFLHg1tOBUNwv7k4p3Fy3Me3hZpOvArRjyo5psUe0VKF45qJO56dKmoxHRsT2p4b94B7U1BgUkPzFn98CoN7WJWw3ysMg9jVaTT1c5j49qnzzUqmkY1KUZ7mW1g47Go2s39K3kkI4PIqYbWH3QaluSOCdBxOZNq47U02zeldM0aH/ln+lN8iHHK4NLnZlynMmBv7tIYT6V032aE+1NNlCehp+0YcpzRiIpPLNdIdPjPQj8qY2mg9NtHtBchz2xqTY1braY3YCm/2a/92n7QOU0B0pDxTgRTScmugwAGnZzTcUtMBrcgj1rkdSg8i8dexORXYMVQbm6DrWH4gMM/lvCULZwdvWmmFrsztHLpqCFeh4Nb13c8ewqnZW4todzD5z1qG5lLNtFQ3dnr4bDqC5nuEeZpfatONQq4qrZxbVzVs8Cs3qdohopO9OpAJSUppKBiUhpaQ0AANPBqOlU0AO60mKQnBpQc0CIpo9wrPmjKmtbGRUM0W5TTTOatR5tUU7WUo2CeK0lbBDCspkMbZ7Vdt5MqATTfc56MnF8si2685H3W5qJkwanj+dCn4im9R70juiyIjihDg08imkUiyRB94eoyKikHOaljPzKaJFwSPSmStGRqdw96UjtTB8rVKw4zQUI37yIjuKpH5Gq3na4PY1XuVwxxQhEqtkq478VM3UH1qnE37s+3NWkYPFz1FAMr6lOkVhIr8lxgCuWrQ1dpjc4l+7jK+mKoYrtpxtE8HF1OepbsJUb9KkqN+laHIEfSpRUMVTikAGgCgA07GKYDSKVOtBoXrQBIODUpPy1DTge1ABRmkooAmtRm4X611kYAt+nQVy+nrm5WuqT7oHtWUy4mDqBV412nEnUfSs1i7RHccYrXvrYZMZGGXlT7VlzqyptI/Koiaz1RSIzzTScU48H2oGDWxgWbSUldpbGKsZ96zuntThKw70mhpl0kitPTZd8DRE9DkVgCZqvaXP8Av8HjIrOcdDSEtTXK4dfc0sgAJ9qbvJZR71IcEtn0rA6St15qZDnjvUQ4QGrFsoMLSdyaBCjjPoKuPGLixO3njFZ88gSBz7VpaNIr2anrkUeZSVziZY2imZG4IOKbXQeJNMZXN3CMr/EB29657NdcXdHFUg4sM4NLkUzPNOBB60yB+Pxpu3JNOFIDQMAMMDTzjNMzigNzSAkQZzW7YWmLVC45bmqmjaabyXzH4hQ8+59K6fyFxjFJsZmG2SmG0U1qm3XFNFsDS0DUyTac8GkNmfWtg2mKabUmlaI7sxmtWFSW8XlEuw56CtI2jiqNydsm304qJpJaHVhU5T1BX3Fh71GzY4qNTtnYZ96Vz8+PesD20TN2qJjzT5G2gVH1pDJYTwzegqGA8E9yc1KfktWPqCahhGEFMQ8jNN2AU/FORNzgUIUrJXLFvGAg461MVFCjHSn7SDVHkt3dxmzIqREyuDSjpQpoERSx7aSIVI4LCmqMGgBW6UAGpMCmsDQA0Lmo5yFXaO9Sjiqtx/WgqO6GscUBsjFRls04dKg9ZCzPtiOOp4qRPkhA9qrZ8y4VOw5NTXD7QFpDEVqmRqrJ6mpUagksBqerkd6gBp4NIHG425vZbYhiNyHvUK62p6irDKJUKN0IrnJ5PJmZGTkHFNQTPNxEHTd0by6zCeoqRdTgPpXMidCeVpwliPXIpukcvOzqFvrc96eLqE/x/rXK74uzkU4OvaU/nU+yHznVieM9JKXzU/56VyolcdJaPOl/56UvZD5zqM8UDrTR1p4FdBgO7UAUHikzTAbcjEDfSsS3WLeXkIzngGtm6P8Ao7fSsCOLzpNp+7nJoexth7e0V0WriUBTg1ThXzJMmi5jMbYDHHvTrVmUHC5PaotZaHuXNSNdqilJqlHqByVmTaR6VKb2EDOc+1Tysd0WAKWqo1GEjPIqtLqZz8i8e9HKwNI0Vjm/mNJ9umFHKxmxSVmR6i4PzDIq7BdRzDg4PpSaaGSEUgODUhHFRnrSAcwytMDU9KjkGx/Y0xEwORml61DE2cipAaQEM0QPOOKrDMb4FXyMioJYtw9xTRhVoqWqJoJc47GrLr0cdG6/Ws6AneVPWtGI5G09DSFHmW4wrSEVIRg4PUUhFBqmRjg1I53EH1FNIpRzH9DTB73InWljORinEZFRjg5oL3BxkEVFN80Yb8DVgjIzULL95fWgCCIfKw9qmhGOvNRRHBNTRCmJkV9ZC8ttowJE5Q/0rm5oZIJCkqFWHY11/INYniCeOSWNFwXQYJrelJ3seZjKMeXn6mOajenmmNXSeSNTg1MDii3t2mzt7UhRgSD2pATKwpzcioArVKpOKYCUDg0vekoAcTQDSGgUAOopKUUAX9JXdcCulUYrB0Rcyk10Q6VjLcqOxS1KB5bffFjzE5Ge4rlpJC7Et1611epzeTYSt3I2j8a5BznNEUU3oRsMnrzUZBHtUmeOQKQkHtWhAzzCOopQymgqOxxTCpHv9KBEnHrUkZKMGU9KrfjQpYdMmgZsw34DKzdquNdxkFg4rngX9DTgWrN00aKozd8zMQwau2rYtF5rmBLIBjccVdTUGWMLkiolTZpGqupZ1OfamwHO7ijStQkgTy16isySUyybiSadGxjk3DvVqCtYj2j5tDs7e7ivICHwQRhga5DVrMWd4yocxtyv0q1HK6qZIm+YcketU7u5e8k8yQ89AKIRaZVSakioAetPCY+tKFAp23FanONxheBzSYJFOZ8cjoKBKrUhibciljT5x6U5cHpU9tbvPKqIpYk44HSkM6/S4RBp0Kgcldx/GrQ5pEAVAoGABgU4cVmMULTwKaDSjNIBxowCKM8UdKAGSsI4Wc9hmubmbcSa29Uk8u2C93NYbc1nNnp4OFo8w2Q4kjf1GKXrKlMkOYM90Oakib5ifQVmektgkbdLjsKeiFvp61FF8zFj3NWgcuFHQUhsZeHbbkD2FRR8KKdeHOxPU5pqcU+gEgqe2X589hUMa72A61ovAsMhUdDg1SXU5sROy5ReCenFLSUhPGKDgAnFLHURNKpPegCckUwjnI6U3PNO60XCwo6048803Bp1ADD0zVWYbgatydKY8TCAsQckenamOPxIz8fNSudqk0pHNQ3LcYqD1ug+xG5mc+tErb5iPSn2Y2wZqCL5pGPvSe40SudqACnKcL71Ex3TY7LTg2TntQInVqkzVdT3qQHA9zQMmBrJ1a2BuN/TcK1QeaZdQLPFgjleacdzmxMbwZzv2fPem/ZzWn9jTscU02XPDV0cjPF50ZpgakMTDtWkbN+zUhs5R3pcsg5omZsYUbWrQNvL0xSfZ5f7gotILo6HdzUitUPalFSInzmlT3qJWp4bNAyO8/1DVmWyeXEWPU1oXjYgbPSs5rhTHSlex14Pl57srXBy9T2i4NVmYM1W7ftUvY9a6YXFr5jbh1qH7Cx71o44oxS5mHKZhsG7GpYtPA5c1fAoNHOx2Khs4wOBUb2g9M1exSYqbsqxlPZ89MVEbeSM5U1slQaY0QNVzCsU4LyRMLIuR61a8+Jh1xTWgHakEIpaBdjjcInTJ+lQ/bfNk8vZj3NSGEelMeMIC6jkU9AbHRNhjVjPQ1lGfOMdWNaER+UA0mgTJwaQ9aQUpGRUlDXTGGXqKnQggEd6YpytEfysVPQ9KCWi048yPeOo61FT422n2oddrex6UzNaaDKdGM7h6ikK0qfK6mgb2GUxhUsi7XI9DTcZFBSY1DkYpkq8Z9KcflNOI3CgZV8stMNn8X86srZXC9SopsJEcy7ugNax+ZcjmqRy4irKD0MTUTNb2Mki43Dv7VyrsWJZjk13lzCJreSI/wASkVwcilJGRuCDg10UrWPKxFSU92MNMan01q3OU2tCgDozEVU1CPyLthjg81r6EmLYGqmvwFWWQDisU/eLa90zN49KA4zTE5FSKgrYgQ9aQ09sCoy3NIB1Ao7UUwFzQKSlFAG7oQwCa2w2ax9EX91WsPlrCW5a2MnxJLtiiiH8RLH8K5xzW1rcct1ehYkLBFAz2qomluWzLIo9hyapWSAzjycfhSbSzfKCfoK249OiXpGzn1ap1tJTxEgQewo50HKzESynb+DA9TxUi2KL/rJfwUZraGmMeZZalWztY+o3UucfKYqQQqfkhLn1aphbTv8AdiVR7CtgMi8JGBSFmap5mPlRkPYSDlsGq72bCt/yy3WpFst/ajmHY5cRbT81Lc2jou5OntWxf6dtGcGqEc7wZjkG5D2NWnchoykZt4Bq66fucjqOaWaBNwlBwCelOk+ZMDpVXFYfBIIpUOcq3UVVuoxFcuo6ZyPpVhreSS1+0KuAnHuar3LeY0fUNjHShDYxDinE8UyWKWE7XXHvUe5qokfmmEp6CnAbuppRDk5FIAjU7vQe9dT4ZVTbzEH5tw61zHIArZ8OXBjvhHn5ZBj8al7DR1HSnDmk4NIDisxjqXdSc0KMmgB9KPegLQTigDI1eXdcBAeFFZ5GafcyGW4d/U0ysZM9yhHlgkMxncvYimQkmJvUcGpG4INQq4jndT0bmlub3sWIQOPbmp4xwT61DEMIfepSwSMsewqSivI2+4Y9l4py0yMYXJ6nk1J05NMbNDTIiZQzKNnTJrQnjaUsQvzRj86jtNiwqyDkDkZ71ZjL7wWcfQV0JaWPIrT5ptmdupper15bIyl0IV/T1rM5H3gRWco2ITuSYz0p6xmmIanR+MVJQ0LzzTgKTNPGKVhijgUhIA5pSMkr0I55qaOFQMnk9M44FUo3JcrFaJd77iwCqelOlK+U6j8s5qaVVCquWQjIyPumoZSArYyCOxq2tAi7tMzCap3J5q3INrEVTm5JrE9joXofltvwqtbdzVmPmA/Sqtscxt9DS6jWwqDK+7HNO6nA6CkzgH8hSqMUwJB+lOT5nz2FRk/wipV+VaAJVOTUqn5hUCVKp5FImSurExskIyOlI1kAKtRHdGPbinkjgV0qR89UjyyaM77LTWtmrQI56Um0CnzGdjN8h88Cl+zyelaKj5qdx6UcwWKFLntTAaeOOagsf0pV60xm5zS7qAG3wJtyBWKEI9a3SQ64NR/ZUamF7GbBArIxYZNLCwWfZirs0Swx4Hese4YiTjrWTV2exQlammbJpjOqH5jimRRytbowz0qGS3mY5IJqeUp4mKLQdSOCDSE1T2MnXikJPrT5AWKiXdwHelBB71QxmlGR0JFLlK+sxL+KCKqLK6981MtwD94UrM0jVix5FNIp4ZW6GkIoNLobikZMqaeAT0FSJBIw6YHvQiZSit2YAGy5YHtWjC2RVK9BS8YMuKsW7cCqkKDuXR0pwpimn1BogHyt9aVxkZHUUEZFKh3LQBJG29Ae9Tffj29x0qqp8uT/AGWqwDg5FMzkiLcRS7s1JIo+8OhqPFA00x83IVvUVHnmpetv/umoqBR2BlzTVOODTwc01hzmgpdhkgwc1o2rFrdTVBhuWr8A2QKvtTicmK+FCuea47XbfydScgfLJ8wrr5KwfEsO63jmA5RsH6GtqbtI8yoro5w0w0403+ICuk5Tq9E4tFzUmrRCW0b1xSaWNtqo9qmuxugb6Vz9TXoccDtNPL02QYkYe9JXQZDs5pMUlL0oAkHSihelLTAKu6VYNqF6kCnAJ5PpVKtzw62wzMB823g+lTJ2RUEr6nSx+HHgTbHJEAPc81WnsTDJsedcr1K5Oaje9mII3HHFVpbiV364rKUr9DayLBggH3iW/wB41GxgXpj8BUASRz3NWIdOuJfuxsfwrOzYEZmUfdQU0yuenFa0GgTvjftQe9X4tBt0GZZC304q1AV0cxtdvWpI7WR+FQk+wrqxb6bbfwJ+PNDanaQ8IB+AqrRQvkYEOj3UnSFh9eKuReH5j98qtXH1xf4EzUJ1i5Y/KnH0o90LSFGgqh+eX8hTjpyxH5ZAfY1A0t3cPuaTbU8FoJDmW4OfaoeoyaK0guAUlQHIxXPan4bcy5tvmGelbskTw5Mc2SKrpdXCSAdc0arYDj7/AE6SBkRl5xUX2YogJrpPEEfkrG5xlh2rnXkLA5NaRu0ZvQRlKKUByp5FMghDTqGHGaUMCDzyOack67hTEPvIllgkhP34+VNYgTHU1rySYl3ZrKuflkZR60IbG7lHQfiakVzgDPFVyDgUAtxjpVWJLLkYH0qSxkaO6iccYcGqpbIGetKoOQQ2KQz0MjmlHWs7Q55Z9PDTHJB2qfYVo1nsMfnihetNpQKQDw1Q3snl2kjd8YFPrP1eTESRg9Tk0nsaUo800jLPNKKTODTqwZ7sVYa3Iqnc/wABHUHFW2NQABpgPxpocti3GMKo9KZdt8qxjqx5+lSoMCq+fMmMnboKRohwFXLO2E7Zc4VTyPU1DDGXYeg5rTtUUQEtjPf0rSEepzYiryqyHqxA+U7kOQcCpg2wBgeCeQxP5URlGRT/AA4yB+HFKkG6LaxJOcMfQVr1PPaGurSF8EYA3HFIAXiKn5s8gkVIsiwtuZcnb1HPFRCXKtGnyZPGfSkSxhtxjnAPsalS3Uqc5z7VF5RckZBC9VBxxVjepyACDt545WiwrsjNu0W5sBlAqaJElwY8ZH90ZFNWRvKw3fPI6VG8xVg0ZPHGTkUaC1ZbIUHA3cjrTFLDO77p5C56+9AmcxBkQAbe/wCtDjzUCo+GPQjucUDUW9xgRS2EGR1OSaiKo7nbgEqR+NKs5BDtwq9cetLLBz5qcBh0HrQ0aR0epkXCsrlX+8Koy8Ma1ruLkkHIxnnrWXcrxkVgz1KcuaJbtzlMeoqnAceaPTNT2jfItQSjyruQdmGanqarYcpyw9hUgOBmq0D78ntmrB5IpiHxLk5NSd6avC0oOKBEq1IO1RA1IKQy9anO5fxqYiqtufnq13raGx4mLjaoBXim8d6ex5ppGRVHIIDRSUUAZ3SnbsikIpM9qBjgaf0FMHucAd6pXeohMrF/31QlcZdaRUGXYKPeq0uqwxZ25Y1iTXbyNnJY0iwu4y3HtV8vcm5qpqIvNy7cY6VVkGZKjtIJBMAgJzU0qmOQq3WspaPQ9XDO8NTd05gbZPbireAe1ZmlSZhI9DWkDWBhUVpMhltUftzVKWyKnjpWpmggNTUmibGL5GDzTxAtahgVu1MNsBVcwyiLdacLVTVwQYpwixRcLlZLRKsxWqHtT1TFTJxSbHzS7iLbovQChkwKmzTHNIV2zm9ft8Mso+hqranKCtvV4vMtH9RzWHanC1T2O7Dyui8hqUHNVwakVqk60TCmg7JPY0BqVsMtIY51yKkibcvPUVGp3L7ikU7X+tAmrotL8wKHv0+tQng4NO3Uk3JDD+KmZrRjouQ6+oqHNPgbEq/lUZ6kUFL4mLuwafnNRE0BsCkU0OB+bFXom3Rg1nbvmq7anKH61SOXFL3bkj1R1GHz7GaPvtyPw5q8ajYDmrvZnms4E0g++v1qe7i8m6lj/usRVfoRXZ0OJ7nZaf8A8eqfSppRmNh7VV0t91ov0q05+Q1z9TVbHG3Y2XLj3pgNT34/0x6r9K6EZD8gU3OaTrTs4pgPU8UoNNU0ooAdXT+FbF7qKfaQDjjNcwK6bwrO6l40bbxUS2NIHRR6FIWw0qgZHSpv7HsoWJkkz+OKh81yCfOYlkzx61DJBK0n7wMDgfe4qOmxXqzQWTTrb7igke2aZJrCjiKOqIhRfvug/HNHmW6fxk/QUrMLonfU7qT7o2ioGe5k+9IfzpDeRL92In6mo21Fh90RpRy9w5iQWjv3Y1Kmnc/MVX/eaqD38rdZT+FRGdmP3mP407JC5mbclta20YZplY+iiqcmoQpxEmT6mqHmMeoz9aAxB4A/Km3EWpdTzJ0ZxwR1yatRTCONWlYfTNZhlkx6VGVbgs3WlzIOVnQR6lbgHdGpqJ9Qtl+YQjI6ViAkVE7u2QKXOPlF8Q3T3EAkPZq5vcSTXSXEAl0yQE/MBkVzBfacU4yuElYlXIORUcmUfPY9KBIDRJ86YH1FUSLvzUE+C5b8KkiQtUEoIyCaYdCNmUCm7ieAKUr3xmjAI64NMkUR88nNSqgB9qanSnjJIzSGdlpEPk6dCvUldx/GrtRWny2kI/6Zr/KpO9ZvcYpFGSKcBQRzSABWPqz5ugv90VsY4rA1Bt19J7HFTLY6cKrzIqDxTc0ZrE9lDXb1ptv80xPoKJDinWgG1mPc0+gPV2Jbh9kWB95uBSQRk7UXk9KjyZp89l4H1rZ0y32K0jr+dVGNyKtVU4+YqWgjQKBlj1NW9oWPbsCrjH4U88kcgFeo9zT4FMk6hxwPm5rdHlym3qxI4CAzHAYcgdh/kU28kMcJ/hMh2gDrj/GrRZQAx53Ekf5/KqMg+0XRZslF6AUrDjK71GySCOMZ4VOTQ8ym1Qr98549Klu48QxptHJ3N7ACqgVtnzLgdKY1Zq5bgQFEbAC9QfX3/Oo1w0sgK546+hq4ybLdEHURgD6/5FZ8zeTOqdsDd696nqEbMWMJ9pYbs8Y47nFSyfu0RnO7rkfhVQqfOjflVB6D61clHmQDC4AGcn6U+gdUTWZ3AL1U9j6VHInlzFAMFCrA+opsBxEjH7wGMj24qXUQQsTr1+7gd8c0rDT1sREJJgbcIR1Hc/8A6qe8bqGGcxdqQQsxVuiZptuBGjRuxYAkH6//AKqoncilKy2pbHIyP1rGvIym5fQ10EkO5JONqnkY9c1S1O13xLKByww2PUVnOPU6sPVSdmY9m3y/Q07UVAjEvcDBqK2+SR19DmrVwnm2zp6jisXueh0KFnxHVpeuap2jfLj0q4nNN7i6EopQaQCnAUgHA1IDUYqQUhk8TYcGtDtWYh5rQU7o1PtWkGeZjo7SFB4NIOlBz0pw6VoeYJtAXmk3Ckdu1NoAoM3FN3ADLHAoBzWfqcxCiNTjPWnYYl9qG4COHhe59az2Blk2/wAqD94VZh2wyMx5Yjj2qlog3Y+O1VFDOAMc02SUdFH4mlvJwzALwoFVN2TisnJs6I00jY05GERlPLN0z6U29HmDJG1hVmAbIUHtSyosi4IrG+tz2IQShYqaTMVmaM9621Nc8kb214rdVzW9G2QKctzz60WpakwOacKYKcDUmQ8GlzmmU4GgB1GKQGlzQAuKcOKbmjNADs00mjNNJpgQXi7rdx7VzcHGfrXTT8xN9K5lOHP1quh14d7lgGnqTUa1KopHaiRadTAaXNIoVGxIR609jUDHEi08tQMn3UMcoR6HNRg/KKUHJI9RQRLuLE371frTWPzt9aSI/vF+tMJ+Y/WgS+IdmkzTc0g70Fjs1esjlW+tUM81dsDkPTRz4j4C0ahc4qc8Cqz8mqZ5hyuuJs1KT/aAP6VmNW54kj2zxS/3lx+VYbV1wd4o5KitI6jRTm0FXnOVNZWhk/Z8VqkZU1k9ylscpqIxdtVYc1a1Rdt21Va2WxkLQaTNFMB6U6mpT6AFFbHh6fybv6iscVe0ptt7H7mlLYqG51ovwuzAPdT2qpNeTSEFwxPTk1b8lWwcGklgUBWC45rD2psoGfvmY9MU4JKw5Yj6VdEY9KeFAqXVHyFEQOeuT9actsau4xRj2qfaNj5UVxbU4QKKnwfSk2k+1TzMdkRCNR2p20DoKk2+9G0UahoRkZqMxsTjFTllXrUb3KL05ouwsKtuOrUyVFUfLTftW7jOKbKzbcimridiCSRgCO1c/dWzRzlcfe5ArfkcRQNIevQfWqOigT6jPK/zhBgE+tbR0VzN6lGPSruTlYiB7nFSDSbteqqP+BCtxjE8hDMwHsaJtMjNubgXLBM45qk2xONjHXTLhBnav/fQqpcaZeMSUgLDPYittbDePluuPXFJbWLCTH2wYp3Cxy81rcxcSxOg9xUaoBg+9d3HApIjMm/PqK5jXrVba8xEm1TzgU1K4uUpovy0/Z8wxTU3FBxVm3Xfcxr6sBTEdeg2xqvoAKcoyaCOaeuBWYDhSkimCkJzSAfmubuTm7lz/eNdDXOXPF5MP9o1MtjrwnxjaKKQnFYnrIjlPFSD93bD6VBJyQKnm+4o7VQJ6lrSrbzDubgL19zW3GAiqhP3fnb+dUdLQR2gY9WPP41djKuJMDkjGfXNbpWPMqycpNgpJjDZ2k4J9ef/ANdOeVo7VyrfM3f2pJSDMwx0/IVHKwkx9cEfjighFh5W8kcqCF4ApbFGfP8Ad3HP4cf0oiiikcY5x8xNPtsW9nlj80hJz6ZNUS9rIS5O9Je2SEB/nVcK7PjqOhp83ywxKedzkn9aIBmTOT1HTp/nrS6jWiL05wTgZK4FZVwC10rbeSB+XNWDO/2mUbsKSD/Kq82BOhDcErz6UDirEhRijsfvKM4/H/61Sl/3J3DA4GKVV/1ydxHUQchN2Nxx1+vP9KBbksKj7MGHADH9aJWbawbgKcj3qNndrKRV4bdn+v8ASmpIsiBpDkkdKASe5atVztXdkA8D8f8AAipJowhmKj5gVfFVrFgtyEOckbh/L+gq2WBunQj7y4pku/MRyMdrFl49Px/+tTNitbuuPlU5wfTpSIxMalvmx/8AqNL5jNDL8uCU4/z+NIeq2OZuYvI1Bl9RU6n5aXUiZWjmximRnIrnmrHr0J80dTNC+XcyL2zVtDUF38t4D6ipENI1LANOFRqakFIB4pwpgNOzSGSDrVy3bKlaoqak+1rbFS4OG7joKuG5yYtXps0P50vSoop0lXcjBh7U5uRwa1PEBzk0nNBFN5oAzqzrhfNuFQcszcVf3VUtQ0uqQhBli3FN6FRV2UruB7a4aNxhlNNuWKw7h3WtHxGhj1Flbk96zJyGtvcCqQW1Io5C8YJ60BgJFHqagtm6rT5OoPoaza1sdMXszpUb5R9KcTVWCUPCre1ShqwsexB3Qkoc9MH61ctnJQZ61U31LA/OKLmOJp3jdGipp1Qo1SZoPNHg04VEDTwaQx9KDTM0ZpgS0lMBp2aAFpCaDTTQMjnP7pvpXOD75+tdDcH9y/0rnM/MfrVI6aHUsrTwagVuKfuoOy5Lml3VDvpd3FKw7hI37xB71KxxVNnzcxr71ZuG2xk/hRYpMmU/IKcp+YUwfdA9qAcMPrQKWw+LiT6ZqLNSpwzn0FRUEx3CgUUmaCwzzV7Tj9+s/OKvab91z700YYj4GXnOFNViKnkPy1DRI81GV4gh36eH7xt+hrljXcXsPn2csfXKnH1ricfOB710UXeNjmrKzudFo67LcVoc1TsV2QLVsMRSZKMDW0xMGrNFbGuLwrVjVtHYh7i0op9vEZpVQdzXTQaJbRRgyLvahySGo31OYXrT8H0rq1gto+FtB/3zSs1uOPsq/wDfNTzlchygqxaNtuUPoa6L/RmPNqv/AHzUgsLORxiEKfUDFLnQKNjRtv3kSuDU0kYMZ5zVeFPsylVJI7A1JlvXArnsa3GjbilyoqJ12sRu460z5O7frSsFyYyoO9IZlxxzUBkt16sv51G17ap/GD9KdguWDPnotIZHPtVJtVt16AmoX1lR92Onyiuae5qQknvWK+tP/CoFQPq0zfx4+lPlYXNubAXO7pVB5wTgVlPeu5+ZyaQXWKfKLmN62QH5ialmmUDaK58akydGqvcarLg7eCe9Vytk3LGr37KfLVs47Crnhz5LCaQ9Sa5l3MjbmOT711/hyFW04BjwTVyVohF6iI7LJuxnnNVry5uSCg3FGOcYrphZwheEzSeREv8ABUqSRVm3cxLOeYWqQumFJznvQ0bxR+YTgE4reCxgY2j8qQwQSfeTNLnVws7GZZzbp1z1FUfESBpUb2ro/IRR8qgD6VTuLKG5Y+cpOOmDimrXEchwiiptOXzdRgUf38/lzW8/h61lHytIh9jmiy0FrK7Eyy+YoBwMYNXdEGjnFBNJRUAKDQOTSA4pVpAO21zV6f8ATpv94102eK5a6bN7KfVjUyOrC/EANIxo6c01sY61kepcjBzMo96nuD0HrxVaM5nX61bnXdHkdRzVdUEdUzYiO2BUxjB/wqcMApZTjkVVD74hg8YDZp6OphOPmY9vetjzrEr7vtM5zlQen4Upk+ZPkx839RQBnzn/AIiFP6UjozQMVPzgjHtzQSX4yEtmfbjI5+gFQvKhWMNyBgAfSiVmETL2xtBNIgTy1B+9TCKtqPlIESey4H1NKr+WgGByeg7DNRTgPFEM4Dy1JhkwMAnuT+NAWIwF8xmK5GBipniRzGWGMHefwpkOXmcEgAdf1p8j5n2g4G3mmLVsWLcZJNwwCDio5IxHbRBTjKc1KiGN3zz1yT3qK7c7bXC5BByPwoDroICmwKfl7/jmmwbVQnblgf8AD/GjcqYLDcx/w/8ArUsLnzGRRx/+sf4Ug6FlVCTwNjnaRSROxuMkfLnIP1pt1LsZSORnH04qNWcSrnhRwB+NMSV0PCmJJiDz5hx+Io6q3PzHgfnRcOFtpn6EMCf0pi7XQc7Vz1oBdzL1GINAxzghulVYTxWlcqjRuOp61kwnmsah6GFluivqHE8ZpUPFM1I4kjpUOQKz6HV1J1apQ1V1qVTzQBMCacDUYNPBpDuPWp11OGyj2XUSyQSnDA1XBOaz9eBazXA6NV09JHPibOm7mzJpaSobrRZty9TETyKr2+pYbyrhfLkBxzXOabqt3p0oaNmHtXTx32n69EFugsFz2lA6/WupxPG3Lqvv6cin4NZclvfaSw3jzYD0deRTv7Yj/ums+Vk2ZD/DVO0uvst+JwAfLOQCcVdJwpFc3duyzE9gadrgnbU3Nblc3UF0/lylhkqDn88ViPcB5HG3bu5wO1NGoMHLgbWPTHQVX3GWbI71VtBxlqSRnbJUzciomUq2D1qaNS5UDqazl3N4a6F7T2fyDkHaD1q0ZMd6nigVbZY+wFVJYXj919awumerCEopEgk96kSTawNU9rqMgZFAmx14pWLburM3YmyBUwNZ9jMHTr0q+pzQeVJcraFzilDU00CkIl3UCmjmnAUDHA04GkHSgUDFzRRSUAQXJ/cP9K5rd8xrpLv/AFD/AErldx3HjvVx2OigWlanbqrqWNSqrGmdSJA1OzhcmhY9oy1V7iXdlV4FIew2F/Mv19BVu8PMa+rCqOnDN3+FXbg7ryJfTmm9yovQt+lI3SlpOxqCmPPAkP0qKpm/1efU/wBKiNBENhP4aSlNNNMsRulaFj8sI9zms5u1aMB2wqPamjmxL90ndqjzUcknahDmpZwosAZFcbd2/k6s8WON+R9K7JOBWJrFuBqUMoH3lx+Iq6Ls2jKsrosxIBCop3IpithQKXdWpgZ+tLmHNYVdBq3Nsa5+tY7EPc0tEi8y8XjpzXXiGRwAOK5zw0mZ2b2rrEm2VlPc3Xw2EtrNlbLEEVOun7myTxSpdoeKlFyvao5gsVnsiCQoFH2V0HTmrJuR/dpxukK8ii4WZnSK4PIqnd6g0a7VXDDjPrWlNcKxwFrLlGZjxTSTB3RmT6m0XMqnB5G6qbaxGckRCrPiOAtBC6jJDEce/wD+qufFtMf4D+NWlEi7NJ9WU9Il/KoW1Nj0UD8Kptazj/lm1MaKQHlGH4VSURNyLbX7mo2unOOarkEHkEUHoKrlRN2SmZiM0gkY55qMfdNKv9KdkK48OTSBjmmr1FA60WAUE4NMkOQKcO9MfoKYCLyRXcaTGo0qEp6ZP1rh1rsvC03mWUkROdvIqZaouBuQSMFAzUxbNVrdc1MwK1iaPccygLmqk9w0K/LUryHFZ15JkGiyJux6Xs8hxu4rUs4leLMgJJ96xLPLMK6S3TbEo71VkJsVYY16L+tQ3Mmxdq4BNWWO0Vlef58sjfwhto/ChgB6ZpN2aGbNAApEgelAbFBpBQAu7Clj0AzXLS4aRmPc5rpLptttIQcHacVzSBhwRUSO7CRvccBgcPTG3D0NKSV/hyKikIxnaRUHe1oNjP79TjvWiOVxWSjYlXr1rVTpntTkFLqWLSVSqoRjZ8v1q4g2OVXo3Oa5xL9re7kUjKMenpWxBeJKgIYE46itlscFR2ky8DhZcHnyx+lSKwNkrdCWDfrVJLkK/PKngn2pr3O2DymbBHf8eDQR1L8koaIZbLcdKbFeReWMctWSLkjvx60/AZDg+4oKbS0NeG6Rvs+8jKuc/rTzOnnEZ3fN09Kx9pxycDrxSkt9oR1J2vwR6EUyTYaeFZZyDg8DHsBVaS7AkzjjH51nzly+4ZB71KsAkViTwASc0DVkaMN0zj5m44pzyB0tCGwA2Kz1Kw/IBkj/AApwdtsaZwA+cfjQDLsrneVGBg9fzp8cZF5GQ3Gwk/nVNrhReMjcjg1JPdKbkFGxldv60ImzehJct03NzkcfnTkm5AIzgnmq0zBkJAyRzmiCc+VyoU9aZdvdLEzk2s/GSSOPyokIB245HOPyqDfkbeu+QflTlcSzvg8A4JoI2I7gssU3Hp+ZrGtmJAJ9a1bufMD54GTWPbnC/jWUzsw2jGamfnjoiPy0mp9YzSQn5RWfQ6+pZBp4NRKaeDQFy9bRKy7nq7HCFXiMNVeNP9HWpFMijqRVWONzbb1HBADzHiq96sZUBoNy5q9LcqYEVchx1z3plw5S2VsqSTyKFGzMqk7xsZCx2Uh2m2YGppNFgaMSwEqf5U4XMiSZVE/KrqXZkQBkwfUVrdo4tUZ0Gr3GkzC2uj5sLdm5BFXv7W0T/nzWsHxIPnR8+orC3t61cXdajbXU6snIrnLwgyOh7Hiuh3A1zt/xcv8AWkjIo96tWmBMn1FVqmgOJk+oq5bDhuaOoxbZtw6HmpdLh3NvboOlWL2Hzo0x1qSBRGoRe1c9R6WO3CxvK5fU5FIy5+lJGeKkrmPaRUaMxHKjK9xTXgimGRwauEComj5yvBouFkQ2kbQS4zlTWojcVQyc+9Wo2yBVJ3POxVPlfMiyOaXFNU0pNByDxxTs1GDTqQx+acOlRinCgY6kIpRQaAK9x/qX+lc95Yya6G6P7l/pXPnOTVo68OtGKEUdaf5qqMKM1HtJ6mnBMUzrsNdmcc8VXYcGrW2q8vy5oE0Gmr/pDH0FWAd2on/ZFRaZ/wAtHosm33cjU31BGixwKYG68U89Ktad5O2UuAzAYANSlcmrU9nG5XwzQphTkdeKVLeaT7sbGtzSYoWQl1wc9DWsiRr91QK1UEzz3jOXRI5MaZdvjERp40a8b+DFdcDTk5arUEQ8dU7HHHQ7zP3BVj+zLvGNldS/3qbT5EZTxU57nKtp1yvWI0JaSqfmQiuqNIVX0FS6aZHtmc8kAxzmqerW26BXXkoc108sMZU5AFZE6qdy9R0rJx5HctS50YAPFKDTpY/KlZPTpTAM1sYPQg1IbrVq5yuluxmBhXOMMMR71pHYh7nQeFxl2ro5Rjmub8Lt+/ZfaulnJA6VnPc27FfvkVKJdoqJSSKD+tZjLAufah5gR0qtgkintwtTYuIobJqhdylZG+bAq7Epd/lFQXmlXjFnWPK9cg1ajoVNpMyJZgx+Ys1V2mycBQKsvpl4Pm8hiPVeaqy286ffikH1U0KBHM2NLtk8mm+cwFMLMPUVZsrCa8b5Rhe7npVcvcm7IDPnqqn8KYWiY8xL+Va95HY2MXlxKJZsYLHkCsUjmiyFdgUtz/Bj6GmeTD1DMKUg0mDiqJE+zqDkSUz7OwOQQakwcUnSndisiEwuM8VG6P8A3TVrJ9a29AtLa43PcNlweFPSnzMOVHP29lc3B/dQu3vjium8PWVxZTZlZRnjaOa3xbRBcRsmPQVVltZlbdGmfoaTlcFoXoF2yEVNMoxTLdXaNXZSrdxUsnSoLbKEgxWbdAs20VqyjOarJb75h3oEGnWpyCRW4BgYqOGHy0AxUuDVIlsz9YuxaWTvnDHgVnWIK2kWepXJ/HmtK7iW4bDqGUdiKIbaJjtf5VA7Urj6FQnFKGp8sBXJXJA9aiUZFBI8MO9BYdqZjNLwKQGVrbSI0bDOwjH41lea1dFqMQlsJAeSBuFYKLxUSPRwsrxsR+cwpDOSPug1P5YbtTWtgR939Kz0O1u3UpGb5x8vetFWyuO1Z8sAV+DV8fcFVK1iKb95mZOgN57dav6Xbbrhix4CknFVniMl4Mela2mRMjyEL1AAB71snaJwVV+8aAwO7MMHGKSK0mkOCchehPatAArIR19alshsRlI75Y1PMZO9yrHYIX+cbgOpqx9hiUZ2kcdKmc5KL2JJNWLhwkfy8sRk+1F2J6MyYrcktksu0dcVObTEChJPnDBjU8LBlhQDG85NW5I1Dj0Byad2PmZlvZyMB8w3E0w29wseMg59602fCB8c7s08QApGSOT1ou2Dk0YE3mK5G3BXj6jFIWk3Abccd+1a91EhnUAD5mGaRreOeRlxzk807hzMx5ZWaYOAQcYb/EU8P+9z3HH61pPpqbWYfQVVk0396FVjz6/jQNTa1ATb1K5GW4FNeVQ57gVI2lMqsVkYYxiq8dkzRh2kJ56UxKY8XG0F+rYwq1ELpYY9uRu7nPerR0zC/eJyM1Saw+YYOQRmkyua5TvbvdhB06mktjmMGpb2xPk+YDUVtjZgVM9jow0m6guoDdbg/wB01DbnKirF2P8ARWqtbnC9BWa2O97lpalTkiolcd1qWMoWHOKAN20IEagjtUsyI64GAahhwI1+lOLZqzxZN8zKzQuG9qeYcjnn2olcKKrGUk9aRpBcxbjt42HzKB9alFqmMqcfjVASMWq7HnbTWopwsUdS02O8h2MxVgcgisb/AIR24/56x/r/AIV1A+ak2VSdjnZw41CVGIPPNQ3TF5Sx780ycbZ2HvTpvvfhWzVmQtivT42xIp9DTD0oH3hQxxOoE6mHI78VHG3zVWj+SJE9BT425rmep6lBcqRpxtxUmaqxPxUu6uc9OL0Js0ZqLfRuoHckNLE/JHpUBlwKSJ8EH1ppGGIXNA0Q3FLuqNG4p2ao8kkDc04God1PVuKRRMDTxUSc1MuKLDuKKCKXIpc0AUrwnyW+lYu0jtW5cFTwarmJCKpHVRnyoyxTs1ee0VhxVOWIxnB6UWOqNRS0GM/pVG4bIJq4w4qlOPlNNDkT2Py2kjUumD5nPvRbDGnsfWn6aMQk+ppvZiW6L3aoSzQyeYBle4qXPFMPIxUp2HOCmrM1LW7UxoytjJxtrUhmkJ4ya5mP5WXHrXW2DxrAucZxWsHc8nE0lTSsShpQuaYL5kbkUy7uWzhOBVMEsea0ONF835Y9KUXh9KphaeBRcehZ+1segoE7tUCpUyDBpaj0GzuQhyaznNTXd1GGK5ziqRleU4RCawk7s6IRsinqAwyuPpVdUZuimtdNNuJsEpge9XodHUf618+wqlJ2JlGN7tnOtatIpDcZqGHQI2YnYzk/lXaR2UEY4jH41MI1HQAU/e7k3itkc5YaTLbuGSNYwPzq3cEIcMK2to9KydUi5zVITd2VV2gZxQ4T71RxnHBpLhDsylQBIAvUUkzDbgCooZTjBHNPdySMCg0huT6bHukzjpWrIrEYDMKpWwMSBuQT6CpmuWPUn/vmq5kiZpyZnXFpeW8hktXyCeV7UR3dyTtns8+4q99rXO3cM+hOKcJXBzsOPqDRzonlZUeCOcf8eyrnuVzTlsoRF5ZRse3FXFuhn5kI/Cp0kjcdqpSTJaaMOTQrGTrGQfqagbw1at90uK6bap6VFNLHDjceT2quawtTm28LRn7srCon8KyYwk35itqa+lH+qiLfU4qtLql4q48nB9uan2lyuWRg3Xhua3jZ5J4wAM896xGXtXRXs0twrF45GYjuDWI8LqTlSPwp81wsyrtxT4Z5YHDIxFSbKBFuPSncVmjVttcAAE2QfUVpQakk3+rcnFc4LLcOlWLSBrdiy5o0A6my1BVl2yHKn1rSmGBuH3T0NceJpQw5NdHa3FxLZxBl+T6VL0HYkC+Y+DwParEVssCmR+B2zVATSQXKmNSV7gjNWp/OugrFto9BU3CxOLvHpSm7GOcVQ+yS/wB+kNpJ3kpczK5UWzcLnotBusDjH4CqL27BSfMBIqmb7YDFvxzzU8zHyI05XeUYzx6VGLZz0FSacgusOeQPStTCpx0q0mTJpaGMbaVf4SfpTVt5XJ/dt+Nba7T3pwKrV2M7nPXVvMbeRAhyRgVhrp90rfPE2Pau6kKEdM1TaVGbaFxUSNqdTlVkcwsLJ1Qj8KftrpNoPamNBE33o1P4VjY15zk7yDcucZqvEcoB6cV176fbt/yzA+lV20a2OcDFPoa06ii7nPWSA3ecc7TitaBBE+Qf4eBUy6L5UgeNxkeop4s7mOQvhWP1qr6EzcZSbRG22NuTljUcBIL/AO0eKe9rcckxEn1BpqpIjAtGwx7UXMktSQti5UdgOKljUMZAe4x/jVfcAzNzntmnxOVT5u4ppkyTuNQlZNw42cj86t+Zm3LbiQR/+uoHQbG55K/4UufLhwBlRwaYRV2PY/u1zwCf6VKJSy7+3TFQSqXijXvkc1IB5UJU9DwKaCaIpYzIiS85zk/SkiBW4Yg8E4FWBhodi9zj8KrMhUKM8ZNNkLUtznZGmegBNQ7v3qMew/rRLJ5u3I68CidfnTb3GKV9TXl92w6Rz5aqOS5qjsMYdM8b+P5Vcz8qg8EcCmXCbmLD+EiqMUOaUvGzDsuKpytsVT65AqfO2JweAWqCaImOMKcjJqWbRXule8OLfaR061kWZyXHbORWvqD/ALnYRhmOD9KzUEaHK8Gpb0sdOGpu/MF8dts1VbaRQOUqe7nVdoPc81JHLBgfLSWx3PWQCSE9dwqSNImIKyCnqtvJ060ptE6qam5fKbcK4gQ9eKCQafp6b7Tb3FMliZWzWp4VWNptFaXFV3GBVp4yTnFVphik2bYdaiRMS9aKfcrNtlzJWofljq47BX3AdKTFND5Wm7qRxnDX67btx702bqPpVvWrdkuS+PlNVJf4foK6Jq0jKm7xuVqF++v1pSKQcMKC47mvuyTSoxBqInke4pYpgrYfpXP0PSpsuRy1OJRUccUUy5RsGh7SVeV5rHQ71zJEvmA96N/vVRi6feBFN84Ucoc76lt5OKcrYFUTPyOe9P8APquUh1EbML7lBqbNZdjcBmKk1ohsipsedNWkIz4qRJOKgl5FQRTYk2U0rkXsagfAqRHquPu5py5q5KwR1RfO3Z15pEG4VVDMaljZgMVGgxs0ak1EqKKmYE1GVIoNFLQYGUNiq1+nyZAq0I9zirZiUpgjNNuyKjPllc5Z2+U1UnyVrpLrSkkBMZ2msC+sbqA/MmV9RRHU7FWjIlQbdN/CpLIbbZaQDNmsZ6tgVuWeiboV3NgYoSuip1Y09ZGXuphkA9T9K6RNFhH3uanXTYEHEYquQ5pY2HQ5QGViNkbH8K3bORzCu4EEVpLaIvRB+VTLaBh2FXGNjkr4j2qtYrFfMjzUapg1dMPknHUVGyrnIqjlGBaeEoWngUAAFO2huM4zQtMkBzxSY0KmnW4bcRuPvVlIUT7qgfQVREsiNwc1eR9yAnrWasaO4/FFJkHvTZJFjXc5wKYh9FVfOmlP7tdq+rU8QM335Gb9KLjtYlLqvVgKq3YjnTCnJ9ql2QIecZ96HnhiIUkA+1K4WMN4yjEEVDK7KOK3ZUiuFyq1Qlt13Y25oEU7cFuTVy3twz7j0FWraxyoOMCrgt0UYosUpWKwnAOwIePTmgzITgttPuKsG3iHOAKRngTqRn86VguU5NMSeYSuxOOg6VNlfNESjPGT7Ukk803yW8ZUf32qe3t1hX+8x6se9Frjv3GGKmmPFWiKaVosK5VII6Go3j3HJ61cMdNMdKw7lIx00x+1XvLpjhEGWIH1qbDuU/LHpTTAh6qPypZ9Qt4sjO4+1Z1xrIGdigUh2Lj6davy8cf4iqslnp0RxsUn/ZrKn1KaTPzGo4Ll1fcTzVq4aGk1l5jfuIWC+9Tx6V3lbaPaoYtXdcA81OdS83buAxTuybFiOxtUPyrvb3qeFmPyMxVB0xTYbiAJuxgml8yLDEPk+lNaibJnRVjV+R2JNNinBcqTkdjQ06C3AaQMD2qsCrHG8YolYSZoZzSFAaqQ+b5mAwK+9aWCw7VJRTkiyOADVKW0JbPlKfwrYMZpPKosFyjaO8EZAXbUkcrOSWqWVcA1CijPFarYzb1LMbU4mmoMCnGqJEPIqvswxNWKideDxn6VmykRGZVbaXTPpmn7m9AfxqAW9uGLeWQx7kUgtoi+7zWPsTWRsWNzf3f1o3kdUaoXtizBkmZcdhU0glEfyEFvegBfMXuCPwpRIh/iFRQfaArGYKfTbTPNlaQg2/y+ppgWhg9KXaKqGRA2DEQPXpS/aIg+xJGJ9uaAsWDEh6qPypjWsLDlBTh5gGcg/WjzucHGfY0CIjYw9lx+NMawU9GYVbDD6UuRQO7KDWT4AEnA9qR7SVyMsDir5I9aTcvqKdwvcoLFOj7tqkfWozFKSxaM98YNafB6HNJii7EtDMIcJgxtkcjjvSNIGdQRtweSR2xWmRSFM/w5oTZbkZm4NK2WHtU0amUOqDJ6cVcFnHJ99QB9KtW1pFb58sYJ61pG73MZNLYzp9NkSDzM7mHJFUh/q8KPu4PNdK7Ko5NUJ4baYk7gpPXBptIqFV2szmdTIF5t64UcVj3F0qkgxENXWahBZRhm2mSQjGRWPHY+ZJuFuSe2ajl1O2nW/d2RmQWL3eJJQwXsBV9bGJVwB+dbMWn3G1fkAFPuNMkVN23cf9nrUvmCFeKepz72ZX7hIpgaWPg81tRadcyHGzA9TUlzo7RQGRnXIHSlZ9Tq9vT0Vxmh3O5ijd61nQE1zUGYJgy10sUqzQhx+NaJpo8/FwanzEbxLjpWTerhjWw7DBrNuVDNUMnDuzILGPL5q3fuILVm79BT7KHau6sbXL4S3kVshyNwzWi7E1ZXbNNB+7UZ7Uu33po6c9BS7h60HKZGoNHNblXTnsawLiPa4HtXRSoJbc+orDu1xJ+Fddb4jkwjTplAimsORUjimnoKzOqJeA3FPoKe1spPBqSzADLkdRVtrUPypxXM5WZ6tKHNG5RjhmiOUJ/CrkV86YEq04Wkq/cf86U207cMEIqG09zpipR2JvOgnXtUMlkj8rx9KhksJQcpgH2NMLXMH3gSKVuzNOb+ZEctlIp+XmongmXqpq4t8ONxqdbpG7g1ak1ujOUIyehlQvJDKGwa3IJ9yg1F5kbdhTHYLyvFDdznq0dLo0OGFMW2HmBu9QQTr3NXYZVZxikrpnEy9BBlRmrK2y02FsKKm8zAqnqQroBAo7U4RKO1M86gTZqC9R5iWo2hU07zR3ppmFNC1GeUF5pCcUplBqrdXKxDLVTi2hRlqWA1KVRxhgCKyG1VR93mq02qSkfKcVkoSOi67mjdafASJFfaw5AzSQ30sXy7s4rGjuppCdzHrV1UlAyCGq1GRc5x5LS1NZNWYfeqzHqyHrXPu0n8S1Hvx2IrVJ9Tjaj0Otj1CFupq5HdW5H3xXELOR0Y1Mly+cBs072IsjsZ54WX5SDVRiD0IrmzfMrbSakW/wD9o07hyHQqfen5xXPi/I/jNPGot/epXDlN0Nz0pzMuOaw11FzxmpRNJJ9KiUrFKBpZVidmCaTYe4P51UgDBhg1pRqStZ3uaW5SJTsYHnikvb6BY1Z0ywNWfLzVefT0nGHqldE3V9SG41i3ijUo24kc+1RQ6rNcgrEFA/vU19CjP3adFpDR/dbFA/dHpG6k7iGz3NKLZZnw74PYCrEFo6fefIqUiCNgxIyKSQXEjjFrGdnJ96p4uBIX4OanuboHCp+dWIrdjHk9xV2b2JdluV7ee4L7Cox61ZKSN1fH0qt53kuR781bWZCBzSD0GfZ1P3iW+pp6wovRRTt2elGaegrsMAUtNJwKikuoo/vMKL2CxNRWVcawicRjJrOm1eZ+jYHtU83YvlOiknjj++4FU59Vgj+6dxrnZLp5DyxNQFieppajtFGtca25yE+Wsye+ll6sTUWM00rSsO/Yjd2Y9aYRk1JtoK1QiLbShak20hGKBCD71T54FQd6lTJIpgW4HbpVjBplvHwDU8uABQIb1QetNRSOafCA2akZMCgQ1GZTwanW6kX+I1Vzil3U7Idy0dRlTvmnpqrkgEA1nSGi3G6VR70rBc3gfNTJ70iRYbrToxhQKeK1RjcUCkNOoI4zQwQ3FIBUiYKVRu7gRnAPNRI2pwc3oWyoppiQ9VFZkGo7mKselaME6yLWZdSLp7h9nT+7R5BHRmH41KJATxUiHOafLpcxVRsreU4/j/Ojaw7inyzBTio927kVKszS4jR7/vBTSCFV+6oH0oJYUAk0DGSQM4wGZfoabDZxxHdgs3qTU3NLuNAajiMjGKjCyKeGyPQ07zQDUi4YUARZf+6DTW3HrGDVjbRtoC5lPb3IuN8LbF7jNacSMygHr3pSp7Uz9+D8rCmvMG2y0tuo681IEQDgCqBluF64x9arvqoifa+atTRm4SZclbymIPTt/hURvUjb72f60JeW1yuGIoNpayHIYfnVC23KUlz9suUTeQM/drRWxUjngUsVjAjhxyR3q1ketNITfYrpYwr/AA5+tSCKNeigVJnioZLqGL7zjNO6QtWPIPamOyRqWdgB71QutYVMiMAe5rGub0zNl2LVDkjSNJs1LvWlTKW65PrWPc3NxNlnc49KiM2egxUbMWFZt3OmnT5RPNYd81p6de7W2P8AdNZe2pbZC0ygHFJG01zRszeuYyo4PWoYLZpDzTpBNF8h+YAdetRQNMGYncoPtVHHG6RZu2EMPlocMR1rnv7JBulnMu5gc81qyszOdxyaaKpXRFxx5XGKbtHpRRS1JsiKO3+XG01RutK3y5AxXWxxJnoKSSJCfuiuqc+Y5aVP2exxLaIx7Uw6E3pXa+Sn92gQp/dFRzM3TOWg0xkAz2FTrbsnauk8hP7tNNqh7VlKFzspYrkVjntpXtSFwK3ZLFCOBWVe2hhO4cCsZQsd9LExm7FNn5ppXd96guByBgepqPzHc/IPxNQdZHNaRNycLTY7OLOQCR61OsYJyxLn9KkI4649hT5mRypaldooR2xUUkceOCR+NWfs4Y9TTxYg1aZhJox5D5edrGp9NuX+1KpJwa0hpqHrU0OnRRuCqc1XOjgnFN6GrBygNSEgCkRCsfTFMbmqOdAWFICaTikqGaIGc0wsacaYRTjuKWxIhzWbq3zRkCtS3j3tin3WjNKMg10bI54/FqcOYpB3NJ+9Wuml0R09fyqpJpsi/wANRc15L7MxlnkTtU8eoOnXNW2sWHVKjay9qOZD5JDk1T1/Wr1lKl4xUBaymsvarOnwPFLleKTatoTyvqas1kEQtgEVWijgkJGdtNvZpjGQM4rKQXG7IyapO6JsbZsUIyr1XeJYz98VWie4CkOSoqu5lZyASRRcLMttIi/xU0TlztSo4rJpOWarttZrG2c1nKpY0jTuRxibIq/FJMAKlSNanVQO1YOd+htyWGx3UkfNSprRU4YVG6gjpVdrdWPShTQchqx61GfvCrMepQP/ABYrnjajtSG3YdGNVzruTyHVLcwt0cU8SoejCuSxMvRjSia4X+I1XOTyHWOwKHDDNZrwuW55rH+23C9zSjU5h1zRdsOWxsiLgVq25/cj6VzMOpyNV5NSdU+7xVRnYhwbJbvDTEAc5qtMjjBDVHPqOeQuKoy37ycZpNtlJWNq2vEiQ+Y1Rz6wq52LWH5jN3oWJ3PAJoSYaF2XUbiY4TOPaq7R3MnJBrU0+0AUblrQ8hAOlWoIh1LaI5g2c/8Adpv2OY/wV05iT0oWFPSnyi5zlzZzAZ21E0bL1UiuueFCvSsu/jjVTQ4gp3MTGKQipCOaaRWRoR4pCKeRQBTAYBxTWFTYqNxQBCeKngG5hUBHNW7Qc00I0o1wlQztUwPy1UnbmgCWB8VaDZFZsT4NW43yKBCScGo91OmNVTJTAkd6s6au+cH0qgXzWjpUiqx3HFNA9jcHSlFMWRSODTtwqzEcTgVB5hB60sj8VD1oY0WUlyKhlgikOWFCU6kXGTjsVDYQB9wXmrMSpGMAUNTalocpOW5MHAPApxuMKcVXpG6UMlJDWcu+amQ1AoxUcs2zpU2sXuXJioXiq6uaptdMeKBMaT1KSaL3nYpVlBqiHLGpBmkNk0r+lQnUHh/hyKDmqtyOKdgTLqauD95MVYTUYX74rnqAxFHKVZHTi6iIzvFVp9SRQQnJrF3n1pueaOULIvSX8knU8VCXDdRmoKcDTshMk3AdKUSsO9R0dqYicXbj+I/nQ15L2lYVVNMckCgpIttfzBdplJFVZLlj3quzEmmk1mzeEFYGlLNyaTOe9N704CkWhwpcU+OF5CAqk1o22lM+DJwKdgclHcq29mZQCTgVet7KONt3er8dkkaALxipHhYrjaPrTOWVSTKzNsyCc+hq7DCkkHmEgLjmqb28nTbxVpEAtdoDb+4qlYydzMuYwJTg1GsLseBmtA2jMckGiC1eN8k0rj3KJt5F6qab5T/3TW5gGk2r7UrhYiDilLA1nCVvWnCVq3MbF7IoBqoJGpfMai4WLeRS7h61T8xqcGNK4WLJkAFY2qXSnIxmr0jHYcVnPbySt92okzoorldzLRhKeUqwICw44rRj05u4xVqOwUda57Ha8UzIW2yMH9Kljss9FzWyltGv8NTBAOgp8phKvJmZFYN3GKsLYKOpq7iiqsZObZWWzjHbNSrCi9FFS0cU7E3K8pGMVUb71aLICKpSphqtMgqyZFIrcU+SoScUmbLYeWxTd2TTeTUkUZLU47kT2L1lCzcr1q+FmHGeKrWzGICriXCng1pzJmNmhBGzdTTHtFbrirIdT3pdy+tOyEVVsICMMuagn0mDPHANaPBqtdxSSD5DQNSfcz30RG+6RUDaI6Z2mr0Qu0OOoq2DMV5GDSL55Lqc5NYyKdpGakj08oudma31txu3PyamwoHQUWJc7nJz2kj8bMCoUs9vVa7ApG38INMe3hPVRRZBzHLCFR2pfLx0raubZCDsXmqBtZB2qHYtNkCKRUjOUFO8px1WmSqcdKVkO7IXusVELyoJwQago9nFj9o0aSXimpRcoax+RRuPrUOii1VNnzI2pfkNY4lYd6eJ3Hep9kx+0RpsqetN8pTVSF3lYKK17ezJX5qXI0J1IoqxxKp6VbRAV5qdbRRUwhWnqjN1ImZNbqQarJZEtW75K0nkqvNVGTbsDkrGYNPK4NadrbxqoyOaexXZUSyYOM10WMr3RYeVYhxUQut5xUc3zLUEQw1AKxeD07dUSninDrTEPLZFYupM2/FbQ6VlahFuaplsVDcyjTTU5gamGB6xujazIsUoFO8tx2oCt6UxCY4qJxxU+OOlQyUAQd6t21VT96rVvxTAu5+Wqc/Jq0T8tVJTzQIjTg1aiaqoqaNqYE0p+WqTnmrUjfLVNjzQAuatWnNUwatWrfNQIvBpF6Maf9qmXvmk7UhFVckQ3smQCKvxtuQGsyRKWO4ePjqKdxWNdKWqcV6uPm4qUXcZ70XFZkrU2o2uo/WmG6j9aVx2LFNJqubxBSC6VzgUh2LB6VUnqwDkVBLUForrjNSbaZjml3YosUSIMVIDgVAuTUmcCmSxxfmq9ycrTwMtUdzwtA0tSmaAaSgUyx4opopRQA6lFNpQaAHg0E0maQmgYGonp5NMbmky0iLHNIw4q1BZyzHhcCtO30lVwX5NZmjmooxYbWSU/KtalrpHQyVrRwJGMKoFSgUGLqt7EENtHEBtUVOBilxRTM2FLSUUCFxSYppkVepqM3K9uaLhYn6UZFQB3fouPrShHPVqLhYkYqBmoftEfrTygA5NMwlK4zPC04LT1XinYrpOYaq0pFOAoNAxmKUUuKVRk0mNEiIMcinhR6UgIp1YPU1QUtJRQMWjNMdwo5qLe7/dGBQBYLgU0yqO9RCPP3mzTwqDtQAvm+go3sei0F1WoZLtEOKQE+XPtUbx569ajF3u6U0SuZBTTBojmjIqsVJNarqCvNVWRfMAqmEZdCBIie1WVjKDpzWlFbRiIFutQuEBp7Im/MyupbHSnRsSeQafuRaY039xc1BRMxwPvVBukZ/kY49aFjeQ5c4HpVhECjApgMBmA+9Usc0g+8M0UU7sVkywswPWnh1qrRmq5yORE0kwXpyarO8rn0FPoyBScmykkhEDDq1SZqMyAd6je6Re9K47FnikIWqD6go6VXfUWPSi4WNN/KHXFV5Xgxzisxrl36mo3kJHWizDQW/aEg7RzWUetTzsTVc1cSWJRS0UwEpaMUUgLumgeaK6KNwAK53Th+8rbU8VViZFrcDSZFQ54pu6k4oixYJ9KQtkVAXIpDIankV7lIkdsLioEb5qa75pit81aAXjytQAYap15SoyOaBEqdKeKYlSCmA4VUu8Dk1bFU9QH7smlJXRUHZlUFDSmNCKzfNZWpwuiK5HFnVzIv8AkA96Ps30qqt3Uq3me9KzHdEht/aoJLQH+GphdD1pwulpXaCyM5rPngGnpBtrRWaMmn4jbsKrnYrIzzGcVXkhatYxIaa0CnvT52LkRjeWw7U9QR2rSa2qM259KaqC9mUXbiqjtzWq9s392qslmc/dp+0QvZspg5qxbthhSG2I7GnxxbTVKSYnBmkjZWnCoY/u1KAaq6IsxGGRUBFWGBxUDA5ouAgFGKUUZpiGEUYpSaM0hjdtSwDDUynxH5xQBoL92oZRVhBlKglU0giVyKekeab3qRWwKCmKFxRszSgmnE8UyRqriql43GKtk4Ws26fL4oKiQk0oNNzQKRY+lFMBpwNAD6BTc0qgscAZoAdmjk8AZq3Bp8kmC3ArUttOjjAJGTTSuJzUTIgsZJe2BWjBpiJgsMmtaCBegFSSxBB0qvZtkOsU0iVBhRin4p+BQQMVHIyedDMUYpcUYo5GPmQlFO20mKnlY7iVn3VzJ54hj6mtAiqhh23Qkx14qWUgjtc4MjEmp1jRB0Ap54HFVH8wsc8ilsG5ayoFQy3KoDjmoH3gfKGoC9uefai47DJLjzRwSKiy3qatJZqDntUn2WP0osK5XAxTqCOaK6jmCiiigBDSB8cClppGOaTGhGkZangYyCq7YPU1Lb3EcIO+s3Y0Vyc5FNLYFMub6HZ8pyay3v2LYWoaLWppMB95qRZV7VTSR5V+Y04KR0pDLTuT92oyZKaqualVG70AQtuPWlFsHGSanaLcPSpEUKMUAQpCqDpUnA7USSKnWovtAbOKNxDnJbvVd4zuznmrMETSE0TwMhq7Mm6EhaToWqby89TVZdy84p4ugODSdxonESinBAO1RrOrd6d5gpDJKWoTMBUbXSL3ouFi1mkzWe+ooO9VpNT9KLlKDZsGRR3qN7lF71hSX7t3qu1wzdTS1LVLubkmoIOhqvJqRPSskOT1NLmnYfKkXHvXbvUJmZu9Q5ozVEsl3k9aUNUQNLmqM2ShqGbio91IzUyCKU81Cae5yaZVCCiiikAUZoFLigZe0779bQ6Vh2b7GrWjnUimiJFjtTCaUMCOtNJqhDWNRlqc5qJ24pAG7JpSNuDUUbZfFW5U/d0wJoGylKTzVa3kwMGps5NICaOpRUUdSimIcKr3q5iNWBUVwMxmmwOalGHNRmprgYkNQmsWbgKeKYKcKQCsxFQtKw71I5qu9Fh3ZLHO2etXIrhvWs5OtWYzS5UPmZeNyQKZ9sNV2PFQMeaXIg52aS3me9TLcg1jgmpVY0vZofOahuFpPNQ1lySEd6jEzA9an2ZXOja+RqXyoz2FZcdw3rVqO4alyMOdFsRqO1KEFRLNmpBIDT5WHMh2wU0xClLik3j1o1DQYYfamGH2qffRvouwsiqYqaYjVvcKPlIo52LlRT2EUgyGq2VWmmMU+cORFm2bclLKtMtvlOKsyLkVpe5lazKDLg0q4p0gwahJ5oNGTZFJnNRgk1YiTIzQZkEx2oayZG3OTWhfsQNorN2NSuaJaBmlBpuDS80DHZpc0ylBpgPzU0Evltmq+aM0AbUWpDgYq/DdhhXLq2DWnaSZGKcdCJxVjoredfWpbiQFBzWMrlehpTO3rWvPoYcpf3CjNZ/nsKX7QRU8w+UvZozVA3Ro+10XDlZf3UFsVQ+10hu80BZl7eKese8VlfaGJrUsZCV5pcqY7tBNE+w7etZ0QmSUibOPWtx+RxVdg3dQalwRSmysCtLlamzH/EuKeEibpip5B85UeUKvFV/Pb+6a1PIQ9qPs6elL2bHzoxhMp707zFPeuaiv2ZgM1pJIQu5jXRYxdjU3D1pSwHesh71V6GoTqNPlZN0bDTKveq8t36VkyX2e9QfatzdalqxasbEdyCeTUxZHHWscOCOtHmMvRqxaubKxqmFT3oFquc1li9kQ8mrEWpetJ3KsaUcWKsLHWel+p71Mt6vrUBZl9VAp4xVIXat3qVbhfWgLMs4pCOKiE6nvTw4NMRVnRjUccbKa0Nm7tThAD2q1chjLMsGxin3B2tluamii8s5FV71SQSTV9COpG80ewjisydhuyDTJhJniq5Eh4oQ7diwlx5fU0r6koHBqo1vI/Y03+z5D61Ljc2hbqSSagzdDVZrl27mntYSr2qLyHBwVpcpsuXoJ5jHvRuJqZLVm7VZjsGPakVzJFEAntRgjtW1Fp4A5FSNp6ntQR7RGGDTs1qNpo9KibTiOlPQXMmUM0Zq01k4qJreRe1BLZHmlzQUcdqacjtVozYuaQmkzTS1MzGmkoNFMAooopDClHWkpR1oAsRCp8svSooampoTFFw60v2tqjIphFAiRrpqie5YimkUwrQBNaTEyjNbIdXTGawIxhuKtrKy96YmjSWEBsip1TFZaXbCpkvaLiszTWnis9b0U/wC2incLMvimTEbDVFr2oZrpmU0XCzKF4QJTVctTpSzOeDUe1vQ1mzUUGng0wKfSlHHakMVulQPzUrNUZNIBq8Gp0NQCpVamBIx4qEnmnluKjJoEOBqQGoQaeDTAHNRZ5qRiKi70gJ4zVmM1UQ1ZjNAFgNUqtVcGpFNAEpamlqQmm0AOLn1pPMI7000xjSsNMk8407z6qFuaQtU8qLuy554pfOWqO73pN9LkRSZpxTAN1rRRhJHXNiQg1oWV0QdpNNKxM1fUtTDBqAjmrcqhl3U22gEknPSqJ5tCOKLcelWmxGlaBgiiiyBWBfXY8wqDxSloTH3mJKFkYk1H5CmohcCpBOvrWLTOkQ2wphtqmEq+tO3g96Woyqbb2phg9qu7qQn2ouxaFEwmmmMir5K+lMKqafMwsiiVIq1aOVYU4otEcfzcVcZsTirGkhyKUimwg7eakIrZHI9CM0mKcabQMY4phqRhTMUIBuKcFpQtSqlWiLiRR5bmti1RVSsaWYRjiok1CVOjVN7FcrZ0vFGKwF1WQdeakGsN3FPmDkZrvHuqBrds5U4qmNYXuKeNXiPWldD5ZFoLMnfNL5kv92oBqkJ/ipf7Sh/vCi6FaXY88gzFIGNXmuy/ApZbXaucVQkbYxFVGeopw0HTTkE81X+0HPJpHJaoXWtJSuRGKRY87NJ5hByKq7iKUSVBRdF0wq5byNJ1rGL1Ytr0xUnHsFzVnTC5zWe1wUbFSSX4kWs+V9xoUe4+Zovpe471ML3PesbcacHNHIhqozcjvDn71WlmkYfKTXPwuS45rfsAQB3qHBI0VVl23W4bG44rVt1wBuNUVYqKeJyKViXNs2FZAKUzKOlZX2mnC4HrTuTY0hcgHGar3Eu/6VQLMzZBqeNSfvGmAzbuPSp4bQMclaliRB1q3GUA4oQrkaWaD+GpBbRj+GpN4prTKveq0FqMa0jbtVd9OjJ6U+S7A6U1bompckUlIb9jROgoCAdqeZd1NzWUrdDRX6igUtNzS5pDFpNoNGaM0AIY1PamG3Q9qlzRQBWazQ9qiewU9qv0UwMl9NB7VA+m+grdxSbRT5mI5x9OYdKhaylXtXUGNT2phgU9qfMwscsbeQfw03y3HVTXUNaKe1RtYqe1HMKxzWCO1Ktb76cp/hqB9MHYU+ZBYz4qmzU/2Bl6U02rimmhNEJNNNSNBIO1MKMO1O4rDDTSKcQfSmmgAXrT3bC1Hnmlc5oAEbJqVajReKlTrTESRxljVuO1Jp1ooOK0kRcUXBlJbT2pxtAR0q+FFLgUCuZosF/u0psF/u1o0uKLBdmYbBf7tNOnr/drWwKNop2FzMxG05T/AA1Xk0tfSuj2CmmJT2osPnZyr6cy9KrvBJH1Fda9up7VUuLQYPFS0UpnMEkUzNX72AJkis80ih4NOzUYNLmgAZqaDQ1IOtICaOrKVVQ1ZQ0ATCpFqJakFAh+aKTNJmgANRMakNRNQUiMmmk04000ihM0maKesLt2oKIiamtiTIKnhs8n5quJaquNooBtEu5hEKbBM6NxU235ACKngtgwzihXM7pIgubuXyjk8VgyyF3JNb97EfLK4rAkhYMadhxegzNLuIpuxvSgqw7GkUODkd6cJWHeouRTk5OKLBcmE7etPFwaQQZFRvGVpcqBTJvtFKJgTVQmnRthqORFcxoxR7xmrcUSio7V1ZMd6sBSKaikYym2P24oNOHSjFWjNkRFNxUxWm7KYrkRFJtqbZShKLBcjRM1IUYDpU0agGpw6dxTEZjwbzyKja0FbA8k0GKJjwRU8pXMYZtD2qJrZhW68CjoarMADg0uUpTMgxsKTZWhcbAprKa5w5FZydjWK5iUxZpPKPrTFuQaf9pWlzlcjFkCslYd/EEYsKtrcsO9Ur6UsDRTumKpaxQMwBqNpQarSsQxpm8muy1zk2LBcGkJquGOauxRbkBpOyGtSDNG6pHhINRlCKLoLAGNLuzUeCKM0xEuaXNQ7qXdQBMGwau2+oSRY5rM3e9KHpWuF7HSQ61xhjVyPVIXHNcgHp6ykd6XIiuZHZrdQv0bFPB3cq2a49Llx0auh0dnljyTxQoXE5JK5oiRlNSLcMBVe7O1NynkVnf2mRlW60pU2hxldG19u296lTUBj71crcXRfkGqf2uVDwxpchSkup3BvyehpBOz9WrjotUlTq1XYdZ6bqiUJFpxOo3LjJqA3Sq2BWWmrROuM1F9sTzM5qFB9SrnQpIWFP3GsyC+UgYNWVus1FhlvcaTzCKiWcGnFlYUATo+4U4nFQIwFK8mRxQA8yYpBMDUOwv3pwh2jrQBPvpd4qqzMOlMEj55FAF7dRuqusuBzThKpNAE++jzBUW5aUAHoaYiUOKUMDUJU0mCKALPFGBVcMwpwkIouFiXYD2pDEp7U0S08ODTERm3U9qja0U9qtZooAotYqe1Qtp6ntWpRxQBjNpvtUL6ew6Vv4FIUU9qq7Ec+bV1HSmeU6npXQmFT2phtlPanzBYy7d2WryT8U42oHaoJY9vSi4WLS3A9aeJwax2kZT1o+0MKomxtCZfWnCRaxRdH1p63Zp6isbIkWnBxWSLo04XVFxcpqbxSGQVm/aTSG4Jo5g5TQMoqCeX5TVXzjSNKD3qWx2M2/LOTgVlMjKeVrpREr9qgurVdp4oK5lsYANLT502SYqOgYE0goNAFICVDVhDVZKnSgRYU1IDUKmng0ASZozTM0vJ6UABNRsanW3dz0qzFYE9aRSM0IzdBU8Vk79a2IrJV7VZWJV7UrjuZkGmgdRVo2iqvAq4BilxmkFzMEJDdKsRxetWTGKQpimS9SB8DirFs2FqJosmpY12immJrQgumDcVQkgB5xWm8W45pph4pXGkZ0NqpPIqZrFCOlW0jC08kVJRlvp6+lQtYBTkCtZsVGyZouxmb5JRarynPUVqvGcVRntyeQKqMu5LiZsi+lRhXPQVdNu3pV63gTy+RV3Qk2jLglljboa0or3IAbg1Ktuhz0qvLagk4paD36FkXQp4uRWabeQdDUbmWOizJ0Nj7QKPtC1ifaJB2pDcyehp6hZG2bhfWkN0o71hNcy+hqNriU9jT1FZG+b5R3phvx61z5uJPSo2uHqrC0OgOoe9J/aRHQ1zhuW96mt5sn5jRYDdbUnPeojdu3eqiupqReakpEhkZ+ppBCrdqBUiioaRSkyM26037MPWrOKXFTZFKTOfziqt0cqa03taz72EoDVxWpMnoYs33qhqab71RV0nMxRWpaNlBWUK0LI1nU2NIbl1kBFQPEKs9qjfpWSZo0U2iqMxVaIppFXzE8pTMdNKmrhUUwpVKQuUqYNHNWfLppjp8xPKQZNG6pTHTClVcVhA5FbOlax9mXYw49axippMEU7h5M6W41MSjgjFZMtwDIaobmHejJpt3JslsXfOB700uKqbiKN9ICxuo3VBupd9AE4kI708TsO9Vt9KGpDuy/HfOnersOrsvBNYoalzScUylNo6eHWEP3uKuxajE/8AHXGhvenrK69GNZuki1U7nbrcK3RhUgmPrXFx3sqH7xq5Fq8i8E5qHSZSmmdUtxipRcA965yLWFP3qtx38T/xYqXBlXNxZFNLhGrLSdT916lWdh3qbAXzED0pFgxzmq63BqZLgetIBJI2zxUkaso5pRKDTw4NAyF5GBpRKakKqaTywaBEYn5p/mKRSGEUgi5oGPDUoak2YFRMGFAiwH96kDVSQtmrKc0wJtwo3CoXzSAsKALGaXNVjJim+fii4WLlFVVnqVZc07isSmq065FT7qilbIpiMqZcGoCKuzLk1XZK1RLIMU9Vp4SnqlUSIq08CnBaeFqWAzFKFp4WlC1IyMoSOKqzLIh4NXiSBVWdi3GKnUtDba4YHBqeeYGOqqRMOcVFcmQjAFOwt2UblgXNQZqVoJSc7aYYZF6qadihuaUU0gjrSikIlWplqONGboKtxWjt1oCwxTUyRs3QVcgsfar0VoF7UrhYzorNm61dhsgO1XFjC9qeKVxkaQKvapAoFLmjNIBaKTNGaAHUU3NIZFHegB9JURmFN80mi47E9LkVX3k04E0CsSkio3fFGcd6jkkUCgY0uTUTM1RvMB0NIJc1Ix+5qerNUYYmp4gDTAUDNO8pT2p4GKR320CIzbr6UeQBUqNuGadTEQ+SKaYAasUUAVTBUUlvuHIq9SECgDJazGelAtF/u1qFBSGMU7sLGYbRPSmG1j9BWoYwaYYAaLisZo09G7Cmtpan+GtVY9tO20XYWMJ9JX+7UZ0sr0FdA21aryzKBT5mOxgSwtDToHJ61dnHmnpTUtsUcw7DkXIqYLikRdtDSBalsrlFOBSbhVWW5A71B9q96m4+Unb5OGFZuohWU4rSuiHj3g1jXbHaa7vZW1POjiE3ZmFcDDmoKsXH3qgoNAq1avtIFValiOMnv2pNXGnY1FlGcU4nNZsbkNzV1GyKylGxrGVxTTTSmkNIoaabTjTaAFxxSEUoooAaVpCop9IaAsQlaTy6kpwFVcmxAY6aY6tYpCoo5g5SoYzTSpq4UphSq5iXEq4pKsmOmGOnzE8pDmlzTzHTSmKdxWANTg1MwaOlMRIGpweoc0ZoAshqcDVYNTg+KANC2hErYq6+nOq7kY/jVTS5FMg3GugkkRYuGFUkmTKTWxgfaJ4WwSc1PFqsi9TUN86sxIqlu5qJQRops6KDVQ3Wr0d2rdDXLwOua0oX9GrGUEaKZvLcCpluB61jI7etTLIazcS+ZGyk49alWYHvWKJD608TsO9Tyj0NoODTwc1jpdkVOl5z1pajsaVJtBqCO4Dd6nDA0AJsFPAxRRmgQuKQrRmjNMBjR5qIxVOWpNwoAhEWKXBWpsiopGFMVxQ5xSdaYGqRWFaKxm7jHjzUDR+1XuCKjKZqiSn5dPCVZ8ujZQBCEpwSpdtGKQyLbTglOxzU0YBpDIGiyKiNuM1obRSFBTsK5SEIxTTag1dKCmkYoAqLaL6U2a0UL0q3uxQfmFS2VZnOz2ZZ+BipbfThxkVs/ZwTnFSrGq1LkaFGKxC9qtJbqvap8YoqQEjAU1YO3bVZqjadlGKdxWJyRmiqa3GW5q5EQ4oSuD0CjNTeXmmmOq5WLmRHmo5JQgqZoziqk0DMamzGmiM3BY8U5QzVJFa7Rk1IV2jpSsO66EYjNSCMCo2cimGYigZY+UU0yqKqPMxqs8r7qAsXJp8dKqvIz8ChVZutTxw0AVBC5NW4YTjmrARQKXcq0rgCxAVIFAqIzAUxpzRcLE7MFHWqcsu5sCkd2enRRc5NAbFqEYQU+mA4FLmncQ6im5o3UXAdRTc0ZouAtFJmjNFwFoxTGlVe9QSXSr3ouFiwWUVDLcKBVKS6LcCoss3U0DsSyTsxwKjCk9aVVp+QKV7FWAIBSMyrTJJgBVOSck8Gp3HYnlnAqlNOT0o5bvTGSqSC5XdmY9aZtNTOVXrUXnL61Vibl15cjaegqheKChNWZYnXmq1wf3devK3LofP078+pg3AwxqCrFz941WrlZ6aFqzagE4NVqlgbBoB7F5okPSlVdtQ+cCDT433CpkrodN2ZIaKQ0CsToENNpxptAAKWm0tAC0h6UUhoASlFNp4pgLRRRSGBptONNJxQhMeF4ppWgPTutAEZSmmOpsUYp3CxXMdRmOrRpgAJpqRLiQrCTSm3PpV6KMYqXygal1B8hkmFhTSjCtYwCo3t/amqgnTM1XZDkEg1YGoS7cE5p8lv7VVePaa0UkzNpoe87P1poemUcVRJKJCKlju3TvVXNJmkNM1otSI61dh1JD1Nc7upQ5FS4Jlcx1sd5G3epxIjdDXHpO69GNWI7+Vf4qlwHzI6pRnvTipFc9BqzKfmrQi1ZHXk1Diyr9jVglIbGa1IJMiubjvFZ+DWxbTZUHNZzVjSLuaoNFVRNThNWdyrFio3bFIJQaGIancCB5iKYJmJqYxA05IFFO4iMOxowTU+xRUcjAUXAidtoqA3O09aSeUYNZlxMRnBqoiaNdLwetTpcg965cXZU9asR33qa2sZux0yzA08SKawI74etWEveOtGorGvuBpOKz1ux608XQPekFi21IrkVB54PekMw9aQy4JTT/NHrWcZwO9Me7A70rhY0mnAqF7gVky6gi/xVTk1IE8UalKJvrMGPWp0cVz8F6p6nFXUvFP8VZtstRNbfS7qzluge9TJOD3qbjsW80nNRrKDUyOpqlqS9BApNI8G4VYUrT8qa0UUZuTMeaBlORSRXDxnBrWaNWqu9op7U7Bzdx0N2GFWBMpqkLUr0qQRsKYtC1vU0u1TVdFNTDNMQNgVG2DT2GajZDSAaUU1G1uDTyGFJ5hFTYrUj+yik+xj0qdZhUiyrRyoLsri2A7UjRkVcDKaNqmjlQczM5lam7GNaXlrR5S0uQrnMzymNOEPrWh5QpPKFLkHzlMRgdqdjFWvKpPKpcgc6K1FSumKiqGrFJ3DNLSUUhi0tMLAVDJcAd6AJ2cLVWe5CjrVeW5J6VWO5zzTsMe9yzHimfM3U0oSngYp3HYRVp44qNpAveoJLnHSle47Fl5QtV3uc9KqvKWNItHKK5IzlqQCkJAFQy3Kp3qhNlgsqjrVSe6Vc4NUbm/PQGqJnZmyTVxgzOU0izcXTNkA1V81vWnsu5cioth9K1SRm5M7KQBk96x71NoNSLqGXKmkunDx5rq1SOHl1uc/cfeNVqtXP3jVWszoQU4UlKKQyVealT5TUCmpkbdVGeqZYU5FL3pg4p1c8lZnVF3QpptLSGkUIaBQaBTAKDRRSAb3py02nCmIdRRRSKENManmmGmiWKtSCmLT6TGgoNFNY4FAxjtiohJg0SNzUDHmtEjNsvpcAd6mS4HrWRuIpRIwqXTTBTNoTg07zFNYwnYd6ety1Q6RXtEarbSKpTqKYtyTSSOSKqMWhSkmV260maVutNrYxHCnLHupq1agANTJ2KirkPkGmmJhWmqKRSGIGs/aGnIZRUijkVpNbg1E1v7VSqInkKe7FODkVM1vSCA5quZC5WTWkrbxzXU6fLmMAmuYhiwc1pQTNGODXPVd9jenodKG4pN1Y6X7Cpl1AHrXPZmxpiQjvTxKazlvUNTLcIf4qAsXhMaeJ6oiVT0anB/egLItPccVWklZqXOacFU0XFYpyKxqnPCxrZMamo2gU1SnYXLc5ySBgaj2utdC9oDUD2XtWiqkOmYwkYVItww71fax/wBmoXsfatFVRPs2RrdsO9TLen1qBrRh2qM27iq54snlki99uNNbUCO9UjG4qJ43oug94tvqL+tVpLx271D5TelKITS0DUQys3epogSaRYqnjTFDYEiRnFDB16Gp4xgUsuMVFyiql1Kh61bi1Fh1qi45poosmPmZtx6gD3qyl96GufWpkcjvS5Q5joUvfepkvfeueWVh3qVZjTsw0OhW8HrUgulPeueE7VItww70aisjoRcKacJVNYC3RHenreH1ouxciN4SLTt61iLe+9SC996fMLkNfctLxWULz3p4vB60cwuRmiVBpjRA1UF2PWni6HrRzIOVkhgpjRMOlKLkU7z1NO6FZkWXBp6yNT96GlG00BcQSGk8/FP2qajaIE0BoSJLuqYHiq6IFpxl2ii9gtfYmLAVG0oqvJMai3sahzKUCWWTNRCkJA6moZJwvesm7mqROWAqKScDvVKW79DVcyM9A7FqW5z0qAsz0ipUgXFPYLDAlP24pSwWq8twB3pXKsSswWoJJwKqy3BJqAuWNNRuDdid5i1RZJ603NI0gWrsQ2SdKRplQVTmuwveqE10zdDVKLZDkkXri9x0NUJJ2kPWoclqfGtaqCRm5tjSpNNxVkrxUTjFUSLC+OKn+WqfQ5qTzKVgJ4my5PTFIZWII3Eiqxfk88U5DlTXZM5IbkMxyar1NL1qGsDoCnCm05etAh4FSwqWcZ6U1CB1qzAu5sjpVGdyXy+KYeKldgoxUJbNZ1Im1J3QA0GkFLWRuIaQUGkoAdSGig0AJ3pwpvenCgQ6ikopFCE0zvTjQBzTJHCnU0U6pKA1C5qRjxUDnmqiiWyOQ1CakkPNRVqjJgaKO9XoIITglsn0p3sSU0jZzgDNWobIt97iryJEvTFS9fSp5h2KywJH0XPuar3OBxWgV4NZ9396ktQKhpKU0lWIUVIkm2oqU0nqNOxbW5xUi3Q9aziaMmp9mmXzmqLgGneaprJDmnCVh3qfZj5zV3KaUBTWYJ2FSrc1PIyuZGkoUVICKzVuvepFuveocGWpIv5ozVMXAPepBODU8rK5iyDThIw71XEwpwkBpWHzFgTuO9PW8kHequ6jNKw+YvrqDDrUyaj61lZozS5R8xuLqCnvUq3invXP5Ipwdh3qeUOY6JbhT3qQSKa51ZnHepUu3HelyjujfBU0pRDWRHfHvVhL4GnYC20CHtUZtFNMF2p71Ktwp70rMZE1kDUTWPtV4Sqe9O3qaNRGYbH2ppsvatYFTTtqmnzMVkYptMdqT7PitoxqajaFTT52LlRk7CtRSZxWq9uDVd7XNPnDkMlgc0mK0WtDUZtW9KvnRPIyoKkWpvsx9KXyCKfMieVjAakU0nlEU4IRVXJsPWnimAGnCgB1JRRQAZNLvIptFADxIacJT61FRSsO5N5x9acJ29ar0hNKw7lsXLDvThdt61RyaAxosO5pLeN61Kt6ayg1P3UWFoay3o9akW7B71ieYRT1m96Wo7I2xcA96C+6spbkDvUi3i+tQ2xqJoEgdaieYLVOS8GOtVHnd+lSUkXJrrHeqbyvIaaEJPNTIgFF7FWGJGT1qZUxS8Co3mCjrRcLEpIUVFJOF71UluuvNU5JyxppNi2LU1171VaUsetRFsmjOK0SsS5EmaCwFQPMFHWoRPuJwapK5Ddiw8wAqrNPxwaa7Fj1qvMT0rRRM3MjZyzUbcikAqcLxVmZGq1MowKaBzUmOKAAcio3Wn9DTtu6kMq7c8UvlmpjHg5p1K4FANxUsZ4NMjiMnQZqytq6qTjFdTehz2SZTl61CanlBBOag71kaBTh1ptKKYyQ9Kv2Y+QVm5q9ayKi8tVxM2tCW5ByMVEKmkYSY2mmmLAonG6HSdnYZRQRikrlOsU02nU00ALRSCloEJThTKcKAHUGig0ihppRSU4UxC0UUhqRjXNRGN2+7zTmPNSQkZrRGcmUnGDUdSzf6w/Wou9aGQVJkDuQajHUVoCxV1DbiDQwKgkcdGp4upF681I1g4PDA1E1tMv8JP0paDJlvm7io5pfMOahKMD8ykUvaiwhppKU0lMBwoNIKU0ANNJSmkpgFFFFABS0lLSAM0bjSd6KAHiRh3pwmYd6ioosh3ZYFw1WYJGbntVKGMyOFFa8IWNAuMEVDSKUmR+YfSnCSpgQ1NKIf4RUWRXMxnm8UgnHrSyQ/IcHtWV5rA0clx85riYGnCQGskTkU9bk1LplKZrhxTgc1lrc+9TLcjPWp5GVzo00qQVQS6HrUouh61HKyuYt5xSh2HeqouBR549aLDuXRcMvenC8Yd6zzMPWmmXPelYdzWW/I61KuoD1rE8yjzDS5R3OgF+p7077Yh71zvmH1o81h3o5QudF9pU96XzVPeudE7jvTxdOO9LlHc6AMppwCmsJL5h3qdNQPelyjuapRaQxKaorfA1Kt4p70rMCwYRTTBSLcKe9SCVT3o1QaEfk4pPLqbzBS7garmZPKiuY6TZVng0YFPnFyIq7KTZVraKTZT5xchV20mKtGKmmKq5xchWNNNWDHTDHRzIXKyA0ZqQpTClO6FZig0pNNxQQadwsIzU3caGBpAvNSUgyTTgDTlSnhahspIQLUipQBS7gKhsuw8DFDSBaryTgd6qS3JPehILluW5A71SluCe9V2kLU01okS2OZyabmkJpharRm2OaQKKrS3IHeo7yXaox3NUHcnvWsYXM5TJ5bkseKmtMkEk8VQFXrVtsZ+taWsjK7ZZOAMiqrfMxNSu+RgcUzGKQCAYqT+GmGnDkYpgKKcKAppwUikAhXNKnBwaegycVKLdjzipbKSAICKTyanSMgcin7ai5VjO04DewAq/Kn7s8VStB5MxU96vy8xGu04nZu5hXY+Y1TPWrt3941SPWszZBSiigUDFpwBPSm4xV6wgE2c9qYisrvHUqXLHg1pTaepj4FVotPcnkYFMSauR7t3NJUksBiNRVzy3OhaoWkNLSUhgKWkFLQA2nCmmnCgBwoNFBpDEpRSU4UMBaY1PqNjQhkTUIxU0jUA1qjCTIZfvVHVmVcrmqxGKokVfvCtmP7oFYyfeFa4kwvQ/WpkNEvXtRuUcEjNQFyR1zSdT71IyZtjcY4qhcoByBj6VY7c/lVec8YqkJlU0lKaSqEOFKRSClNADDSUppKACiiimAUtJRQAUUUUAFKBk0lWbSHewYjgUgLNnAUUN3NWwuMc00Mw9KXeOprModxRTdykelJvUHrSGLLJtif6ViN1rTu3PlH8qzG61cSWJS0lLVCFBpdxBpBSHrQMeJWHenC4Yd6ioxSsh8zLIuW9acLo+tVaQdaXKh87Loufeni496oE0uTS5EPnZoif3p6zVmByO9KJWFS6ZXtDWEo9acHBrKWcinrcGpdMpTNMMDS1QW471YWbcoNTyMrnRPTgKgEtPElTysfMTCngkd6r+binCUVNirlpZGHenidx3qsJAaXeKVguWRdsO9SLemqJYUmaLD5jUW9FSrdqe9Y4p4JHelyj5jYFyp708Tr61i+YwoE7DvS5R3N0Sg96dvBrDW5Yd6lW8b1pcoXNfINIQKzhe08XgNKzGWyophQVCLpT3pfPB70tQ0H7KQpSeaPWl8wU7sLIaUoCUu8UhcUXCwuMUZAqJpQKgknqrAWXlAqtLce9V3nzVdnJosK5K8xY1GTmmZprSAVaRDZLnFNLVWefFME+TVqBm5FotTTg1CJs0u8nvWqVjJtsrXuAVANU2q1d5ZxnsKrMOa0RDAVft1/c1QHWr8RxEKGCF6mpY4S5pi1YglCMKllJXGNbMO1SRW2W5q15yNTlZe1Z8zNVAclmGWoZbYoelWknApZJkdeajmaKcCjGuGrTgRSo4qgAC1XYDiiTuEUTSQKVyKr+UfSrqnIpdgqLjaOfnRVkXBqZ5VMXWq88LxTZdvlpVRZIyw6CvQlLU8xJJGbdHLGqZq3dLhjVTvUm6CnJyabTk+8KENlgxApmrOnh434BINQq2RitGxcfdxWrjpcwjJp2ZcMgVRu4p4dSmRUVzs2bielVY71R8p4qS1dkV0WLk44qqavTyo44NU368VjM6IPQbRSUtZlid6dTaXNACGlFIaUUAPpDRSGkMWnCminDpQAtRtTzUbUIGRN1ptKx5oAzWyOeQ8DK4qrIuDV1BxUNwFqiUyun3hWspwue1ZKD5xWwikKOhHvUSLQcNxtFIyL2FLhsnpSEHcOKkY0qAeTxVacKOlWW5HvVWemhFVutJSt1pKsQopTSCloAYaKDRTAKKKKBBRRQaACiigDJoGSQxmRwK00iCKAOAKitYxGnPU9asfyrNsaArkZzmmOdn8JNSAYFLmkMql2PsKbmrmFbqKYYk9KLgUZ2+UDOaqnrVm7AWTAqs3WrQhKWkopiFoPWgUtABR2ooFABSDrS0goAWikooAKBSgZpdtACUoGaXFGKAFU4q5apvQ+oqmOauWJ+8CaTGiUwt2INJ5cmBxxU4IzgU4GoKIAuB81QyO0Z9vWrh9+lMkRWUgjNGgXaK8dzk9amEvHWqBwkhA7GrTDMQIpOKLUiXz6eJveqAJpwY5NJwQ+Y0VlqQSAispJCFzmnLcEVLplc5qbwaMg1nC596cLoetTyMfOX6KqLcg96kE49anlY+YnpcmoRMDTxIDSsO5IGIpfMI71FvFBYUrDuTCZhThcN61WzRmiw7lr7QaDcVUJppY0uUOYnef3qFpc1CzUm6tFElyJN1NL4qNpMVA8tUoEuRM82KrvKTTCS1AWtFFIzchOTSgUuKeq5qiRUGasRxk0kUdWQQgqGykiGS2DcmqE8O01eluQKqSS76cbkysVgOauIfkUVXwKkD4rQgsdqQZzTEfdxVyKMEVLdikrkSZBq1GflqvN8h4pEl4xWb1NloTSyY6GmrKT1NRsc0g4pWC5bjersBJ6VmxAk1r2keFqWO5OnFP3VG8gU8c1H5vtUFXOeurszNzUqThIAoHas0mrUfzxE13yPNkrLQguH3E1UPWp5etQGpNFsFOXrTaVfvCmMsjIXNLFcvG2RTHk4wKjB+YVo2Zxj1LzzyzDnpVSRWBq9FIpUAUSBTyaLC52ipEjk96lwR1qxEV6CklWonHQ0pVLuxXpaQ0VznSIaWg0lMANKKQ0ooAfSGig0hiinU0UopABqNqkNRPTQMjIyaeqkinRovVjipjgKcelaXMGii8pHAqIsTTn+9TKokWP74+ta6scVkR/fH1rTQDAxketTIpE27pShiTxUYDf3uPenHOCO1SMHY+lUpuTkjFXCDzmqk/WmhFVutNpW60lWIWlNIKKAGmig0UxBRRRQAtIaWg0gEq3Zw7m3HoKrKMnFaEQKKADgUmUizjA9KM1EHIODyKUPzgioKH/SjNNLdwKjdjQIl8zb70nmgjnioQCT2obv60WAqTvumY1C3WlP3jTTWiJCiiigBaU0lLQAUUUdqAA0nelNJ3oAXtSUUUAGSKcHpuaM0APyKMio80ZoAl9xU9sfmYe1VAxBqxbuQ+R6UmMugZ+tKCc9TUXnNzwDUiZOflIzUDHbmzgmgygcVGysKjIYHkUwKkjfvmPvV0H9wtUDy5+tXHJCKvoKbGiMdKUdaTvR0NAw7Ypp60fxUpHFADXPFRFjmnsaiNMljhIw708TMO9RUUWFdlgXDDvUqXJqnTlpcqK5mXxcU8XHvVDPvTgankRSky8JvelEvvVHcfWlDnFT7MrnL3m0F81SDnPWpozuYClyD5iTqajkfacVNAN0h9BVW4/wBYapITYxnJpACaFFPqiBMUUU4DNAABmpo0pqLVhRgVLZSQ4YUVVuLjsKknk2qaz2bcc0RV9RSdhS2TyaM0lFaGQ7NGabS5pjJEODVuGY9KpxpuNadtEqgGly3E6nKRvGznNRvGUrQJQd6gmCt0p+zGqtyoGPepUUueKQx81ZtmUHB4rOUbGikS20OCK0Gby0AqpHIPNIXkU+4kyRWL1ZaFaTio/M96id+Kj30WHcxcipouYz82BVYGnpmu443sJKOahNSuaiNQxrYKB1oooKJG5pOhGaVSKGINUQiwkqBetPSQSNtqjT1znIppicUzVjjUdKSbiqsVyy8NUskySDrTk7oinBxkRNSA0GkBrmO0U0CikFIYtAooFADxRSUtIBRSikFLSGBqGSpjUMhxTQmN80d6UOCODUJbmhSM9K1MRj9abSt1ptMQ6P76/WtRCoFZaffH1q+ki9OlJjRY7UZqIN6MBS7yOck1IyQnjiqs9TMxI4OKqy5poRXakpTSVQhaKSl7UANNFBooAKKKKYhaSlFFAE1qAZBxmrvYVSteZPwq5jkYJqGUhxOe3NNJOfajnaaXAP8ADmkMTfjr0pPMUHI/KkMasCOQaDCeOaADeexprOdjGnCI7utEy4jxigRSIphqXbuNRuMMRViGilpKWgApSMUlITzQAoNGaSjNAC0lGaDQAE0UYoxTAKKWkzQAYpcUmaM0gFHFT2q75MCq9WrMZLHOOKTGXAgA4OTTuMdaZyKAvB5xUDHkn7uaZkemacMgetBPycrzQBnRrvnA9TU87fvDVYSGOTcOooaZmOTV2C5OgzzSHrSQOXbbVkIo9zSHcrYYnpT1jc9jVnH5UFWzjpRcRSkiZRkjFQmrU5IGDk1VNNCEopaKYgFOWminCgBw5NLnmmZo3GkUPB605aYGFO9aBjh1q1ajLDiqgNXrUZG7OMUmUiWP5Vc+rYqhLzIathvkbnvmqjcsaSBiDpS9qSlpkhT1FMFPWkMmQVKTgVEhokbCmoLKly+WxmoKc5yxptaoxeotFJRTELSjmm1LEm40CbsTQirPmsBhadDB8vSn/Z/atI2RhzJsiViepqQGl8g04REVrdGnMgwKaI8PUoQ0FcVEo3KjKw9BsYU6U81XZyDyelNknBxzXLKDRspDpGqLdQWzSVNirmdDHvFWhEqR1SyyHg4qxFOCmGPNdSZySTexXlHJqI1PLg9KgNSy1sFFFFIoKUUlLTELVi1QM3PSq9T28ip161SJle2hceBBVcxqDwae1wuOtMWRWPWqdmjKHMncQ0nenN7UyuZnaOooFJ3pDHUUZpKQDxRSClpDHClFNFOBpDQtMMYen0q0IHsVntG7GoWgdfpWkSBUUjqAfWtEzBozjSU9hzSYqxCIPmFW8AdxVYcUFjQBYyBS+aAOtVs0maVhlrzajkcGoc0uaLCENNpTSUwFpaSloAaaKdikIoASijFFMQUppKWgCa1++auZwap2n3zVlmA96h7lD84OTSBgDyaiLnFNzgUrAT7xnrwPSl3Gq2c04E+posBOGGT6+lMmJZfrUYZs+tPfJjJxQBXdtgwOtQk5OakJDNzUbdatCEpaQUtABSEc0tOIPpQAykp1JigApKXFFMBaKSlpALRigU9UY9qAI9tJUxicD7tMxQAyrtmNqE+tVSvIq9DsWNRmkxokGemMmn4OOuDTQw7UuagYhPIxjmkfIXNO4NJJnY30oAym60lB60VoSWLT/WVoBc1Rsf8AWH6VojGPWoY0N2nH3qRwxwQBn2p38PNGaQyjclj14qr3q5dGqdWhMKKKKoQtLSClpAhKKUDNPVaRQiITVlIlxzSRqKV3w20VNxpE0VosnfFTrH5WUB5x1qK3cAjJqw33i3rSHsVZBtQk9arYq1LzxURSmF7keKTFSbaTFMBnenrRilApASKaZO3y08VDOeKVtRt6FQ9aWkorQyCiiigBQMmr1tH3qpGMmtK3XAFBjVlZFtAABUq81CDUimhI5SYKMUvlrUYegyYFXctDn2qKqyyKO9MuZyOBVJ5DWsUbRj1HTS+lQgsxzQAWapVTAocbml7CK+Kd5nvTGWmYNZOmaKQ1kyKrsuDVvpTHQHmgyvYqk02pHFRmpLQUUUUALSijacU9VGMmmAyjFSYyQAKmWDHNMluxWAJpQCDVmOMbjxUwhX0pBzFZc4oNTuuKgasupundCikNAoNIocKQ0Cg0AOFLTRSmkAoNPBqMU8UmNDqa77adUcnSktxvYieZjURcmhutMrZGDFJopKKYgoopaAEopaKAEpaKKAEpKU0lAC0opKUUALRSUUAHFGKKKADFJilzRQA+LgmpTUAOKdvNKwE2fpRmog9PByaBjgc09Y896aMZ96dkg0gJAgA6UMRjBpm7Hf8ACmsxIpAVnGGIphHNXbOJZrpQw9zUN7j7Q+PU1V9bDtpcr0tJS1RIq9auFfkFUxwasOxk2qnTHNQykRSKo6VGAWOBUzR56nmmBgv1piHhFRckZNRso6r0pTKSKbuoENooNKvBpgPTcOi5qUSup+ZKlj24obHeovcqw5G3LkCnFFYcrmoQWjBweKkt5M793cYFAxstpggxHcO/tTeRwetXEYDvSypHMB/C3rS5g5SkD74pyyEdGokgePqM+mKZg+lVuSSiVvah5wUIx2qLB9Ka/wB00WC5WPWig0VQi3YffP0q8eO1ZluzKSVODVyORz1P51LQ0T5x1qNpscCmncx60xgwzzz60rDIZzk9agqWbrUNWiQooopgLS0gp6DJpAhVHFSIOaVR0qUIMVBYm7ahbHSq6ksc1LcttUIO/NQpwRTQMtR8VdU7os9xVJBVqIkKakCJvvUhFKOvNKRVAR4ppFSkU0rQMjpaCtJQA7NRTcin5qOTkUITKx60Uh60VRAtFJSjrQBPCOa0ohhRVC3HIrRQYUVSRx13qSCnA0zNKDSMbjs1HI+BTi1QyZNNIuLKzlnakKHFWUjpxiBFbJmntlsVI0JNTbMDmrMcOBmmS4X61RSqcz0KzCkwKkWNpDwKm+xPUtxW5qio6EcVC3HFXHwearSqS3FZk7lSSojU8qYNQGpZpHYKKKKQyzCAV5oMZL4FQpk9DU8Gdxz1oQmTxxDAyKlAxQBxS4q+ZGbDaPSlHFNMir3qF5S3sKltMai2PlYZ4qu3WlzmmmsmdMdEAoNAoNIYClNIKU0AC049KYKfSGIKeKZTxQwQ6mydKdSP0qUUyo3WmVI45pmK3RgxKKKKBBRRRQIKKKKBhRRR2oASkoopgLSikopALRRmigAopM0UALRSUUALRmkooAXNKGIptFADw5FPEuKhpc0ATiQUuQTVfNKGpWAtQyGKXcv0qC5JMrbuDnpSB6Y3JJotrcd9LDaWjFFMQoGTV+OIxw/dO48mqCnBq690XUBWwKmVyokTdfSqx61akcMuSeaqkc00JiUtFFMQlLQKWgCaGQDhqlbk8VUHNPRihqWikycE/d65qYR/LzgVXWVRzjmlNwCKmzGWFUk471Mq4XnAqgJnLZxxUnmsT8zACjlY7osXJVYwN2W7EVV96JGHAGcep6mmEk1SVkQ3clDds02U5jPHOKQHFNkbMZpgVqKSlpiLNoBzmrWeOvNVbQ4DVYPNSxjwwyB3FDEAGmYHf9KQjj7xHtQBXn61DUk3Wo6pCCiiigBRU8I5qAVZgXPehjROkYIqQKAKWNSeB1qdbfjLHArMvQyZcySsfToKkt48sVOCSKZMfLuzjpmnIxVyc4quhJJGcYzVnOBVbbyeevNSg5UVJaHCnYpFFO6UxCEU3FOJphbFAARTCtLv5oJzQBGRTG5FTEUxlpiKbjBplTypUBqkQwpw602lFMRbtz8wrRB4FZkBwRWouDGDQ5JHPUg2xM05TmoyeaVG5qebsZ+z7j2plPY0zvVoxk+w4HFSL92oCcVIrcda0iIlJwtVWO6Spi3y1VZ8PVm9E1bCNWIzWn5MdYFtd+Ww5q7/AGivrXFUhJy0O1IxEZj1p2arLKalzuFbXMUiK461Vappcg1AaRqgooooGKp2nNWojkg1WAzUiA0hWuXvNVR71E8jMfSmqpqQJ60hqKRHg0EU8jFNY0DG000tAqWaIQCg1KE4phFIYwU40baCKBCDrTxTKcKGMKcKaaVaTAkFIelKKDUlEDioytTOKYRWqMZEZFJipcUm2qJIsUYp+2grQBHiin7aTFADaKXFIRQAlJQaKAFooooAKKKKADtRRRQAUUUUAFFFFABRRRQAUUUUAFFFFAC0UlFAC0daSigBaWkooAdnimmjNLQA3FLinZooAbikxT8Um2gBtGcU7bSYoAM+1GRRiniJm6CgBAwHb9acJD2AFI8TJ94U3NAEmc8k5pQaiBNLuNAEwNNlb5KbuprtlaQEVLSUtUBYtjgGps8darRHAqTdipAk3gUhbPNM3UnBoAZJ1plOc802mAUUUlADl61dtlJ5xVJetWoGPY4/GhgaES4arQHy1TtnJXLZPNWd5xxWbZaRjXw23LU3OVU06+H+kHvmmR8oV/Gq6CJ0YkD0HepVqCI9anQUhkyihqBSMaBjGNQuac5pmM0AMJOacjGniLNP8rFAWGhqKUpimHIoAbIuRVV1watk1XlFUiWQ0UGkqiSaNsGtS2fcmKyFODV21kwayqK6Ey44waZnmpj8y1AwwazgzOSuSBsilFRKalArrWpxSVmMY0qk4pH4pqnmgXQkJOKpzH5qsk8VA67mq4s1pOzIlJzUuTTli46U/wAqrujb2qMgMRVu3Ylcn1qnViMkIBXMzoHz1WapXNQmhAFFFFMCWNc1ajjxUFvVoVDKQ4DFITQTTGagBGaoyaU0lMQUA0UVDNESB+KaTmm0UhkqAGmsKRXIozmgBQuaCuKcjChiDQBHilFOAp23igBBTqb0p1SURuOajqV6iNaRMpBRSUtUQGKTFLRQAmKTFOooAYRTGFTYqNxQBEaSlNJTAWiilFABijFOAo20AMop+KTFADaKXFGKAEooxRQAUUUUAFFFFMAopaKQCUUtFACUUtFACUUtFACUtFFABmlzTaKAHA0uabRmgCQDNKEJpivipBJSAeqKtOLgdKhL5ppagZKXzwelQsuDx0oLUqnPWgQ3FFPIo2imAykbpTyvvTGGBQAyiiimA9WwKdvNMFLSAfuFLmos0ooADSUtJQAtJRRTEKOtWIyAuTVcdasR5K7cgZPepYy9AQFBXIHvVlOaghAEYHWrMY4rNmyMe+/4+WpluAZQD0PFS6gMXJqGPhge4q1sQ9ywF2uc1MlQJU6UgJM8UxzTiajc0DGHk1JGmajWrMQoY0h6R5qXyqfGKmwMVBpYovFUDJWi6Zqu6VSZLRRZKidKustRMlURYznGDTaszR1WIxVEMAasQthhVeno2DSaEbVudwFOli71UtZKvBty1yO8ZCsVduDUikUki0xSQa7KctDlqwuOfmojwam6iomBBqnJGMYsd1FKE70iHin0kxSXLoC06mdDTs1aIMGraY2gEVVHUVYzis2eqNkx6VCalds1EaEAlLSUUxFiA1Y3VTjbFS+ZUlXJi2abmo99G6gQ8mkzTN1GaAH0UgNLUs0QUtJS1JQtFJS0AFLSUtAxQcU/fmo6WkA7NKKZThSGDdKhNTmoW61cSJDaWkoqzIWiiigAooooAKY9Ppj0AQmkpTSUwFpy02nCgCQClxQtOpANxSYp+KMUAR7aNtSYoxTAi20m2pcUmKAIttGKfigigRHiinYpMUAJRS0lABRRRTAKKKSgBaKKKBhSUtFIBKKWimAUlLRQAUZoopAGaQmg0gGaADNSJxQqge9LigBc0UmKTFIB1MfpS005NMBgpaMH0owaYh6jIpdtA4GKWkMbiilpDQA2iiloASiiimIVetWo42fbtQ8dTVVRzWjYhgxxxlSKllInRduCOnerUfH0qNUZVwRinp/dPHpWRsjP1NP3qt6iqo4rQ1NcRg+hrPQd6tbESWpMlSrUaVIDQId2qM8mnk8UzvQMB1qzEar1IhoZSLqNipQ1VFapFeoLuTk8VE9JvpjNTQmMcVGRUhNRk1RBFImRVGVMGtI1XljyKpEtFClBpXXBptMgt274NaET1kRtg1fhfIrGcRFt+ahYYqRGyKRhms02hWGqaVxmmdDTwcindk2I+hqVTmomHNKhwa3gznqxvqSEUmKeORRtrY5jDVTmpNtLt5pw4rI9UiZSKjNTyVAaaASiilpiAUuabRQA/NLmmUZpAPzSg1HmnCgZMtOpi06s2aoWikpN1Ax9FMDU4GiwDqWm5pc0gFopKKQx2aUGm0ooAfUTipKa1NCkR0UGitDIKKKKBBRS0YoASmPUlMfpQBAaSlakqgCnL1ptOXrSAnWnU1elOpAFFLSUAFFFFACUUUUAJSYpaKYDCKTFPNJigBhFJin02gBtFLSUAFFFFMQUUUUgCikooGLRSZooAWikooAKKSigBeM08lAnXLGo6WgBQadTaM0AOyaM0lFAC5pUYowYdQe9NozQA9iJJCzjaDzhe1IhCEnbn60galyKQCZpM07g0hWmAmaKTBFJQAUtJRTAKSlpKAJI+tatrtVc45rKj6itFdyRhlY+4qJFJF4SbjUw5FU0LFdynJ9MVYMrLECygL6isyylqbExbfeqMZ4Aq3eyZjPfNU4zVrYlvUmBp4NRinUAOJoWm0q0xj6cOKQU8DikUKDTw1R9KM0hkm6gmmg0tABTSKdSGmIbTSuadRTEVJo+9VGGDWm4zVSWPvTRDRXBq1bvzVUjBp8bYNDVxI1FNPzmq8T7lqQNisJIqSFYUiHnFKWFIOtSZEpTIqMripo2yMUOvpThKzJktBsbetSblqscg0u412pnFKGpmA+tLupuaQ1keiK54qM06mGmAlOWm0UxDiKTFGaXNIY2in8UmKAG05etJinKOaARKKdTRS1mai1GaeaYaaExpOKAxpGptUQ2Sh6eHqClBosPmLAalBqDdTlap5SlImpaaDThUlDxSGgUGkMjNJSt1pua0RixaWkBpRTELijFLS0AJio36VLio5OlAFdqbTm602mAU5abTloAnTpT6YvSn0gCkozSZoAKKKKAEooooAKKKTNABSGlpKYCUhoNJQAUlFJQAUUUlABRRSUwFopKM0gCijNJQAtFJS0xBRRSigYUUtFIApyqDnJxSUUAHekp2KMUAMzS0uBRtoAbS0YoxQAUuTSUUALmkoooASiiimAUnelpKAJEOCK0IHJG3HFZ8cm05xmr0d9Eo5iFQ0XF2LMDsrbQMgcGraR71ZZOI/6Vn/2mi/ciGarzX004wThfQVPKyufQS/dDMUh/1a1HHTaelWZ9SQUuaQUUihc0qmmUq0ATrUgFQoalU0i0P20wqalFBGaQyLFOFKRTDxQIdmmk00tTC9MQ8tTS1RNJUbS0xXJy9RswNQGU0nmGnYm4SLUfSnF6aTmmImil2mp/OyKoipUaoaLiyyJCeKsp90VRBxzVuJ8is5IiSsyVTtNTA7hVenxtg1mybXHMtM2+1WCMimbKPaMnlRidKSiiussUc0w08dDTG60ANooopiFopKKBi0ZpKKQDs04EUyigCYNS5qDNODVNilImPSmU3fRnNFhtjTSUpFJiqIClzTaWmAuaUGm0tICdDTwahQ1KKzZqiQGlpgpwqShrioc1O1QPwauJnJCg08GoQaeDVkEoNOzUQNOBpASVHJ0pwNMkPFAFdqbTmptMApy9abTloAnXpTqavSnUgEoopKAFpKKTNAC0lITRmgAzRmkzSZpgLSZopKACiikoADSUUlABSUGigAzRmkopiFopBRQMKKKKAClpKWgQUopKcKQwApcUUtACUUUUALRmkooAKXNJS4oAM0UoopAJgUbaWloAYVpCMVJimtQAyiiiqAKSiigBQM04LSLUgFIBuKWlpKAFzUiVGKkSkND6KKKRQZpRTaVetAEqVMtQLUymkUiQGlBpmaM0ih5NRuaGaomamIazVEzU5jULGqIbGsxpp5paKZFxuKTFOooAbSU7FJimISlBxRikpDJQ2amibFVgcVKjVLRpoy8rZp/Sq0clTBxis2gskWI37VJkVTD4PWpPNrFw1M2ZFFFFdgCjpTDTx0phoAbRRRTAUDNBGKfHTiBSAhop5WkK0ANopcUUwCikpaACiiigABpc0lFIBcUYpM0ZoAMUUuaKAFQ81OpzUAqVDUyLiyQU4GmilFQWONQyCpu1McZFNCZWpwNIwwabmtDIkBpwaowaXNAEwamueKYGoJ4oAYabSmkpgFOWm04UgJk6U6mrTqQBTSaUmmE0ALmgmkzRmgAzRSUUwCikoJoAKM0maQmgBc0hNJmigApKKKAEopaSmAUUUtAhKKUClxSGNpaXFJQAlFLRTAKKKKQC5pc0lJQA7NLmmUtADqWmilzQAtFGaM0ALRSUtABS0ZpM0gAtimk8UYyacy4FMZHRRRQIKSlpKAHJ1qXp0qJTzUuRikAZoo6UUAFPWmU9aRSH0UlBoGFA6000A80ATipVqFamSkUh2KQ0/FIRQMiaoXOKlkYKKqO+TTRLYM1MzRRVGYUUUUAFFFFABSUtFACYpMU6jFADMUZxTsUhFACiQineeajIpuKLILsm+0Gk+0NUVFLlQD80UYpQKYC4+WozU5G1KgakgG0UUVQh6U801OlOqShKQ07FIaAG0YpaKAG7aQipKcFyKYENJT3XBplAgooopiFopKKBi0UlFAC5pwfFMpaQEokp4cVXoyRS5SuYuBhSFqrByKXfS5R8w56jp2c0hFUTcTNGaNtGKZIuaCaSigYhooooAKcKbSikBMtOJqNTxS5pAKTTTSmmmmAUUmaM0ALRTc0maAHZppNJmigBc0lFFABRRS0AJRRRQAUmKXFGKBBiilxS4oGJS0UUAFIaKQ0AJS0lLTAKUUlKKQBiilooATFLS0UAFFFFABRRQaAFpM0hNFAC7qM0lFAChsGkLZpuaKAFooopiEoFFKOtAx6IT2p3lkdasWjDdzUk0fdelSOxUxiinEEU00AJTxTKcKQyQdKDTQaXNAxDSZ5oJpvegRZQ1MtVozVhKRSJgeKjkcKKUtgVUnfJxSQ2yOSQsajpaKsyEopcUYpgJS0YooAKSnYpMUAJS0YoxQAUlLRQAlFLSUAGKbinUUAMIpMVJSYoEJmpEGaYoyasbNoApMobL0qs1TyGoDQgG0UUVRJInSn4pqU/NSUFNNKTTSaAClAzSAU4A0wF24FKpwMUn40YpAPKK6+9VWXBq0tRzpg59aEDIB1p1N706mITFGKWkpgJRRRQAUUuKKACiikoELRRRQAUu6kooGO3U4HNR0UgJNoNIVpoYil35oAaeKKCaKYBRRRSAcDTs0ylzQA7NNJozSUAGaKKSgBaSiigAooooAKKKKACiiigApaKKAClpKKAFoozSUALmkzmkooAWkNLSGgBKWiimAUopKUUgFFLikooAWikzS5oAKKKKACiiloATFJilooATBFJTqDQAyiiigApaKKYCUCiikBYhbBqyJsDmqkdSVLKQsjBjxURNONNIpgApRSCloAdmlpmaXNAATTc0E0goAsR9Ksp0qtH0FToeKllIWQ4WqLt8xq5L901QfrTiKQuaXNMpc1RA7NLmmZpc0AOzRTc0uaAHUU3NGaAHUlGaM0AGKKM0UAJijFLRQAlJTqSgBKKXFFAH//Z"/>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4" descr="data:image/jpeg;base64,/9j/4AAQSkZJRgABAQEAAAAAAAD/2wBDABALDA4MChAODQ4SERATGCgaGBYWGDEjJR0oOjM9PDkzODdASFxOQERXRTc4UG1RV19iZ2hnPk1xeXBkeFxlZ2P/2wBDARESEhgVGC8aGi9jQjhCY2NjY2NjY2NjY2NjY2NjY2NjY2NjY2NjY2NjY2NjY2NjY2NjY2NjY2NjY2NjY2NjY2P/wAARCAUAA5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1LRRXKbhS0UUAFFFLQAUUUUALRRRQAUUUUwCloooAKKKKACiiloAKKKKACiiloASloooEFFFFABRS0UAJS0UUwCiiigAopaKACiiigAooooAKKKWgAooooAKKKKACloooAKKKWgBKWiigAooooAKKWkoEFFLRQAlFLRTASloooAKKKWgBKKKWgBKKWigBKKWigBKKWkoAKKWigQlFLRQAlIKU0CgAopaKYCUUtJQAUUUUAFJS0UAJRS0UAJRS0lABRQKWgBKKWigBKKWigBKWiigBKKWigBKKWigBKKWigBKKKWgBKSlooASilpKACkpaKAEopaSgAooooEJRS0UAVqWiiszQKKKWgAooooAWiiigAooooAKWiimAUUUtACUtFFABRRRQAUUtFABRRRQAUUUUCClpKWgAooooAKKKWmAlFLRQAUUUtACUtFFABRRRQAUUtFACUtFFABRRS0AJS0UUAFFFFABRS0UAFFFLQAlFLRQISilooASilopgJS0UUAFFFFABRRRQAUUUUAFFFLQAlFLRQAlFLRQAlFLRQIQ0CigUAFFFFMAooopAFFFFMAooooASilooASiiigAooooAKKKKACiiloAKKKKACiiigAooooASilooASilooASiiigBKKWigBKKXFJQAlFLRQAlFLSUAJRS0UCK1LRRWZoFFLRQAUUUUAFFFLQAUUUUAFLRRQAUUUUwCiiigApaKKACiiigAoopaACiiigAooooEFFLRQAlLRRQAUUUtMAooooAKKWigBKWiigAopaKAEpaKKACiiloASlooxQAUUtFACUtFFABRS0lABRS0UCEooooAKSg0UwCikzSZoAdRTc0ZoEOzRTc0uaAHZopuaM0wHUU3NLmgBaKTNGaAHUUmaM0ALRRmkoAWgUhoFAC0UlFABRRRQAUUUlABRRRQAtJRSUALSUUUAFLSUUAFLSUUALS02igB1FJRQAtFFFABRS0tACUUtFACUUtFADaKWigBKKWkoAKSlooASilxRQA2ilooASilooAq0UtFZlhRS0UAFFFFABRS0UAJS0UUAFFFFABRS0UAFFFFMAopaKACkpaKACiiigQUUUtACUtFFABRRS0AJS0UUwCiiloASloooAKKWigBKWiigAoopaAEpaKWgBKKWigAooooAKKWigAxRS0UCEopaKAEopGOKTcaBi0hpkjEISK5u61e6jndFYYBprUl6HTGkzXJnWbs/x0w6tdn/lpVcoXZ12aM+9cedTuz/y1NNOo3R/5atRZC1OxyPWjcPUVxpvrk/8tW/Om/bLg/8ALVvzp2Qanabh/eFJvX+8K4v7TOf+WjfnSGeY/wDLRvzosg1O181P7w/Ok86Mfxj864rzZT/G350nmSf3m/OiyCzO1+0Qj/lov50faoB/y1X864ne/wDeP50bm9T+dFkFmdp9stx/y1X86T7dbD/lsv51xmW9aOfWjQdmdkdRtR/y2Wk/tO0H/LVa47mk59aNBWZ2J1azH/LUUn9sWY/5aVx+Pel79aNB8rOtOtWY/j/Sk/tuz/vH8q5P8aMe9GgcrOr/ALdtB3P5Uh161/2vyrlfxo/GjQOVnUHX7b+61NPiC3/uNXM4o4o0DlZ0v/CQw/8APNqafEMXaI1zlLQHKzoT4hTtEaQ+IR/zy/Wuf4o4oDkN4+If+mX60h8Qt/zyFYf4UfhRcOU2z4gftEKafEEv/PNaxsf7NGD/AHTRcOQ2P7fm/uLSf29P/dWsnB/u0mG/umi4chqnXbj0Wk/ty5/2azMN/do2v/dNFw5DSOt3PqPypDrV0f4h+VZ2x/7tLsf+6aLhyF7+2br++PyoGr3Z/jqjsbPIxUgXApoHFI3tHu5p5HErbgK1wc1gaG4WR8+lbiOCamW5KJaWkBzTqRQlLRilpAJRS0UANopaKAEopcUlACUUtFACUUtJTASiloxQAlJS0UAVqKWiszQSloopAFFFLTEJS0UUAJS0UUAFFFLQAlFLRQAUUUUwCiiigAopaKACkpaBQAUUtFAhKWiigAooooAKWiigAoopaYBRRRQAUUUtABRRRQAUUtFABRRS0AJS0UtACUUtFABRS0UAJS0UUAFFFFAhrUyntTDSGRyfcb6VyN4M3Mn1rrpPuN9K5K7/AOPmT61URPcqEYNFSumUyOtQhXPSrsO6Foo8uT0o8qT0osHMgxS0eTKaPs8tFg5hKWj7PJTTC4osHMO4o4pohc08WjmiwcwnFHHrT/sb+tH2JvWiwcxHketGV9ak+xt60fY29aLC5iPK+tG5ak+yH1o+yH1osHMR7lo3rT/sp9aT7N70WDmG71o3pT/s3vS/ZfeiwcxH5i+lL5i+lP8As3vR9m96dg5mM81fSjzV/u0/7OPWk8getHKHMxPNH92jzh/do8getHkj1o5Rc7Dzv9mjzj/do8ketHkj1o5Q5mHnn0o89vQUeSPWnrCtHKHMxnnt6Cjz39ql8hKPISiwczIvPf2o89/UVIYUpphWiwczG+c/qKPOf+8KXyl9KesS56UWFzMi86T+9S+bIf4qsiFMfdpk0aquQKLDuxyktGpPWg9KVR+7FB6UxsvaT/rGrchFYmlffatyCkyEWFp4pq0+oGgopaKQxKKWigBKKWkoASilo7UAJRS0YoAbRS0UANopaKAEoxS0UAVaWilrM0EopaKAEopaKACiiigAopaKYhKKWigBKKWigBKWiigAoopaAEopaKAEopaKYBRRRQIKKWigAoopaAEopaKACiiigAopaKACilopgFFFLQAlLRS0AJS0UUAFFLRQAUUUtACUtFFABRS0UAJRS0UAMbpTDUrVGaQEUn3D9K5K7/4+ZPrXXSf6tq5G7/4+ZPrVRE9xn/LOnRDim/wU+IcVqS9x+KXFKBS4oEAFGKUClxSGNxTWjzUmKdigCuseKlC8U/FLigBuKQjin4pMUAMxSEU/FJigQzFJinkUmKAGEUzFSEU3FMBMUuKMUuKAGmkpxFJQA2mmnkUwimA2ilxRigQlFLiigBMUvSiimAuaN1JRikAuaSlxS4oAbSr1pdtKo5oAkU1HcH5amRaiuRhRSGCj92tDdKUfcWkboKZTL2l/fat2DpWHpY+Zq3YOlTIlFhafTVpwrMpC0UUUAFFFFACUYpaKAEopaKAG0UtFACUUtJQAlFLSUAJRS0YoArUtFFZmglLRS0AJRS0UAJRS0UAJRS0UAJS0UUxBRRS0AJRS0UAJRS0UAJRS0UAFFFFMAopaKBBRRS0AJRS0UAJS0UtACUUtFABRRS0AJS0UUAFFLRTAKKKKAClopaAEpaKKACilooAKKKWgBKWiigApKWigBp6VGalPSozSAil/1bVyV3/x8yfWuul/1Zrkbv8A4+ZPrVRE9xn/ACzp8XSmf8s6lhHFa9CXuSYpyqWOAKQVasVzOoPrUsEQiF/7tL5L/wB011JSGKNSyCm77f8AuVN2U7I5kQSZ+6ad9nk/un8q6YNDjOykEsPZKLsV4nN/ZpP7p/Kl+yy/3T+VdJ5kX9yjzo/7lF2F4nOfZZf7h/Kj7HL/AHD+VdAbuPdgIKUXKk4EYprmYnKK0Oe+xTf3G/Kj7DN/cNb0t8sbBQgJo+28f6sUJSYnOKMH+z5v7ho/s6f+4a3Pt5/uCkOoMP4BVckyfawMM6ZcH+A0f2VcH+A1tHUH7IKb/aMn90U/ZzF7aBkDSLg/wU8aPcf3K1DqUo/hFN/tOb0Wj2cxe3gZv9jXB/ho/sS4/uitA6pP6LSHVJ/aq9lMPrEOxR/sO49BSf2DOewq6dUuPUflUTarc/3h+VP2M+4vrEOxANAn/wBmnDw/N6rTjqt1/fH5Uf2pdf3/ANKPYT7h9Yj2E/4R6X+8tL/wjsn95fypf7TuT/y0pP7RuT/y0o9jLuP28ew4eHX/AL4/KlHh1v74/KoTqFz/AM9TSfb7k/8ALU0ewl3D267FkeHf+mg/KlHh0f8APT9KrC9uT/y1anfa58f61qPYS7i9uuxYHh1f+elOGgIP+WlUzdTn/lq1NN1N/wA9W/Ol7J9y1V8ia/0lbW3MgbdisQferqNQJOj5JycVy4+9WcS272ZMgqK7+6KmjqK7+6KYDR9xaG6ClA+RaH6CqGy9pf3mrdgHy1h6X1at2D7oqZEosLTqRaWsyhaKKKACilooAbRS0lABRRRQAd6SlooASilpKAEopaKAEooooAr0UtFZGglLRS0AJRS0UwEopcUUAJRS0UAJRS0UCEopaKYBRRRQAUUUtACUUtFACUUtFACUtFFMAopaKBBRRRQAUUtFACUtFLQAlLRRQAUUtFACUtFLTASilooAKKWigAopaKAEpaKKACilooASlopaBCUUtJQMQ1GakNMNICKX7hrkbv8A4+ZPrXXS/cauRu/+PmT61URdRh/1dSwj5aj/AOWdSw/drXoS9yQCrdgP9IX61WAq1p//AB8L9al7DRvXfEK1WXJxVi+4hWq0EnmcDtUIJIe7FVxSRnNLKvvTU4xTJsThSe3FBG1TU8cibKrXbgRHFK9wUbalWM7pCasP+4iLHqaZYBFjLv8ArUU0huZsL90VaeliWtbsZGpdi7dakz2p6x7R0phGTxWsVZGMm2MbApppxHNGOK1MmMpD1p2KaRzTIGtTacRxTKYhDSEU400iqQmMNRNUrVGRmrER06lC0u2hspJjRS0uKKksaaSg9aB1pgPFP7UiCn7alsaRH060jYOMVP5e4DANO+zAYbrWUpJG6TL+of8AIGH0FcuPvV1WqDGkfhXKj71c8d2bvZE8dRXn3RU0dRXnQUAhB91aR/uinD7q0j9BVDZf0ofereg+6KwtK/irehHyipkSiYU6kFOrMoKKWikAlFLRQAlJS0UwEopaKQDaWig0wEopaKAEpKWigBKKKKAIKKWisjQSilooASilooASilooASilopgFFFLQAlFFFAgopaKYCUUtFABSUtFABRRRQAUUtFACUtFFABRS0UxCUUtFABS0UUAFFLRQAUUUUAFFLRQAUUtFABRRS0AJS0UtMBKKWigAoopaAEopaKBBSUtFADTTDUhqM0hkUv8Aq2rkLv8A4+ZPrXYS/wCrNcfd/wDHzJ9aqIdRp/1dTQ/dqE/6up4Pu1r0Ie5KKt6f/wAfC/WqlXNO/wCPhfrUS2Gtzavz+4FZ1sCHbmr+pgm2GKyICQ3XnNSh9TQL84PWmE89akVllA/vCjbzyKYBEWZgO1NvXAXbViJPkLVm3RPmHnikIZ5zumwcCrNuhiHB5qCBctntVon0qkyWrj3dz1pgGT1pPMIHNCEMc1fMyORDmHpUZU1MWAOKYzjdwKFNobpxZEQajPWp3VjzTAvPK1aqrqZSoPoQtTatiNWOMU77Mo6Cq9qifYSKRppq4bbPtUMts69KarITw8isabipCj5xtqZbUsM4xV+2iJUJFcCgirC2+etKbb0NL2sWX7KSKuKaelTmBgaaYWqlOPcnkl2Kx60q81MbZ+pp6W3zcmh1IgoSI0BqxFGWPNSLEqjGMmpAuKxlV7G0afVjThRhetNGcint8g3YoU8jHesb3NWWdW40r8BXKD71dXq//IL/AArlB1oiDLEdRXnQVLHUV5/DTBAPuikfoKUfdFD9BVDZoaUODW9CPlFYelD5TW7F92okSiYDinUgpagoKKWikAlFLRQAlFLSUAJRS0UAJRS0lMBKKWigBKSlooASilpKAIKWiisjQKKKKACiiigAoopaAEopaKYCUUUtACUUtFACUUtFAhKKWimAlLRRQAUUtFACUtFFABRS0UAFFFFMQUUtFABRRS0AJS0UUAFFLRQAUUUUAFFLRQAUUUtABRRS0wEpaKKACiiloASloooEFJS0GgBppjdakqNqQEU3+rNcfdf8fUn1rsJv9W1cfdf8fUn1qoh1Gn/V1Yg+5Vc/6urEH3K16Evclq3p3+vX61Uq5p3/AB8D61Ethrc2dQ4txWTAm4tWtqGfJWsxiUGF6mpQ+o9Q4bir8K+cuD1qpEr43EVKshSQEcUxE90PKiIWsSQln65rT1C4wmO5qjaRGWXOM0dQLEERCin42tirSR9iMUqQozEE807CuUjzSD5DVi4tzGeORVfHtQA9VMhzUyxbRnFRRtsNW45EfincCCRjjG2ogG+lX2VT0FMFvubJ6UhlJfM38dKfulDcc1e8hAMChYUjGTQBTMz90pNsknUYFXGaIelV5Z+dqLTEN2xxLk4JqHzWfOBgVIIWdstVlLcAdKQ0U1QmnbaubFFRvFjkUhlQrhqQoOtTsAaYwyKAI8ZGKdHCJW25waToKjgl/wBKU5xTJLJtnQcjNN2Y4NamMrkc5ppRGXDLQBmMqsCpqOMb1GOxrTktIz86dazUOLh0xgg9KAZPrH/IM/KuU711es/8g2uU704BIsR1FedV+tSx1Fd9V+tMEKOgpH6ClHQUj9qopmnpP3TW7F0FYekj5DW7F90VEiETClpBS1BQUUUUgCiiloASiiigApKWigBKKKO9MApKWkoAKSlooASilooAgoopayNBKKWigBKKWigBKKWigBKKWimAlFLRQAUlLRQAUUUUAFFLRQISilopgJS0UUAFFLRQAlLRRQAUUUtAhKWiimAUUUtABRRS0AJRS0UAFFFLQAlLRS0AJRS0UAFFLRTASloooAKKWigBKKWigQlFLSUAJTGp9MakBDP/AKs1x91/x9SfWuwn/wBWa4+5/wCPmT61UR9Rp+5VmD7lVz/q6sQfcrXoQ9yWrenf8fC/WqlXNO/16/WolsNbmxqBAgGayrdwGJYZrW1BSbcYrLtiATuPOalDe5Ospc4AIFDgj5vSnggn5cU27OyPHc0MEUriXe1aOkw/JvPesk8uB6mugs12QigTJpvkQnFZ0rtkMvBrQaTPBGRSbEbjbVE7messsh2t0pWQ+lX2gTHHWozEVqrisyiVxxQuQeDVp4s9BULQuvagdxvnuhqxDdq3BODVRgD1qExkNkUrDNnLH7tMaB3PLcVTtrl1YK3StJZFYdaQES2qAc804W6jtUuaXIoAZ5QFLs4xTt1GaAIPsvz7ixqQx8VJmjrQBRljK84qvg5rSlGR0qo6ENkCgdylcv5aYxyaopu3/wC1nNX7/ACsByKqBgZN+MGpYI27WbdCOeRU4J/CsJJXWTcrYq0dX8rCuhJ9qdxM0W3DlKz7gbZxIBgk8im/27GDwh/Kq8+qx3LoioQc9aaJbLms/wDIO/KuU711Ws/8g4fhXLDrTiVLoTx1Dd/eX61PHUF399aYIcOgpJO1KvSkk7VRTNXSfuVuxdBWHpA+St2PpUSIRKKKBS1mUJS0UUAFFFFABSUtFACUUtJQAUUUUAJRS0lMANJS0UAJRRRigCGilorE0EopaKYCUUtFABRS0UAJRS0UAJRS0UwEopaKAEopaKAEpaKKBCUtFFABRRRTAKKKWgBKWiigAopaKACiiimIKKWigAopaKACiiloASilooAKKWigBKWiigAopaKYCUUtFABRS0UCEpaKKAEopaSgBDTGp9MakBBP/qzXH3H/AB8yfWuxn/1Zrjrj/j4k+tVEfUafuVZg+5VY/cqzB9ytehD3Jauab/r1+tU6u6b/AK9frUS2Bbm3esFhBYcVnxJCz5Qjmrmptttxxms+0VDGWPBqSnuaUVso+bFZ2ouPM2jpUsV4U3Ix47VQuHLuWoYkOs4/MnB7Ct+NlRcGsix2xRFzTjNPcHEYwPWqQmXbi/ii44zWe+pSyHESVLFpwLbpW3Gr8dpEo4UUAZsct8e351Ki3bn5pAK0PKI6dKQxkUCsV1juF6uDT8zdwKfhhQCe4pgVnV+u0GkKnHC4q0SvrikxQMzjuDelSRylDkmrTQhu1Vrm2YRkp1o0EX4pd65FOzWLb3stvGQ6McVpW1ytxGG6Uii0KM1BLcJGhOaWGUypu6UxE+6l3VHkDvRvWgRJnNIVBqMy+lMeTC5JxSGVNSCBAfSs5GjM3XirN3Kk4KIfmqotq4bOaTQ0TMRuOOlQs/lzBiu4U2JnacRY5JrWmgjghBfG6psO5hSndIWC4Bp9km6fOMYIqy0vJ/djFOgkUzKpULk9atEsvaz/AMg0fhXLDrXU62MaeB9K5YdacAkWI6gu/vrVhOlVrr/WLTBD16Uj9RSr0pH6imUzX0gfu63Y+lYmkD92K3IxxUSIRJRRS1BQUUUUAFFFFACUUUUAFFFFACUUtJTAKKKKACkpaKAEooooAioxS0ViaCUUtFACUUtFMBKKWigBKKWigApKWigBKKWimAlGKXFFAhKKWigAopaMUAJRS0UwEopaKACilooASilooEFFLRTASlopaAEpaKWgBKKWigAooooAKKWigAoopaAEpaKKYBRRRQIKKKWgBKKWkoAKSlooAbTWp9MagCCf/VmuOn/4+JP96uyuP9Wa42b/AI+JPrTiPqNP3Kswfcqu33Ksw/crXoQ9ySrum/8AHwv1qlV3TP8AXr9aiWwLc19TGbasiz7+la2qjNsOcVm6eMsRSQ3uMdCXLHgVAxwav3mFGOlZvVqBmpZxiVBnpV9UCjCjFV7IARDjFWapEiZxT1eoyTupSKYicNSk1X+YU9X9aQXJMij5cU3g04KcUhmZqSyB1MfAzzVuJWaJTVW+neFwhXINXbZgYhR0F1Ew6n1prknjFWeKTANAzPkUqpGwHNRKrKhAG01pkL3qNtmO1AzHkhlkbG7NWoHlUbDwBT5Z15EafN61UdbmYfM2PpTSJuWmnKHLGj7WhQkHmqZtZT/Fmk+xP607BctG+QRcH5vSoJ7wyAL931qFtPl6g0hsZm+8adhXKokKXBIORV+OUOMg80traxxkiVc1ZMNooJXg0mmNMp6ew/tAlzV3UW865RF571HDBAZNw6+tWVhUSFl5NTYCg9rKB0pPscplRuOGBq20dxk88elC205dWD455FFgbHa4MaeB9K5cda6nXcixAPtXLL1pwHIsJ0qtdf6xasp0qtdf6xaYIev3aRzkilX7tNb7wplSNvSP9UK3I+lYmjj90K3I+lRIlD6KKWoGJS0UUAJRS0UAJSUtFABSUtFACUUUUwEopaKAEooooASilooAjpKWisTQKKKKACilopgJRS0UAJRS0YoASilpKACiilpgJRS0UAJRS4ooEJRS0UAJS0UUAFFLRQAUUUtMBKKWigBKKWigQUUtFMAoopaAEopaKACilooASilooAKKKWgBKKWimIKKKKACiiigAopaSgApKWkoASmtT6a1AFe4/wBWa42b/j4k+tdncf6o1xkv+vk+tOI+o1vu1ah+5VVvu1ah+5WvQh7klXtL/wCPgfWqNXtL/wBeKiWw1uamrsVtxiqmnphNxq9qYDQAVXiUR21SPqVL+QE4HWqcS7pFHvTp23yE1Np8W+b6UxGtCMRgYqXFPCgCjbVCYw4pwUGqt08q/cXNPtWkZPnGDQK5YAxTtgpmc0qsQaAArT1VgvNOGDT8gCkMyb+EzOD6GrNuu2MCpZcUyLrT6C6koo7UnSlFAxhh3d6QwACpelGc0CKTwlTwKYUb0q8Uz0NMMJ/vVVybFQBh2pefSpmGOM0z8aYDN3tTSTUpx61Gy0yWROfmGaCq80549wqEb1bBGRQ1cEyW3RN1EqukpwTg1FuKSrk4U1dO04B596m5Vir5jj+KljlfcAW71YMCk9KdHbAMDtp3J5SDXv8AjxH4Vy69a6jX+LMD6Vy461MOprIsJ0qtc/61asp0qrc/61aGCHr92kbrSr92kb71MqRvaOP3Irbj6VjaOP3IraQcVEiUOoopagYlLRRTASilopAJRRR3oASilooASiiigBKKWigBKSlooASilooAjopaKyNBKKWigBKKWigBKWiimAlFLRQAUlLRQAlFLRQAUUUUwCiiloASiiloEJRS0UAFFFFABRS0UwCiiigAooooEFFLRTAKKKWgAooooAKKKKACilooAKKKKYBS0lLQISloooAKKKWgBKKKKAEopaSgBKRqdTWoAr3P+qNcZJ/r5PrXZ3P+qNcZJ/rpPqaaH1Gv92rMLYQVWf7tCSYFarYiW5c3Vf0ps3ArG801o6K5NyKmS0BbnTXSBo1zWdcsEhwOlaF0+2EVgX0/Vc1KGyDO45rU0hOrVkwAyOFHeujtYRFEKYiwTim5pCaTNMBxwaSkpM0CHg0o5pmaM0wJgeKjdnX3FJuIp4cEc0gKrzHvUYmYHirMkSv93rVdoWBpiLEVwG4brU/FZwUg5q1HIehoaHcsYBpMUzPpS5IpDFINRSeZ/DUu+jcKQii7SD7y01n46EVofKe1IVT+6KpNg1coJlvWn+W1XQijotDLuXGKfOTylEnaOTTkjEqZUipfsat94k1LFbLGPl4o5mHKZMkDi6WN+UNaDwKVAU4xVkxKTkjmlES1BRHECFw3NSijAApcUAZXiD/j2rlx1rp/EH/HvXMinDqOROnSqtz/AK4VZSq1z/rhTYIev3aafvU4fdppPzUypHRaOP3C1tJ0rH0cf6OtbKdKiRK2FpaSlqBhSUtFACUUtFACUUUUAFFFFACUUtFACUUUUwEooooAKKKKQDKKWisjQSilooASilooASilooASilopgJRS0UAJRS0UAJRS0UwEopaKAEopaKBBRRRQAUUUUAFFLRTASloooASlopaBCUUtFMAoopaAEpaKKACiiloASo5Z0iGWYCmXdwtvEWJrnpp5LmQljx2FGwb7GpLq6g4jXNRjV37pVBIzTzCajmK5DTi1aNjhuPrV6OdJBlWFc00eKIppLdsoxx6VSkJxaOpoqpY3a3EY55q3VEi0UUUAFFFFACUUtJQAlIadTTQBWuv9Ua4x/wDXSfU12l1/qjXFv/rZPqaaH1Gv92mKKc/3adHg1qtiJbjMVp6H/wAfIqkVFX9FXF0KUtgW5vaiSsAPYVy80u+UntXQa7IUtAB34rmhzUxG9zS0tN84PpXThMxjFYmjQbU3nvW2smBQIiYEUlTlkYc1EyjsaYDM0UuKY7BOtMQtGaarq65U5FU57+OKTZkFvc8D60AXgaXINZB1KaOUblVlI/g5qvc6vKH/AHSYGMc9aB2OhUD1pSoI61zB1e4kG3gcj5u9ImpTK0jCQruOcYpDsdK0fpTQMGsaDVrjdtdww7ErgVaQ3U5IeYQnOFyowce+KAsaanmpAAazLSeVWVJ8NuYqGA7j/wDVWiOO9Ath+AaXYKbzTgTSEASl2ClBpc0DADFOpM0uaBBgUYoopAGKTApSeDWSJ5f7R27vk9KANXFGKAeKM0DMfxB/x7/jXMium8Q/8e/41zNVAJEyVWuf9cKsIarXH+uFUwjuPH3KT+KlH3Kb/FQXI6fSB/o61sL0rJ0gf6Ola69KzkQtgpaKKkYlLRRQAlFLRTASiiigApKWikAlFLSUwCkpaKAEopaSkAlFLSYoASilpKyNAopaKAEoxRS0ANpaKKACkpaKYCUUtFACUUtFABRRRTASloopAJRRRQIKKKKACiiigBaKKKYBS0lFAC0Ud6KYgopaKYBRS0UAFFFFABRRTZTtjY0AY2oyedcBM/KOtQmFVxiomkzMzd81MsgJ5rKbNoLQsW0IbrVn7IMGoIpAp4NWlnGOtSmW4lG4t9lUnjyK07qUMtZ7HmmKwlhMYboLng10iHcoNcq3yzIR6101ucwKa1Rg1Z2Jc0ZNJS0xCUZpaSgBc0UlOpiEpDTqaaAK13/qjXFt/rH+prtLz/VGuLP+sf6mhDW5G/3aFOKJOlItbrYiW5KGrT0Xm5FZQrV0P/j5FTPYFuaPiEf6Mv1rn1HNdHr4zbr9awEALAVMRvdm5bS+TaLjrjpTwbmUZUYFJZRhwuegrRGAMCmIzJPtkY45qm1/dxN80ZrfPNRNCjdVFMVjHGry915qwmpRGMPPwvfvjtzRdpDHvwuO3TqazGtmX7Qsh29GCex9aQ0iWe88py9tJuT2P61nSDMoMrAbxluemamt4VKswbai/eYjiobiRbhjLEioiDGCcljSKIhMY32gfjT1kOCyg59RSZBAZgMAYJNOHzrkg7fUUARy3RC7cYqMXOOVHIqQW/m/Mx2p/eqKaKLhYnLH8qegiZ79rlkVyAi/hWkbqWO0YvcAqxB28E5/Piuej4bBH405ZRn1FOwrnUW+oRs0Kk+XDFyCerN/k1smdGXPWuJW4DoA457Grq3riFVeTKAdFOKQ9zroZA6AqQ30p/NcrZaubbgcr/c/+vVv+2pGYunABHyHHTvSsKx0AfHWlDZqGGRZolfoCM1KBQIcKWm96cBSAXpSbvSmMTnFPQYFAxeorFbK6uB2IrbrEuSV1aM0CextClxSKcgUtAzG8Q/6j8a5mum8Q/6kfWuaqobBIehxVefmYVLnFV5DmaqY47kw+5TR1pw+5TR96kVI6vSB/o6fStYdKy9JH+jp9K1B0qGQgpaKKkYlFLRTASilpKACiiigAooooASilooASkpaKQCUUUUAJRS0UANopaSsjUKKWigQlFLRQAlFLRQAlFLRTASilooASilpKACiiigBKKKKACiiigAooooAKKWigBKKWimIKKKKACiiigBaWgUUxBRRRTAKKWkoAKjuTiFqlqlqjsls2PSgDDjQtIfrVpIh3rNaco3DYqKW9lj535rNxbNoyUUbqxAd6kEWf4qw7bUJZDgZNPl1R4GwwqeR3L51a5ozR7e9VWfAqKHUWnGSnFMlmDngYquVk8y6DTJumX611Vt/qFrkc7ZFY9Aa6qymWWFdvIqzF7lmloopiCiiigBKUUUDrQAtIadSGmIqXn+pauKP33+prtb3/UtXFfxv9TTQ1uMfpQKH6ClWtlsRLcWtbQv+PgVk1raFjz+amewR3NfWIJJ41VBmslNOuFbO2urDJtGcUZj9qzTsU1qZenwuq/MuDVzafSrIaMdMUu5PUU+YViptb0pCDVvcntVK+u0jKxIfnbv6D1p8wcoyaOM4eUfdOaydR8qVfOEoVMck9SKgvLy4WZUlYOvb1xWJdXDyzFn6AYxjFPcNixeTxmAJC5C55HSqHm4IweB2qGRy2M9O1NzyKpIVy2ZlJzt4x0oW5ZRgHgVATsI703zMGiwrlp7lyvUioY5GJ44AqN3ymQcVGHOeKdguWriUyfNtAIGOKrFj2pXkO3GeKajZ4NAEkbMPcVKkmTgnOaYqntxQVweaQFhSNuQ3NPXerKznjrVZSygDPX1qUM3ysz8DtSGdnpN9bz26JGxDKMEN1rUBHXNcHaXiQzAhMYHSussL5LqNC3Cjrn17VLHa5oK4dsDnFSYoWMeYX46YqXaKQrEWOadin7RRtFADDzWFqIKalCe2a6DbVS4s0nkVmHKnIpA1dE8fKD6U7FIgwAvpTwKBmD4i/wBSPrXN10/iBcxj61zpjq4bBIhqu3+tq0VxVV/9dVMI7k/8FMH3qd/BTV+9SRUjsNKH+jp9K0xWdpQ/0dPpWlUPchbBRRS0hiUUUUAFJS0UAJRS0UAJSUtFACUUtJQAUlLRSASilpKAEoxS0lABSUtFZGgUUUUAFFFFABSUtFMBKKWigBKKWigBKKWigBtFLRQAlFFFABRRRQAUUUtACUUtFABRRRTEFFFLQAlFFFACilpBS0xBRS0lMAoopaAEqjqozbmr9UtU/wCPY0gOcltGk+ZRmolsm6Ohq79sSJcHtUY1AF9zjC1CcjbliS2FosRLEVFe2YuJCcVah1G2IOWFRm+h5CNlj2pe9e5Xu2sZ5tpYRtjBoS2lB3PkVrw3aKcSLimXkyMvy4quZk8i3M5lyOBmug0hdtuB7VixHkYro7FNsApmbLFFFLTJEoopaYCUo60UCgQtBpaSmBTvv9S30riv4n+tdrf/AOpb6VxQ6t9aENbkb9qctNftTlrZbEy3HYqa3uGgOVqLFFPck0Bqs+Op/Ok/taf1/WqAoNLlQ7s0P7Xm9/zpRrE3v+dZtAGaORCuzVTVZn4DYPuaqXt8UkQoxaTGWJ6fSmvbmKPLkBj2zzWe6l7jBbHqTUWVyy3dM6DdMxEr84x0FZszKflTPvmrNzLuuHLNuPTNZ7HDVSRLYjn5u9KnNJgHnNOQgOcdMVRIrHFRAE045Y5pyLQA3yzjk0m3FTntTCOKQyEg0Dg1Nt+UGo2XFMRKhGeuac4wciq6nBqyjZHPJ7UAB5GOhpGJA2kc0bx0Ip7APjbikMQPjBrX06/eEFEI+cYORmskZJ29PrVmA5kGDg0mNHVxaoExhz7gnNTf2yB3H51z64x0waCanlHc6Eayv94fnS/2yvqPzrnKQ0+QOY6T+2U9R+dH9tJ6/rXN0xqOQXMdQNZj9f1p41mP1rkqcDxRyBzG5qt9HcxjaelZORg1EOtOppWBu404NU5P9cauVTk/1xpscdyX+Cmp96nH7lNT7w+tJFTO00sfuE+grRqjpg/0dPoKv1DJWwlFLRSASilxSUAFJTqSgBKKWjFACUUUUAFJS0UAJRRRQAlFLSUAJRS0lABRRRWJoFFFFABRRRQAlLRRTAKSlooASloooASilpKAEopaKAEopaKAEopaSgAoopaAEopaKYBRRRQIKKKKACiiigBaWiimIKKKKYBRRRQAVDcqGhbNTUyRdyEUAcNeA+c/oCaWErImGOKsapCYbtsj5X5FRRW6ZDHgUdBxEWwRjkSYH1qdLeKE5DZIq1BDbP1cfnTLiKIsVjOaNy7W6FeeXzPlU8imgsRyaHhEJHOaaJQTRYVzU0q3EzEtXQIgRQorN0SLEIb1rTNIgKWiigAopaKYCUoopRQIWkpaKYFHUP8AUN9K4ofxfWu11L/UN9K4nIAbPrQhx+IY/anAiomlQjrSbk/vVpzWG4XZPuFG4VBuT+9S5X+9T5hcjJwRijNQZX+9S8f3qOYXIyepklFvG0mwM38Oeg96ht8bsM3FEr7yEdQq44xS5rhytEeWnclnbce9RyxrACc7mNTQReUiu7D3HWoyySElslV6YoEVCdp5HFQnDPVmV9/T7o6A9qrDg5qkSPaMCo+pqSSQEcdajWmIXFSKMD3poGTThQAEcUYA49aOc0u0kgg+1ACkcYNMZaePmJ9RR1BHU+lIZAy4NKhJzzzTnGajHymmIlKsccAinE8DnBpYn7GmzkbhikMcGwDnpU9uc4PboKqoSRgnip0ba4C9BQwNSJty+9SYqlBNjrVzcMUkMWkIo3D1pcg96dxWGmozUxAPemlPencLEVOFO8v3pRHRcLDR1pe1PEZpTGcUgIqpyf681oeU1UJQVuDmkyo7kh+5TU++PrTj9wU2MfvB9aEXM7nTBi3X6Vdqrp4xAv0q1UMhbBRS0UgCkpaKAEopaSgApKWigBKKWigBtFLRQAlJS0UAJRS0lACUUtJikAUUUVkaBRRRQAlFLRTASloooASilooASilooAQ0lLRQAlFFFABRS0lABRRRQAUUUtACUUtFACUtFJ3piCilooASlFJS0ALRRRTEFFFFMAooooAKKKCQBk0AZOuW0b2zOeCORWPbqrx4NaOtXPnRtHGc464rAW5MfFNxdhQkrmj/AGajchiKkW1SFSc5rNGqMgxmmvqZdMZpcrNOeIt7NljzVSJiXFRSSl2+taOm2bOd7DitYx6GMp21Oi0a6XyljPDAdK1jzXGzzvBdAxHGKv2+uMMCVfxFKVOz0JhO61OjoqnbajDOOGFW1dW6GszVO46iiigApRSU4CgQtFFFMChqf+ob6GuClZskCvQNQiMkRArmX0TJJBpoV7M54oaTYa6D+w29aadEf1qh8xgbTRtNbp0WT1pp0WWmHMjEw1GG962v7HloGkSjtQHMjLhZ1cYwfY1bcCVcgbSOMYq4unSIMFBn1qGaJ4QWxgZwakq5VnKrlQT6ZPeq7lQgy2TUs+S2OQtVZB82PSqRmxpYk9eKY3cU7ac0jjAqxEY5NSAZNNFSxrxSATbzTgOak8s44p6QZ4xg0XCxBjmlCkVZMBAzimCP2pXHYiA5yM5oxgk1YVGBp32ZtpJFO4WKbDNRkVZlj2Z7VWbJzQIQDB4609/urnrQinvSyLzTAYhO7ipu+M4qLYQ3oaXktSAtRZq75u1RxmqUXyjPJqaOQMOTnnpUMuLsSm7UdVoF7H/dpj24cZzk1CbU54pGly19ti/u0ovYf7pqp9kaj7I9FhXLv22H3pReQepqh9kko+ySUWC/kaIvLf8AvGnC7t/79Zf2SX0o+yS+lFgv5GsLq3/v1Xumgf5kYFqofZZvSj7NMO1Fgui0fuCiL/WL9ajjWULtZakhH75QfWqRM3od7Yj9wv0qzUFkP3C/SrFQyVsFFFFACUUtFACUUtFADaKWigBKKWkoAKSlpKACkpaKAEooooASilpKQCUUUVkaBRRRQAUUd6KACiiimAUUUUAFFFFABRRRQAlFLSUAFFFFABRRRQAUUUUAFFFFABRRRTEFFFFABRRRQAUuabRnFADqSoJrqOFSWYVk3Wt8lYhn3qkmyXJI3C6r1NQyXsMYyWA/GuWl1C5l6vge1VmZm+8xP1NaKBPM+h0VxrsEfCnd9KzLzXZZIyIxt9zWYRUcgyMVSiiW31NTS8zW7F+Se5qpfWpjcsBxWlo8WLfFTXcSlCGrTluYqdmcrIBmmrGznA5q1cW/77jpmtfTbGPaG6mpjB3saSqJK5W0/Sd2HkFa7xrBCdoxgVcjiCr0qrf/ACwtzXRFJHHKTkzAkO+Rj70oHFKFppY5wBWJ2JWQ9SVOVJB9quQalPCeW3D3qmBxzRUtJjOgttajbAk+U+9aUV1HKOGFcdjNPjlkiOUciocOxXM0dqMHkU4VzdprLJgTD8RWtb6jDMOGFQ00UpJl+imK4YZBp2aQxCobrTfJT+7UlFAEXkJ/do8iP+7UlLTAh+zx+lIbaP0qeigCD7LH6Uj2se3pVikfgetAGTPC7MQhwuce+ax57G5FxiVDJG3v37V0UkTh2JU4bnjtVqOJcBiBmkO5y0Hh6V2zKdq9cH/9dU9R0ZU4t+SpO7NdqyMD8vI9KyJUaNrjfD5isSRgjPNO7Dc42KDJUyYRTn5z04qvdooceWcqeldJrFn5WjxfuQjqRuweea5hkOatO5LVhgFW4o84zUKRkjOKuwqcClJjiiSOMelXUgXAOKroOauIfkqLmliBohTBb5PSrYHNSKo9KLj5Svb2YLValtlCcVZt0AFPdBtNVcnlOdu7fJNZjIFzXQXScnNY1xGeaaZLiVAeaU9eadbRGWZU6ZPX0qS9t3tpzE4wRVmZBjGT3FPjYEc012zgU+OEnkjGRnJoAsdIxtwT61JCh+VgMk84osLSe6JVMBe+a0Rp8ke7zB8qkDA4yallImtbD7SQAQMjPFWDobf3zV/TraK3KbuoHOK2olDLll5qRs5M6K46OaQ6NKP467Dyk/u0hiT+7QI486RP/fpp0q5H8QrsvJT0pPIT0oA47+zLodxSHT7seldj5CelH2eP0oDU437Fdj+EUfZrsfwCuxNvH6Un2aP0oDXucd5F0P8AllUYtJ2nVjHgA812htIz2pPsUZ7UXB3YWY/cL9KsUiIEXApaACilpKQCUUtFACUUpooAbRS0UAJRRQaAEopaSgApKWigBKSlooAQ0lKaMUgG0UUVkaBRRRQAUUUUAFFFFMAoopaAEooooAKKKKACkpaKAEopaSgAooooAKKKKACiiigAooopgHeiiigQUlLSUANkkWNCzHArEvtY5KQ8+9WNdmKW+0HrxXNhq1hHS5nJ62JpZZJjl3JqLFKDml6VqSGKawyKcTSCmBGqnvU9rb+dMBTK1dIi+VnIpxV2RUdolq0QQxN2FYeoX8k11si+4D+dbtxDJJEUj4z3qlPpixW/yj5h3rSxyqRShWNx845qOC5ntbolFJirQiWEW5V/v1a06FJYjuXJpRRdR3RbtblLmIFTzWdq0nOytE2qwjdEME1jajnz/m61TdkRTTclcp5xS4FLikIxWJ2CE0gPNKeBSJyaAHgUuKM44paAEIpm4o25SQfanMajegDc0e/d22OckVvZyM1xVhJ5dyp/CuygbfEprGasy4bWJM0ZpKKkodmlptOFABRSUtABRRRTAWiiigBahkhViCQMjoalo70AZ+p2qTWMy4yStefSArMR74r0yTc5Ma46ZOa8/vbbZqDR9cMRQnYe6GxQZQVMq7amCgDFJwOoxUXuapWGDg1OjcVGUyOKQZWgCwGqVW5qsrU8NSKL8cmKc0nHWqaPilaSncVhtxhs1k3o2jArTY8VSmiMhJpxepMloGg2wMxnkUlE60mr7WuN+cnuPT2ro9LtUS2ESKRgZLepxXO6nHJbX0ycHLZDYyea0vdmVtDPjhLsOAcnAHetfUHWS2ghECxv/FtHBxVfS7P7W7RhikgPyseg+tS3ErteRweSHaPK/Kc7qbEje0coLPYigkEDgdR65pjsjX5EofOflGCfpSaRuFiNvITO5QeQfQVZPlyorIQCoyAOvHYioe5RdtE81htACYB4rRUADiqMAFvclATtZd2PQ55q+DxQJhSUtBpiEopaSgAoopaQCUUUtACUUUtACUUtJQAUUUUAFJS0UAIaKKKAEooooAKSlooASilpKAENFLSUAJRS0lAAaKKKAGUUUViaBRRRQAUUtJTAKKKKAClopKACiiigAooooAKSlooASilooASiiloASilooAKSiloASilpKYBRRRQIKSijtQBz/iCTMiJ+NYROCRWprj5vcegrKk6g10R2Meo+I9aeTzTYxxS1YC0DpR2opAKOTXRWEey1X3rAhXdKq+prp4l2oi+1XDcwrPoTouBUU0e5SKnH3ajmYRoWNaGJjC3H2pienpV/TMHeB2NZwkeW8KjjdWtZW32ckDnPNSty2tESynGTXN3j+Zcu3vW/ev5cLH2rmyckmiY6S1uIKb1anHgUi1mdA1+lCDAzTmpGOFoGNBy1PzxUMZ6mnO2FNMQqncc0jUJwlIeaAFiOJFPoa7GwbdAK41ODXV6S+6AfSsqhUdzQopKKyNBactNpRTEOopKWgApaSimAtFJS0AFFApaQDXTcMjhscGuElRlvm39QSa7m6uYrS3aaZsKoz9a5W8vLO9Hm2wBcsdzYP5UPYuJnvnGRTfO/vDIqUDNVZX8uTB4B71KVy2PL45Q/hT0lVxg8GosgryPxFV2IDcGqsK5odKUVWjlJAFTb8CoLROtPwB1qm87dF4oTc5+Yk07CuWiUzjOfpUsdt57BAMbj6VAjMv8ACAK2dFhNzIzngAcUIl7F6CENbsnOSMD+VYt7pBniNxG5SQDDDtkcV1QjVE44FZF3FNHHJ/zyYkjBxiq2M0c1a206iHCYDMBvBxn15q7JANPvM+WZXbLDacADFXra1aZy6JtSIYXtk456Vd023UwGVlG9+uT/AFqmwKunIghclv3jtuJ7E4q7HAoUTMFMh7Ac1WktJPtLGLPlk5wBkD1FW0S5lYfuVjAHBOf5UgLMEecP1J5NTxjA2nt0+lMtkMQ2Mcnru9alxyDQSOoNFFMBKKWkoAKKWigBKKWigBKKKWkAlFLSUAFJS0UAJRS0UAJSUtFACUlLRQAlFLSUAFJS0UAIaKDRQAlHelpKACiiigCOiiisTQKKKKACiiimAUUUUAFFFJSAWkopaACiiigAooopgFFFFABSUUtAB2opKWgApKKKACiiimAUUUlAgpkrbI2NPqnqsnl2bn2prVibsjlr2Xzbp3z3qtIeKV+tMY10oyJY/uin01OlOoADRQaKALenJvul9q6RR830rE0SPdKW9K3UHJrWGxy1dZEn8NZ+ozbQBV+VtiE1jzAzhpG4A6Ch7CitSHPlN5x6mteylaWPewwO1ZECm4b5j8q1tWy7YKUS5mfrEm2Hb6msWr2ry77gJ6VQzSluXSVkDHtQDTc5OaWpNBTUcpwtPqCY8UwCM8UjnOBTkGEqN2wwoAnHSg8LUaZJp7noooAFrotDfMYFc/jGK2NDfDEe9Zz2GtzoKWkorE1FoFFAoEOpaQUtMAooooAKWkpaACmySpDG0kjBVUZJNOrlfEWou9w1uDiNDggdz700rgLNqC6nfMrkiADAUdcZH61nfZEsd8aHIJyCaTSp1F0V253DAqXUTiTdkfMMgD07VEr81jSNrEUZyaWW2Eg4qqkuDVuOcGlsWtSkbKUNgEge1PWwIOT+pq95ygZJqLz1c8cj1quZi5UQxwfNx2qR4GIwKuW8WSMDrSzrsel1K6GEWeKTD8e9XIZUC7t61bktY7gdMGo009I2zkflVXRHK0LA5lOcfL711WgRbLRm/vNXPImWVEGSTgV1WnxtDbeS33o2IP8AP+tCFPRFogVFcQJcxNHJnafQ4qWkpmREtukVuIol2qBgCq7W+0YG5WPcDg1dpcUDK9vB5K7dxY9yasAYoopiGYyw9BT6AMUUAFFFFABRRRQAUUUUAFFFFABRRRSAKKKSgAooooAKKKKAEooooAKSlpKACkpaSgAooooAKSiigApKWkoAO9FFFAEdFJS1iaBRRRQAUUUUwCiiigBKKKKQBRRS0AFFFFABRRRTAKSlpKAFpKKKAClpKKACiiigAooooAKKKSmIKy9dcLZsM81qVzviOU7kTPHWqhuTPYxGOahJ+cCnk4NRMfmFdBmW06U6o4zkU/NAwJ5ozSE80meaBG/oa4iLVrpxWVo5xbitTNbRWhxyeoy6YeWRWQjmWQxA/L3NW71mklWMHCnqaq3QEG0R9aTLh3GN+7uFijOM1tjEVr16CsaFAHRmOWJrR1OXyrIjODilEJbnP3Enmzu3qahc4FL71EzZapN0rIepwKC4FNzTTQMUyVE53U41G5xQA5G4pnWWlj6UijLk0AT5wKfGuTk0xFzUxIUUAMdvmrS0ZsT1lZy1aGlti5FTPYDrB0FFInKA0tc5sFLRS0CFFLSCkeRI13O6qPUnFMB1FUbjV7WEfKxkPotY17q81yCiHy09FPNVYR0Ut3bw/wCsmRfYnmqcut2ifc3OfYYFcoyliSW/E1A8rxNtz9D2p2Fc6W58QOI28uNV44JOTXIz3DTStJIxJJzzSyXEjAq557VU3YY+vvVJCbLW9gAVypHemRyv5xDEtu45qESN65pCxGCDyDmiwJ2LZPNKHK1JIm6JLhPuSdfY9xUe0ueOKzsbJkyo0g5NTDYkW3oRUcb7eG/OpCqyj5WBNSUaFlcRblLNgAdaW4jWeOSRW5HSs5LdlcLuOKubfLTAJqWWitDcsvyt1FT/AGjPes+ZwZiB1q7p1nLdzLHGvJ6n0FPlFzGhYpk+aw4HTPrXS2H/AB6Kc8nJNV203ZBElu20oMHnGferlvEIIVjBztHX1ppWZnKV0SUlFFUZi0UlAoAWiiimAUUdqKACilpKACiiigAoopaAEopaSgAoooNABRRRQAUlFFIAooooASiig0AFFFJQAUlLRQAlFLSUAFJS0lABSUtFACUUUUgI6KSisjQWiiigA7UUUUwCkpaSkAUUUtACUUUUALRSUUALSUUUwCiiigAooooAKKgmuo4Qctz6VQl1dR90UhpNmtkDvSbl9awW1ZyewqSPUy3cUXHym2GB70ZrL+3EDPB/Gli1HecUXFympSVDFOrjrUuQaYgrl/EYP2hfpXUHgZrldalEt2V/ujFaU9zOZjk5FQsfmqVwVYjtUD8NW5BZhbtUuarRH5qnzmgBxPNFNJ4paAOg0dsxAVrHpmsXQmzkVsSnETYrdbHFLcoXcoz8vLdhUaIPLLynLUy2dUd2lPzE96TDTSZPEf8AOoNVsNsiZLsZ+6DxUuuycKmadFtS7UJVLV5d93j0FHQLXkUHbC0wdM02V8sFFOPSpNxc0UzNGaABqic05mqNzxQA5D8tMSTElKD8lRpjcaAL6uu3NMJaQ8dKiU7sAVbQALQBGE2jmrennFylVnNTWRxcJ9amWwHYw8xLT6jt+YVqSuc2CkkkSKMvIwVR1Jpwrndav/OmMKN+7jPPuaaVxDb/AFu5MjfZmWOPoMjk+9ZzXzyfPKS4P8QOajkYNH7VW85YVO4ZB7VqkRctlmZSwJGRxVTeT9859zQJDLykjbf7pPNRTMVOf5GgRK7Pj92cMO3rUS3agHcuG9O1ME3rTp41mTzE++OvvTAhkuHk+/g/hVc8uafSEZNMBtLSUvTntQBqaLIkhexmOEm5Qns3amvG8EzxSDa6nBFZBlJb5eMVt293DqUCRzyeXeINqO3SQdgT61Mo3NIsYc/eHBpyrHIc5Mbe3Sh0aNikqlXHUGo8HPWs9jQt8gjdcHHsOaf2PzMR71WTcPSlmnEUe5jn0HrSKFW3DS7ugzya6SzUaVeRMrbraYbGJ7N61yWn3ZkuWEvfkCu2gSO9s5bMnDYypP8Aep7Mi6ZsUlVNMuTPahZARNF8kgPXIq2aZAUUlLSEFFFFAC0UUUwFpKKKAFpKXtSUAFFFFABRRRQAUUtJQAUUUUABooooAKSiikAUUUUAJRRRQAUlLSUAFFFFABSUtJQAUUUUAJRRRSASiiigCKiiisjQWiiigAoopKYBRRRSAKKKKACiiigAooooAKKKSgBaKKQkKCTwKYAxCjJOBWbd35OVi/Om3Vy0zbVPy1Rn/djnr6VnKXY0jHuVp5mzycmqckuO/NSS55YmqjZY8VURMXzCTnNOWchgBURBC0IpHPU1oSakE8YxvG49gelX47uEgKQAawi21c96YZCgyTU2uO5uXN2kYzG+T2Aq7p97uQibj61zlpMoO9xlu2a01uoshguPWnYL3NxrlDHgNmuTv932l3xwTWwJ45D8pxxzVa9gSVNynpTi7MmUUzDnBYZHWqjFgcEVckPl5HcVUklDdq6TAeh5qwDxVVT0qZTQBKTxSg8CmnpQp4oA3NA+81at5KIo+TisvQPvNVvU0MmPQVstjka94zyDLNvxhKvSyq0ISIZb2qqZN8YijHzVYswtuDv6+pqDUZaZjZi/3/esu7k3TyP71au5mMrOn3PWsq5k4x3NDHFdRinfIWqY9KiiGBUvakaDRSGg9aD0oAYajc081G5oAXPyVFH1JpznCUkYzQBZiFWA1QIMVOgoAR6lsz/pCfWoZDzU1nzcJ9aT2A7O2/1K1LUVuMQrWdq2qrADDAcydCR2rnSuai6vqi28bQwnMp4JH8NcxJLkHNLNIWyxPWqbvzWiRDZKj7lIBqtcNkAUkUm2Q56Gmync3tVCGKSM4p4fAwfunrTB1NNJ46VQh7DBxTopDG3FMHzR+4pBSAdMgVty/dbpTF5PFSrhlKHv09qiBZGI70ABGOTxUDvk4HSpiC3U0xo80ARYpQMUFStKOaBmhDevcRR20xB2H5JD94D0+lTmJwcVk9K2tKmF0dj8Oo/OomuppB30HpAwxuPXtVHUSDNtHRRitqVCis+OnArBmBZyazi9TSWxWVzFKHXqK72wkd9k4BjTZgH27k1wUg5rRudVvZNPW3L7Y1wOBgke9aNXMk7G4niVV8QSMihrdxsJHVsfxV1sM0c8YkicMp6EV5Naf8fCn3rodO1iWwkG35kP3lPem0Lmud3RVayvYb63E0LZB6juDVisxi0tJS0ALRSUtMAooooAKKKKACiiigAooooAKKKKACiiikAUUUUAJRRRQAUUUlABRRRQAUlLSUAFFFHagApKKKACiiigBKDS0lIBKKKKAIqKSisjQWlpKKACiikoAKKKKACiiigAooooAKWkooAWkoooAXOBWdfXOT5SH61Zu5vJhLd+1YbSdXY8nrSZSXUsK6qMn8KrSfMC7Hio45DNJx0p1yeBGKhotMouDKx9KPKwOBVwQhVoSLPOOKYGe0JzmlWEggVclTL4HQVJHDkFjRzMLFBo8n2FV51ycVoSDaCfXpVYJueri+pLIViKgUkjsFxmrxjBU1UkjJfAppisEcrrwD1q1FMwU7ulQInzAYrVisPOtmAOGxxRzajtoc3cy/vTnpmoJAGXIq1cW6rIyvwVqq6BR96utbHM1qLGeBVhDVSM1OD0oEWO1EfSkU8URnqKAN7QDjfU11cF5GiTlqraI2N9STlbeQyDvWvQ5re8MTFo2W6mnOr3H7z7qD9aj2m5/eNwB0FPa7Cw+WBluwqUWyC8lUQhRxisjmSTPap7verYY8mmRrhaTNEIvBqTNMxzTqBgaaadTG6UAMJqJzT2NRMeaAGyNwBUkZCrk1WkbkVKFDqMmgCwtyoPWp0uFboaoCFCetOa2ZRlTQBfK7jmrNgv+lJ9azbedgdr1p2bBJRIei80nsBvarqsdjCsCN++Ydv4RXOSyBhuByfWql5K1xdPMeWY81AZHXjPFZpWLbJZnJWoM1Ih3qwqLpVogb/FSn71IPvUE/NQAuMc1GxODzUhPFQsevFMB0TYansMN7VCOOasD5489xSAQUsg3LuHUdabTlPNAEYpaVlwfaigBpUGoyuDUpFJjNMCLFPhd4ZVljOGQ5zQRilBKhh2YYpDTOgnv4p7BWXqw5HoaxWcZqON2VGX8aBuJ46+tZqFmaOd0B2qckZPpUbySlCpPyntU+3C8dfWkEYZeT1rQzGWqHJf8BVgmmjCKFHSlXk5pAbOgXrWV2gLYjc4Ydq7gV5spwPSu90q5F3p0Mvfbg/UVMikXKWkpagYoooooAWiko70ALRR2opgBooooAWkopaAEooJA6nFRvMqd80rgSUVGJVbpT8j1oGFLSZozQIKKKKAEooooAKKKKACkpaSgAooooASiiigAoopKACiikpALSUtJQBDRRRWRoFLSUUAFFFFABRRRQAUUUUAFFFFABRSUUALSUZpsjhELHoBQBl6rNukEYPTrWLdz5/dqfrU13OWd5D3PFZ5JLAdzTS1Kehesm2gt2AqbIdwe5qAfu4gvc06FssWPQVI0WmOSFpzMF4HYVEjZbd6UxpcsB3NKw7j9mSPc5qZ/lhwe9MicM3sKbLKJHwOlK12O5XlXILHoBUUQGRU9022L9arxnGOea06EEpIxj3poi6mlVckHtVq3QPzUspEUFuTitqFQqACqaAA4FXkGFFSaI57xHaosqygEb+uPWsB0AHQ12mrwedZlscpzXMugPQV103dHLUVmZqqQ3UVMvFJdrsIxSRtlRWhkWVPFJGcSEUiGmk7ZRTA19Om8oP9KmTddEs5wo6CqVkQZSD0qWWYxuUTvV9DK2pN55QmJOtJJH9nw5OSeajWPYm8n5uuagnleddqngd6AInYzTFjzTqSJcLTqk0Iz1p1DCkFABTHp9RuaAImNQO2KkdqYkbSH2oAkt4BKMmrAgVRwKks0CripyuDmgDPbaDyuKsxFWQVJLErg8c1WQGMkdqAJHhU/Wpd3l27E1VaVt2BUs+TAFPUdaljIk5XcailOakGSMAGni1ZhmkBXhOGpZV+Y05oWjbJ6Ur8rmgRXX71B+9TgPmppHzUwEc9KianufmqInnrQAtTW7c4qDtT4jhqYE7Lg0nennkA00ikMXGRim9ODThQVzQIaRTDwc1JjFBXNAER5waU00/Kfan5FMBFADCpVUKKjx3p7HJwKQxc5p3QUgGKY79hQAp+Y1YjXAqOJQo3GnmUdqQDmPBrrfCTltOkU/wvx+VcgTlfxrqPBrZguvQMoH5UnsNHS0tNFLWZQtLSUUALS0lFAC0UUUwCiimSSLGu5jgUgHkgDk1VlvY0OPvH0FU575pWKp8q01VZl6496zlU7Gih3Eu7tnb72xfbrVR7nkKDuHrViRY19XNQ+WHziID3BrK9zRKw9LhwAN1WFu3HysO1ZojkVjzwPUU8yOc8fMtF7Ba5f+1Ox+9ij7ZIrbTzVRJGZOuPUVG7kHFHMw5UbEN6pO1jmrgIYZByK5oFm5HWrdnevGwV+VrSM+5Dh2NukpEcOoZTkUtamQUUUUAFJS0lABRRRQAlFFFABRRSUgCkpaKACkoooGQUUUtZGgUlLSUAFFFFAC0UUUCCkpe9JQAUUUUAFJRRQAVn6tceXBsHVq0K5/V5d0vsKBozJn3HHpTLdd0u49FFIxypPrShhFDjuaroBMzbzmnbgo296ijOEyaIyZJM9qmwy3nbHUGSWz3pzktwKfFHtG5qNhjmbyYPc0225Xee9QysZ5go6ZqeUiNQgoAhvJAce5pkRHJNQXEm6bA7U9M7QO5q7aElpWLNgDir6AQw1UtlwRmnTz7nAHQVk9WaIu2w3Ee9aPQCsq1uo15bOBVtLuKVsK3PpTsWiyVDKVboRg1x90nkyuucgHiurnJZQgOM965K/OJ5F6/MRW1EwrFKUeYCWFQx5FWiuVApssO1QRXQc4IabPxg0imll+aOgCe3kbIK9avIgCFyctVTT8CM7hzTmkLsVU/L61SIe5MJGmbZnC96bPiHheKG2xJkVTldpTuJ4FMXUmEoxinK+aqqRT1cCpLLR5FMNR+bSeZQA92CiqryE06R81D1OKAHxIZG9quBAgwKLdAi+9OPLGgB8BwTUpYCqqkq1EpJGQaALJIx1qCUDrUAkYcZpYw00gGcDuaAHr8nz4yx6UMSYX7kc1M5XGFHAqujDcQeh4NZ7jEjuQqiopbqVuhwPaogpSQoexp5GaoCEzNnk1LHMG+U1G61Epw4oEWscmmk45p2ciopD2FADCepqLNOkOBimUDHDmnjg00DilpiLSHK0pFRxGpaQxtOFIaBQIUik6U6kNAyN1yDTMHA7VN2pmBgigBoA9amQADPrUIBHFKSQo5oAdI/YUkcRPJoROcmps4HFIBGUkYziq7ZVsZqyOaguRiQUAPRiI8muv8ABa406Z/70n9K41jiNV7967vwomzRUP8AeZjRLYqJtClpBS1kULRRRQIWikpaAFopKKAEdgilmOAKw7y7aeQgHgdBVzVbjyowO56CscNtXJ6ms5s0gupMGWMZPWla6O3HQnoKrA7356Co1O6c1lY1LiSHPPbk1YV1K5xzVA55x9aswfNCPUUhiykqxbGQRg1FCP3hB6HpVgDdGyn04qtAdpKt07GgCUphs+1GwMPWpQAeM81E+Y2BPKnr7VIAiinmNeoHWg8EehqTbnj8qYE1nP5bbCeDWnnNYByrVr2c3mxA9x1reD0sYzXUsUUUVoZhSUUUAFFFFACUUUUgCkpaSgAoopO9AwooooAgorOGo+oNSDUErm54m/Iy9SVVF9Ge9OF3Ge4p86FyssUVELhD3pwmQ96fMg5WSUUzzF9aXep707isx1FJuHrRmgVgopaSgBKKWkNMBD0NcrqDEzOPfFdRK2yNmPYVyVw++4z6nNNDRBLwyrUE0m6UAVLMcyE1UU5kJqkhMstIdoAqzAML7mqaDLCrkbhR/WkwLKbV6jJqOecufLiGSfSoyzv8icZ71Zt4FgGScvUbblBBELdS7fexVWeU/M56npVi5kCrljx6etZcshlerir6iYRgs+auwxn0pltASMkVeUBMAcmplIcUNP7tMfxHrTIIt7/NzntUrqT71H5skBz5bE+tJFmusEUcIGB0qOGJFk3BcGs5L2ad1RUPPc1sRq20buuKbTQ0yvqkxto0fnaTjIrm5SJJmfrk5rsJIkuIWilGVNcneW7Wtw0Tdjx7itqVjGsmRhfmzSsu4EU7oKUcitjnM6RfLYjtSBsqas3Ue5cjrVENhsUwLMDO4I6CrR2JHUNsVWM54puDI3P3apbEPcehMrjcflFNucKcA8U6YhFGOtVXLE5agEKDRupuaSkUSg0E01QTU8cBPWgCuxp9vGWkyelSSoEIGKnhQKucUAP6UsYzzTlHyE0ifKKAGOtMJytSFxmo3KnpQBCRk1ZVfKTHc9aZCgB3t26VORkZb5V96iTGROcJjuarE4NPmmiU4Vsn1qAyoT1oQEkq+YokX7w4NNHIpEcZ4NOIA5Xp/KmIawyKqvxJVrNVZf8AWigCxuxGKhJxyac5wBk9BUDNuPtQMCcnNApKcOtADwKCKBS0CHoeKmU5FQCpVNAx5oHBpKKAH8YpCKAaXIoATAppA3D6U+msPmBzQBK1jL5QlGORuA9qr9ue1WDeTCDygw29M45x6VW5xS1G7DgaWminCgQ9ajuACyGnrSSnEZ460hkHVsmvQfDYxodv2yCf1NeeqC7BBzk4r06xgFtZwwjoiAUT2GiyKWminVkULRRRTELQKKKAFpD0NFB6UAc/rTn7So7AVQdzgDNX9cUCZWzzisvO4/LzWLN47EsbcmnRqd9EUZHJ61YRMCkWMNTW7gcVC6tmmqSp3UgsXwMA1TLbXIPTNTpJuWo3UFqQE0a+YAU6jtUpAkT3qiHaBgc/L6+lWRIT83fvUtAIuYzsflPX0qcDyxg8jsaRHV/lbhuxPejfs/dt07ZpiIpiCc1Np022Ur2NU5iY355U02NzHMDniqi7Mlq50vUUVHC++NWHcVJXQYBRRRQAUlFFABRRSUhhRRRQAUUlFAB3ooooAwA0Z7Uu2KssT+9KLgnvXl8rO+6NTyozSeQvrVFbg+tSC5PrS1DQteR6NR5L9mqAXXvTlu6LhZEvlyj+I0fvx3NNF1TxcrT5w5UKJZxThcyjtSC5WnCdD3FPnYuVALxx1FOF8e4pPMjPpS5iPYVSm+4uRDxfCnC9U1EI4j2pfs8Z6Zp+0YuRDb66X7KwB5PFc5nMze1amqMI8Ip96xlbh2NdVO7WplJWZHI2XPpVaLl8e9TMcITUVuwBzjmtuhn1LKdasxJn61WVmPSp95RPesyizuWPgcH1oaYKmcfSqkZMjbmPyjtTZ5c59qLBchuZWllxUttEqnfKfwqCEFm46+taVvb+oyacnZWCKuKsjHhRgVZiiKrk9ackSxDLdfSrEY3EGsjVIdbwbiC1WzAD/DRGuKnXmmirFZLdVbO2nkYPpVhgAKoS3AM2zoKYJFhT71n65ZefbidB88fX3FXBJEP4hSzTxrCxYjbjvTi7MUo3Rx5kLcVIjdqhJBdiOmeKN2K7DhehLJg1m3Mextw6VLP5xyQeKrBpZBt2k1T03ITT2JoSWHtVtpFWL3qrDBOi52Eir2mwJPKfP4+tTzJIrlbK8fLBnqO527+K2rjTODsbI7VQOm/Ny1L2kWP2cjOzihWG4Z6VrR6ZGepzUF5pnloWjpe0TH7OSQ+JE2grzUgGKqWchC7G6irDSAVZITIDg0A4TFQvJmnJTET5wtNZsCkL8YNQyMTQAOcmmpgnJOAOpqJmNO3JsAcE9+DSYDpb0LxGPxNQYubjnnHqak81F/1cYB9TyacJ9/yyZI9qkZB9mUfflA+nNKI7YddzfjirHkxv92QfQ0hsWxkFT9DTAixARtVMH1zTPMaNtrdKV4GQ8gigqZE2nk9jQA/qMiqxRhKCafCxBKN1pZmwB60AQOSzH0pMUUUAFKKSlFADxS00U4UCHCpFNRinCgCWikBpaAFpM0UYoGG40mSWHeg0n8QxSAD78UhOBQc96a5xQA4HNOFRg1IOKAHCif8A1B9jTQadJ/qHpDJvD9v9p1a3TGQG3H6DmvR64/wTbZnnuCPuqFH412FTPexSFFLSCnVAxaKTtRTAWlpKKBC96Rj8uaKZM4SJmPQDNDGc3q8pknb0HFV7ZAqjnk80XjF3ZqjWFRGCrlXHfNZGyNBAKmXBrPtp2Pyuct6jvV4AhcikaLUftBo8pSOlUprt0fCL+dOS4mYcKp/GgCx9nx92neTlcGkhuMn5xtNWSykZU5FAjLuInTcAciorK72t5UnA7H0rRmUMprEnj2yntRa4mbWR36UOwcbGP0NZ1tMygK+Sv8qlmYryDmotYLku/dmKT73Y+tMKkJ7rUIYzLn+NeatRHzEVj34NCEa2my7oQDV6szTQRGw9DmtKt47GMtxaSiimSFFFFAxKKWk70AFJS0lABRRRQAUUUlAHA5NKGNaDWS0z7DzxiuHnidfKypvIpfMNWTYsKYbRx2o5ohZkXmGlEpp32dx2pPJb0o90NRwnNL9oNJFbPLIEXqakurF4GAznihQTDmaEFxThce9VNrDtS4OKXIg5mW/tPvR9px3qng0wk5o9mh8zNFbsg9amS9P96sgMRU0JJyT0FHskHOPvJzJIzH6VQc7Ux61NM3Ix3qrOfmArriraGDI5nwgFNgPzUyY5+gplu58ytraGd9TSU7cUjkuwHQVGGxzT1O1S7Gsix7yBFwtQyEgBe5pkRMkhbtUkS+ZMSarYNy3ZRADLcCtBZcfLGPxqghy2F6VfgQHBrNruapEgjZ+vNWokxSLjAqZKktEiVIHxTQKZg5pFEjuTxULW6tyRk0yadYfvdfami4Zh12iqVxDvsylvu9K57V/tEMux3byz0FdFHKEXzG3HJxzWZrzpcWwI+8DRGVppGdVPl0MAHik3haZuqORsMtdhx7l5P3vUcVOkcaDhRUEMgCircAWTOTispyb3NYRS2ATqnGBinIY5HBHFI6wDjNJi3QZB5qCzSVUERLScViyXqi4aMHPNWCI5kx5hH41HFa28b7upoSSG7vYsRMeD0qZirrg1BJKvao/OA70rDuUrtRDNlehqMtkZp15IH71XR8jFdENjmnuSZqSN+cVXLUm4jpWhBoMMrmqztg1GLhsYphYmgBxOaH6ge1MXLMBUjfeNSxjMUYxS0UgFFSpu9ahBqVWA96YFtBxhmzTzaI6/IdpqFJOPujHvThcEHipAq3EBhfLjn1qmx3MSa15m+0JgjJrKdNrsvoaYDDSUpoxTASgClxRQA4UuabmigB+aUGmgZpc4FAh4anBqizS5oAlDUuaiyaTcaBkhNN/i603fSg5PSgB3I9xSHntQD7cUZApAL0pRzTeppc0APFEufJOO5ApAakGGQqe9AzsvCtt9n0dGI+aUl/8ACtqoLJFS0hRBhQgAz9KnrJ6ssUU6m0opALRRRQAtFFFMAqhqcuI/LB69avMcKTWDey+ZMQOe1RJlRWpnyjdIFHrVe/tn35VyM+lWlZftIA6KKncCTkioTsbWujOs7d/MXJJxyTW8igJVazh3HOOKvsg246VT1GlYw9QjcysyZHFVYri4iwpj3D1Fb7xAjBGarm0UN0oTSE0+hWjllYZMRIq3DL/DtIPpUscW2pVjG7J61LaKsJtytZeox4bcPxrXkworMvSDn3FK4WK1sAeD0qzNGPL2n8Kp2koDbW6VfkTdHgfhSb1JsUofkk56Zq/EmCwHTOapIrfMD1FaUI3bT6rSYi5ZHEjr681fT7orNtj+9VvwrTXpW0NjKW4UUUGqJCikooAKKKKACkoooAKKKKAEooooA5gXSH+KnLOh7ise2kTz1E5wnvxXRW9nYyqCpXn3rjeHsdHtiv5qnnil3qa0V0i2PTH50/8Asi3X0H40vq77j9t5GYCmad8h7j8q0hpcAHb86SWwgjiLjbS+rvuP23kZ0JW2lLsPlPeoZJZL27QKp2dzVl9rxlDVa1nFrcCNxx2NXFaWFLe5I9qgJBWmG1j9DWhZGG9uHzj8auPBbRDqtR7F9x+0XYwDZp61H9g3dCK6GSzSRMr3qjLp9wmTG34GmqUujB1I9TKOmt2wfxqKaL7NGQepq80l1E2JIuPUVl38pd8mrhCSeonKLWhXzk7uwqnK2XJq5OwWDjioLaEyMZJPuLXQjJlOf5UGetNth81F03mTHHSpraPClvStdomfUlz8wply/wAu0U7OWyKhcHv61CRbLMEeIfwq3pUSyXCiQ4VjzViwtVl064bJDKvFRaWMTKfQ0ntcqO9i9qVkLO6UL91xuFLE2FFXNZcTzRkLt2piqIHSpkax2LSPVmJs1nqcVZhes2aIvKTS1ErUofmkArxq/UVH5JHTH41KDzT8U0wvYy9QkaKNQe5rJvJd0WK3dWg32m4feQ5rm7jIXmnFXmmZVHoU2Wq05wQaudaguY8rxXYcYRSZA5qcStjg4rOUshqykgNQ4lqRZUbm5arcdrGRlpP1qikEsh+RT9asNZ3Cx5LVDKXoWEhgUn5qdGLcMcms+MESgSNxU1+kUQUwvnPUZp8tw5rdCe7WIR74259Kz2kJ71HmQjoSKbuqlGwnK4rmolbDUrtUXJNWiGyweaQ0ikkUYqiApQM0oWpFWgBI1wc0E1IBTHGDSY0JikoJopAFKDTacqE8ngUwJEfnFW48Ecrj61T3Bfu/nTS7HvSA0GYRjcASPaq0jxyPuMa5pkdw8ffI9DTxJFMf7jfpQA0kbeFX8qYI4puP9W/6VK0TKPUeoqs4Ib3oAgkVo3KNwRTasSjzo9/8a9fcVXApgAp4FAGKCaAFJxSUlAoAdmnio6elADjTSKfilxQBCVIoAOKkJXoabt44NAAv+9zS9+aTnNLQAuaTNJSgUgHCtLQrQXupxRsMoPmb6Cs0V1nhOKO3t3uZPvyHav0FTKSirsuKuzpQMU7FRC6h9acLiI/xVlzIvlZJSimiWM/xCl3r/eFO6FZjqKMqe4o49aAsFLRijFAirfSbIeOK57Jd/djW1q5IhGKxo2EcgY/w5xWUtzWK0K64+0P7cVaz8lZ6y/v/AKmrhO4AUjWJo2xUAc1Zc71+TisYSOFIWpbdpepkbHpVDLKT5cox5FS5Bqi0ZVi3OfWnxy9j1qWUi8tBOKhSSnFs0gElbNZ96DjNXjzVW7GVoEZOdhzjmtKymEibazZDl/apbUlZM9KbV0ZmiQu4nv0q3AMKvsMVTb5iG9RVyIHywenFZtgNjk2TxjsTW0pyKwHO4gj+E1r28wZF9cVrB2ImizRSZzS1qZCUUUUAHaiikoAKKKSgApaSigAooooA4GGGOWVVmbCHrzWpb6ZZocxXDof9mSs67sZ4nOzJFUy00Z+ZT+VG4ml1Owt08rGLhm+pq4XEigebg1wou2B6sPoael/Ip4lcUuUdztZX2bRvznvT1QSptLcVxo1aUdZd3+8Knj1yVOmz8DijlZXMjpLmFIAB6+1VLmOOWMjHPrWWfEZOPMjJ+hqWPxBatw6sPqtZSg73RamrWZLYXHksVPDDjPrWkkMl0hYP+GKym1DTX53KD16EVbtNctLdSA64/GqUWmJzVjTV7mJAu3OPalSe5dsMmBVQeJLX++Keuv28n3SCfpVWsZ3u9xdSlEVucj524rkbxxv+laup35nYsfoBVC2sHuJDJLxH796m6NUmQ21q9yQW4TuabqM6xJ5MXA6Vo3dysSeTAPyrJeykkUyPRF63Zfs5NaIoxpnk9a2IbbNrtA5IzUFlZtIwYj5RWmpVWIHQcUTnroQoW3MyO3ILZHSqs67WrawCWIqhdR/MeO1VGVxNCQ3DrCY1bCuMGremDa+fQ1lxkhBWnaHbtaiWxUNzYuW8+TcPTFRCOpYPnSpPLxWNzZFQoRSoSDVox5qMx4NItEiNxQ5I5pq8UpkULyeKBixTjODVlZhjrWfGizOShzj0pHm8o4dGxRcGupff98jJ2IrB1m0WCMMpPXvWgmpRjjBFUNZu1nhVVz1p023NGFS3KYu7FRsc0pptdxxkbpmltwomXf0pTUZpgbT3qQgLHjFRG7efgHArKB5GasmZAo29ay5LGincGJMmGNTjy9o71nvKSaQSuKrlYuZGwsqBNoUVlT5ErcYFKkz0jku2TTjGwpSuRdacBS7aMVZmPWngVGKlWmA4CngUgFOFABSEZFOoNAEBGKbj0qZxnkdaru7dOlQMeML15NKWJ71CGz1pwOKYEnWkoBoNAC00rTt1G4UAOhuHh4PzL6Gp5IknTfEcH0qrlT2qWENGcr8yntmkBEMxSDcMeoNMlUJIQOnUVZcCdtpDK3Ymmm3blH6j7poAqE0lKylGKt1FAFMBMU4ClApaADFKOKQmkwTQA4vikLkilCUFaAGck07mkA564p22gA5FJmnEcUgFAAKWigUgJreJppFjUZZiAK7GO0SOFI1PCjFYGhIBN5rD7o4+tb3nivPxNR83KjsoQVrsGg9GNM8qQdHNO82jzK5uc35UAWcdJDS7rkdHpPMpRLVc7FyocJrpe+aeLu5HamCYU8SrR7Ri5EPGoTjqpp41OQdVNRCRTS5Q1XtJdxezQ+e9+0RlGU1kTsQp7GtbCn0qnfRKQWHYVcZt7icbGTHgyE+laBGFB7Vlbirk4rTRhJAK3JQRXMQyD+dWI54v71VFhAJ4yPSrMUQ44wKC0lYs7lYcEGo2T5gR3pfsyEZHB9RSoCGCtzjvQxDkU1KBgUlLnipGNJqleSARmrMkgANZFzK08mxOlMTK6yK25e4PWrUC4YDvRbWYB55NW4oQJM9u1DZBPBHuHPQVO8m1M9BTQyqNopJVIHzcqaiwFWGYM3ue1aEMhTbisnyykwUdzwRVue4+zMDmjqBvRNvXNSGqlpdpJAjEjkVP5yHvW6ku5i4sfRTfMQ96XevrTuhWYvakoyPUUcUXCwUUUUCEooxRTASilpKQGNtDjkZpj2sbqRt6iph8q0ueKi5b1Zz8mhSFiVkxz6Vk3sT2c5ibnHeu2J4rnfEcHzJMB7GtIyuQ1YxoCZp0j6Fjitr+wX/56fpWBkoyuOqnNdxYzC4tY5Ac5FOTsCVzDbQ5h0YH8KjbRbgdNprqcUYzUc7HynJNpNyv8AP0NQvY3KDmJq7QID2FNMa/3RRzsOU4xIJejIwPuK1LK2ZUy/ArakSNRkqBVNnaRtqLhaic7mkIMjEcQbc4yR0BpzGSXhRtX1qVLcDluacVzx0FY3PQp0OrKqWyls4z71K8KmMripwoFMY88UHbGKSsirGnkoVFU5JCGYd60nXg1lzqfMNUjlxMFZWHW0mQfao7zoDTUbZmpZfnhU1otzzpKxnAfzrRth+7+lUmXmtOwj3IBVyehMdzRsj8ufWr2MiqMSmMjFXUORWBuhhBFMNWCM0giBoKTK+wlS3pXOX885mZWYhewrrJFwAornNSg/fEjsa0gRNt7FrSmzHjODWmGDDa4zWJp7YJXOK1Y5BINrcMKylozpoS0sxlxZQy8r8jeorG1GzmiTdt3IO4reyRwaRjj3BqoSs7ms8PGojjjTa3tS0sSAzWow3dB3+lYTAgkEYI7V2xkpLQ8mrRlSdmMamYpxpMVRgJRS4oPSmBHjJoxThRQAJT8UwcGpKYhMUlOxSYoABUiUwCpFFAEgp1NBxTgaACkNOpDQAmKRolcc9fWngUvSkBUa3YHg5oMUiKGZSB61ZPWp0mXy9jjINRJtbFxSe5njpSdanltyOY+faoDwSDwaYgxSgCkFKTimAuPSjOKB0pcZNIRLGdjbj1q0kytwx5qgcilBNAFu5thMNw4b1rOdGjYqwwavQzMvDHimyzQTnYTg9iaAKdITT5I2Q4PI9RTQKYCAU8CgCloAKTFLSikAxVBBpduKXb8vBpuPegBelOxTR9elLu4oAUikAozU9tCXO7HyilJ2V2Uldl+1fyIQvfqasC6qptYUmDXBJKTudadlYvC7pwu/es/mgk1Ps0PmZpfaxSi5HrWZuNG80vZofOzUFwPWnCcetZO+l8wil7MOc1hcD1pwuR61j+afWpYZCW6/rR7IOc24pN/J4Hc0sjBhxyKggYSAKoJA9qn8s92H0FXy2C9zPuoFxuA5qvaTFJPKbp2rSuU+Q1kyjBBH3gcitYkGxGgarEcWBwTVK1nV0BB571dWQDvTLRIFwKa4HWmtMB3qJ5SelIdiUPimvMFXk1XLMajbJPNIZHcStJkDgU2BAD7mnMMsBUsUfOaZDHlwPlXrSmQRpubiq8fFwS30qO8lXfsbp6ilbURoQMHYHsanLYQo3asiCV4MEfMvpWkZFlQOp60NWEIir5gJ5xT2jSafJwTgAVFg5461La4g5PLVDdkNErWjj7pIppt5gfvGrAvvanC9XutY3RRT2XI6MaM3Q71eF3Hxlaf9pgPUCi/mBnia6Wl+2XA/hq/wCZbn0pMQHoRVXfcLIpDUJh1Q04amw6qas+XET1FH2aM9xT5pCsiAaqO4p41VKcbND6VG1gp7CnzyFyolGpxnvS/wBpRetVW04f3ab/AGb7U/aSFyIeBSkYoUd6ViDxW5iMxmqWqwefZSLjkDIq90pJF3DFNaMGcGV6g10Hhq43QNCTyh4+lZOoQeReSJjjORT9IuPs2oKc4V+DWktUJHYjmlHFMBzzUo6VkMBxUckgRcnrSu20VUd/NfH8I71MnY0hByYx90p56elSIgUU1pFXheaTecVjqz1aVDlV2PJz1NAZaiyaSnY6eUlc54FNApmacGzTHawEZqrPDyTVumsM0ETjzIyHjw/saM/uincVcuIwFzVUjI3fnWkWebiKdndFYrzmtayXEakVnFR61fs5dqhccU5bHPBXZp7ARmpIxjimwsrLgGrAjxiszTbcAKcBTgtLjFAERGck1iXA8x5mHRuB+Fal5OETYp+Y8VmNwy46U07HTSo3TkynCu1tw7irivyrCkjjw7LjpUYzGxU9Kl6hGny6mhvEi5HWmhs5FRQNtbHapJRtbcKSOuIKSpI/KszV7JZ4zdQLhh99f61o5zyKF2rJ1+927VpCTi7iq0lUjZnIUlaOr2P2Wfcg/dPyPb2rPrtTurnz9SDhJxYU1+lOph5NUQA6UnQ06mHrQAp9akQ5FMFIcqaAJqMVEJPWl8wUxEuKcoqISCpFcUAPApwqPzBSecAaAJ6Ki80kcCkLMaAJsgU0yAd6hYtVmwsWvWZFPzhcqPU+lS3ZFRV3YhMwFMEoJFXV0W9kLBLSY7Dg4Xoarz2M9qrPNE6Y4+ZSOajmuXy2KzzuSfmOKjySaACaULVECgkU7eD1qM0lMRYFOAxUCMV+lTQt5xwBzSAcoLH2qVYgxwOtOESqMk1Yso2mmGF+UVLlYqMW2EFoX4I/OrH9kxuvIwa0ktwjA1YVBXPKozpjTSRyV5YyWUg6tE36VVrt3t45kZHUEGuU1OyazuCv8B5U1rTqc2jMqlO2qKuaUDim0ua2MQJppyacBSkDikA3kYGaMUuMHPFIcigYnelxxSgZoPoKAEH6V09lbRtZRMFxlQa5rGa6a0u44reND2UCuXFX5VY6KFr6kps0pv2FamF5E3enC4iP8QrgvI6vdZVNiuOlMOng9q0FliPcU4MnrRzsOVGWdOFIdNrX+U9DRj3o9oxciMRtOYU02L1u7M+lBi+lUqjF7MwDZOO1LHbOrDI4963vLXuBSBIx/CPxrVORaoNkVuQihQOPQVYLf3VH5U3zFUcYFODgrk9Kov2DRWuPmFZU4G5vatEzLKWYfdHFZ9wnB29zzVRE6JUeVoiShI4zxV+yumnhBfg5xWcV4q3pw/dtxwTWm6M3FxNDFPC5qNGxwamRs1BIFQBURWpW5pjDigZXbhhVi3JBPvTNgJp4Gwe/amSwnRS24cA1lXDb5yKne7OHQ9jxVYOrNlutNaEMljb5Cp6dKuWW4JmoImt2UK4x+NX4hGF4bApSZUYNkc1z5JHfNQvdFQMnk1aKxswO0cdKhubNZTuQ7W/Q1nozodCSjdEIu/eni6/2qpSwyQnDrioSaXIjmd1uaouv9qnC5JPWsfLDvQJHFL2Ycxt/aAO9AuvesXzW9aUTMO9L2Ycxt/aeaeLnHc1hfaH9aUXL+tHs2HMbwu2H8RpwvW/v1hfam9aX7Y1LkY+ZG+L5v71L9vb1FYQvPal+1j0o5WF0bwOBRjNKOlJXUYCGgmnYpGFAjA8RW/KTAexrD5XDDqDmuv1GDz7KRMcgZFciwxkVothHY2E4uLSOQdxVrNYPhy4zG8BPIORW45CpycCs3oXFOTSRDK27POBVOSbB2rSXVxjgVHboXO41l5ntUaKgiaNSTk1J1NLjAwKSkdAUlLSUDEopabQA8GkLY60ClIyKBMgk+fgfjULxBPoas7dpodQy4pmM6amrGVJ8rEVNav8ANg0Tx9u4qBCVb0q90eW4uEjXRyhBFXBeMmN4yOxrPhbeoqwBvjK9xyKg7+WM0pFk6iOyfrUEt7K/AOPpUDLxTBwRQaxowWyHctyaJBxSng07G5cUGtgIwwb1FRyoGGamGWh+hqMHDYPSgiMdLDIyencVZYb48jqKgK7TkVMrYIPY0hJW0IFfnBpZeYw46qc0XCbXyO9Mifnae/FUaImkiS8tDG/Q9/T3rl721ks5jHIOOzdiK6i2O0lCelFzbRXUJilGfQ9xWlOpy6M48Th1VV1uccTmgCrd7YS2chDKSnZx0NVa607niSg4OzCmtTjUb0yR4pSKapyKeKQDdtJtqXAppFMQzFSxCo8VKlAyXYMU3yRmnqaf0FAEeAKMUE80CgBrDJrU03dbMJcEDvWcg3SKPeultrdDAoYcY5rOb0KhvdE13cS3FmJrZmDL94D09a53ULqeS3aKV2ILA4NakFwbG4aPqnb6VV1iaKeFEjXbhs1lB62Oie1zDximluwp79wKZitzmGdaUCpUt5HAKqcHvU66fKevH1ouIpn7hrY8OWu8vIRweBmoF0tycGWJfqa3rOJbOyjVWVsE5K9DWdSVo6GtKN2Jdaemw7F+Y1LaWwt4cY57mle4D4xSNc/Jt71zNtnSkkTgEqDUiqQKqxXKhQG6g1K90CeOlKxRYxgVka7EJLTd3U5FaX2hdnvVO9QvayM3THFVDRkzV0cpTgtAIBpc12nCB4pnU07GetGMd6QDeKRqcVNMIyaAHA04CmLywFS0DBeorQEowOKoCrtvGHiBzz0rKoro0huPEq0vmr60fZ/emmAisLI11HiX0Y08TMOjmq/lPSbHHajlQXZcW5lHR6kF5MP4qzvnHrT4hJJIqL1JxU+zQ02bNnLNMxZjhB+tXC+BVaECGEID0pGkqbJbHq0qfLHUnaSozNzionfGKi3c0G1ixnPWm385VFhjOGfv6VGh3OKh3eZdu5/h4FNBYk4ijCL2phIK8802VjmmEkimS0QS8ZI/CrtrFsjAqGKEyNnHC1fRMVfQ4KzvKxGRT0NOKc0hjI5pGRKpBoIFRLkVKgyaAG4waV4961IRTlHFMRkTWbE5HNQm0ZFLHg1tOBUNwv7k4p3Fy3Me3hZpOvArRjyo5psUe0VKF45qJO56dKmoxHRsT2p4b94B7U1BgUkPzFn98CoN7WJWw3ysMg9jVaTT1c5j49qnzzUqmkY1KUZ7mW1g47Go2s39K3kkI4PIqYbWH3QaluSOCdBxOZNq47U02zeldM0aH/ln+lN8iHHK4NLnZlynMmBv7tIYT6V032aE+1NNlCehp+0YcpzRiIpPLNdIdPjPQj8qY2mg9NtHtBchz2xqTY1braY3YCm/2a/92n7QOU0B0pDxTgRTScmugwAGnZzTcUtMBrcgj1rkdSg8i8dexORXYMVQbm6DrWH4gMM/lvCULZwdvWmmFrsztHLpqCFeh4Nb13c8ewqnZW4todzD5z1qG5lLNtFQ3dnr4bDqC5nuEeZpfatONQq4qrZxbVzVs8Cs3qdohopO9OpAJSUppKBiUhpaQ0AANPBqOlU0AO60mKQnBpQc0CIpo9wrPmjKmtbGRUM0W5TTTOatR5tUU7WUo2CeK0lbBDCspkMbZ7Vdt5MqATTfc56MnF8si2685H3W5qJkwanj+dCn4im9R70juiyIjihDg08imkUiyRB94eoyKikHOaljPzKaJFwSPSmStGRqdw96UjtTB8rVKw4zQUI37yIjuKpH5Gq3na4PY1XuVwxxQhEqtkq478VM3UH1qnE37s+3NWkYPFz1FAMr6lOkVhIr8lxgCuWrQ1dpjc4l+7jK+mKoYrtpxtE8HF1OepbsJUb9KkqN+laHIEfSpRUMVTikAGgCgA07GKYDSKVOtBoXrQBIODUpPy1DTge1ABRmkooAmtRm4X611kYAt+nQVy+nrm5WuqT7oHtWUy4mDqBV412nEnUfSs1i7RHccYrXvrYZMZGGXlT7VlzqyptI/Koiaz1RSIzzTScU48H2oGDWxgWbSUldpbGKsZ96zuntThKw70mhpl0kitPTZd8DRE9DkVgCZqvaXP8Av8HjIrOcdDSEtTXK4dfc0sgAJ9qbvJZR71IcEtn0rA6St15qZDnjvUQ4QGrFsoMLSdyaBCjjPoKuPGLixO3njFZ88gSBz7VpaNIr2anrkUeZSVziZY2imZG4IOKbXQeJNMZXN3CMr/EB29657NdcXdHFUg4sM4NLkUzPNOBB60yB+Pxpu3JNOFIDQMAMMDTzjNMzigNzSAkQZzW7YWmLVC45bmqmjaabyXzH4hQ8+59K6fyFxjFJsZmG2SmG0U1qm3XFNFsDS0DUyTac8GkNmfWtg2mKabUmlaI7sxmtWFSW8XlEuw56CtI2jiqNydsm304qJpJaHVhU5T1BX3Fh71GzY4qNTtnYZ96Vz8+PesD20TN2qJjzT5G2gVH1pDJYTwzegqGA8E9yc1KfktWPqCahhGEFMQ8jNN2AU/FORNzgUIUrJXLFvGAg461MVFCjHSn7SDVHkt3dxmzIqREyuDSjpQpoERSx7aSIVI4LCmqMGgBW6UAGpMCmsDQA0Lmo5yFXaO9Sjiqtx/WgqO6GscUBsjFRls04dKg9ZCzPtiOOp4qRPkhA9qrZ8y4VOw5NTXD7QFpDEVqmRqrJ6mpUagksBqerkd6gBp4NIHG425vZbYhiNyHvUK62p6irDKJUKN0IrnJ5PJmZGTkHFNQTPNxEHTd0by6zCeoqRdTgPpXMidCeVpwliPXIpukcvOzqFvrc96eLqE/x/rXK74uzkU4OvaU/nU+yHznVieM9JKXzU/56VyolcdJaPOl/56UvZD5zqM8UDrTR1p4FdBgO7UAUHikzTAbcjEDfSsS3WLeXkIzngGtm6P8Ao7fSsCOLzpNp+7nJoexth7e0V0WriUBTg1ThXzJMmi5jMbYDHHvTrVmUHC5PaotZaHuXNSNdqilJqlHqByVmTaR6VKb2EDOc+1Tysd0WAKWqo1GEjPIqtLqZz8i8e9HKwNI0Vjm/mNJ9umFHKxmxSVmR6i4PzDIq7BdRzDg4PpSaaGSEUgODUhHFRnrSAcwytMDU9KjkGx/Y0xEwORml61DE2cipAaQEM0QPOOKrDMb4FXyMioJYtw9xTRhVoqWqJoJc47GrLr0cdG6/Ws6AneVPWtGI5G09DSFHmW4wrSEVIRg4PUUhFBqmRjg1I53EH1FNIpRzH9DTB73InWljORinEZFRjg5oL3BxkEVFN80Yb8DVgjIzULL95fWgCCIfKw9qmhGOvNRRHBNTRCmJkV9ZC8ttowJE5Q/0rm5oZIJCkqFWHY11/INYniCeOSWNFwXQYJrelJ3seZjKMeXn6mOajenmmNXSeSNTg1MDii3t2mzt7UhRgSD2pATKwpzcioArVKpOKYCUDg0vekoAcTQDSGgUAOopKUUAX9JXdcCulUYrB0Rcyk10Q6VjLcqOxS1KB5bffFjzE5Ge4rlpJC7Et1611epzeTYSt3I2j8a5BznNEUU3oRsMnrzUZBHtUmeOQKQkHtWhAzzCOopQymgqOxxTCpHv9KBEnHrUkZKMGU9KrfjQpYdMmgZsw34DKzdquNdxkFg4rngX9DTgWrN00aKozd8zMQwau2rYtF5rmBLIBjccVdTUGWMLkiolTZpGqupZ1OfamwHO7ijStQkgTy16isySUyybiSadGxjk3DvVqCtYj2j5tDs7e7ivICHwQRhga5DVrMWd4yocxtyv0q1HK6qZIm+YcketU7u5e8k8yQ89AKIRaZVSakioAetPCY+tKFAp23FanONxheBzSYJFOZ8cjoKBKrUhibciljT5x6U5cHpU9tbvPKqIpYk44HSkM6/S4RBp0Kgcldx/GrQ5pEAVAoGABgU4cVmMULTwKaDSjNIBxowCKM8UdKAGSsI4Wc9hmubmbcSa29Uk8u2C93NYbc1nNnp4OFo8w2Q4kjf1GKXrKlMkOYM90Oakib5ifQVmektgkbdLjsKeiFvp61FF8zFj3NWgcuFHQUhsZeHbbkD2FRR8KKdeHOxPU5pqcU+gEgqe2X589hUMa72A61ovAsMhUdDg1SXU5sROy5ReCenFLSUhPGKDgAnFLHURNKpPegCckUwjnI6U3PNO60XCwo6048803Bp1ADD0zVWYbgatydKY8TCAsQckenamOPxIz8fNSudqk0pHNQ3LcYqD1ug+xG5mc+tErb5iPSn2Y2wZqCL5pGPvSe40SudqACnKcL71Ex3TY7LTg2TntQInVqkzVdT3qQHA9zQMmBrJ1a2BuN/TcK1QeaZdQLPFgjleacdzmxMbwZzv2fPem/ZzWn9jTscU02XPDV0cjPF50ZpgakMTDtWkbN+zUhs5R3pcsg5omZsYUbWrQNvL0xSfZ5f7gotILo6HdzUitUPalFSInzmlT3qJWp4bNAyO8/1DVmWyeXEWPU1oXjYgbPSs5rhTHSlex14Pl57srXBy9T2i4NVmYM1W7ftUvY9a6YXFr5jbh1qH7Cx71o44oxS5mHKZhsG7GpYtPA5c1fAoNHOx2Khs4wOBUb2g9M1exSYqbsqxlPZ89MVEbeSM5U1slQaY0QNVzCsU4LyRMLIuR61a8+Jh1xTWgHakEIpaBdjjcInTJ+lQ/bfNk8vZj3NSGEelMeMIC6jkU9AbHRNhjVjPQ1lGfOMdWNaER+UA0mgTJwaQ9aQUpGRUlDXTGGXqKnQggEd6YpytEfysVPQ9KCWi048yPeOo61FT422n2oddrex6UzNaaDKdGM7h6ikK0qfK6mgb2GUxhUsi7XI9DTcZFBSY1DkYpkq8Z9KcflNOI3CgZV8stMNn8X86srZXC9SopsJEcy7ugNax+ZcjmqRy4irKD0MTUTNb2Mki43Dv7VyrsWJZjk13lzCJreSI/wASkVwcilJGRuCDg10UrWPKxFSU92MNMan01q3OU2tCgDozEVU1CPyLthjg81r6EmLYGqmvwFWWQDisU/eLa90zN49KA4zTE5FSKgrYgQ9aQ09sCoy3NIB1Ao7UUwFzQKSlFAG7oQwCa2w2ax9EX91WsPlrCW5a2MnxJLtiiiH8RLH8K5xzW1rcct1ehYkLBFAz2qomluWzLIo9hyapWSAzjycfhSbSzfKCfoK249OiXpGzn1ap1tJTxEgQewo50HKzESynb+DA9TxUi2KL/rJfwUZraGmMeZZalWztY+o3UucfKYqQQqfkhLn1aphbTv8AdiVR7CtgMi8JGBSFmap5mPlRkPYSDlsGq72bCt/yy3WpFst/ajmHY5cRbT81Lc2jou5OntWxf6dtGcGqEc7wZjkG5D2NWnchoykZt4Bq66fucjqOaWaBNwlBwCelOk+ZMDpVXFYfBIIpUOcq3UVVuoxFcuo6ZyPpVhreSS1+0KuAnHuar3LeY0fUNjHShDYxDinE8UyWKWE7XXHvUe5qokfmmEp6CnAbuppRDk5FIAjU7vQe9dT4ZVTbzEH5tw61zHIArZ8OXBjvhHn5ZBj8al7DR1HSnDmk4NIDisxjqXdSc0KMmgB9KPegLQTigDI1eXdcBAeFFZ5GafcyGW4d/U0ysZM9yhHlgkMxncvYimQkmJvUcGpG4INQq4jndT0bmlub3sWIQOPbmp4xwT61DEMIfepSwSMsewqSivI2+4Y9l4py0yMYXJ6nk1J05NMbNDTIiZQzKNnTJrQnjaUsQvzRj86jtNiwqyDkDkZ71ZjL7wWcfQV0JaWPIrT5ptmdupper15bIyl0IV/T1rM5H3gRWco2ITuSYz0p6xmmIanR+MVJQ0LzzTgKTNPGKVhijgUhIA5pSMkr0I55qaOFQMnk9M44FUo3JcrFaJd77iwCqelOlK+U6j8s5qaVVCquWQjIyPumoZSArYyCOxq2tAi7tMzCap3J5q3INrEVTm5JrE9joXofltvwqtbdzVmPmA/Sqtscxt9DS6jWwqDK+7HNO6nA6CkzgH8hSqMUwJB+lOT5nz2FRk/wipV+VaAJVOTUqn5hUCVKp5FImSurExskIyOlI1kAKtRHdGPbinkjgV0qR89UjyyaM77LTWtmrQI56Um0CnzGdjN8h88Cl+zyelaKj5qdx6UcwWKFLntTAaeOOagsf0pV60xm5zS7qAG3wJtyBWKEI9a3SQ64NR/ZUamF7GbBArIxYZNLCwWfZirs0Swx4Hese4YiTjrWTV2exQlammbJpjOqH5jimRRytbowz0qGS3mY5IJqeUp4mKLQdSOCDSE1T2MnXikJPrT5AWKiXdwHelBB71QxmlGR0JFLlK+sxL+KCKqLK6981MtwD94UrM0jVix5FNIp4ZW6GkIoNLobikZMqaeAT0FSJBIw6YHvQiZSit2YAGy5YHtWjC2RVK9BS8YMuKsW7cCqkKDuXR0pwpimn1BogHyt9aVxkZHUUEZFKh3LQBJG29Ae9Tffj29x0qqp8uT/AGWqwDg5FMzkiLcRS7s1JIo+8OhqPFA00x83IVvUVHnmpetv/umoqBR2BlzTVOODTwc01hzmgpdhkgwc1o2rFrdTVBhuWr8A2QKvtTicmK+FCuea47XbfydScgfLJ8wrr5KwfEsO63jmA5RsH6GtqbtI8yoro5w0w0403+ICuk5Tq9E4tFzUmrRCW0b1xSaWNtqo9qmuxugb6Vz9TXoccDtNPL02QYkYe9JXQZDs5pMUlL0oAkHSihelLTAKu6VYNqF6kCnAJ5PpVKtzw62wzMB823g+lTJ2RUEr6nSx+HHgTbHJEAPc81WnsTDJsedcr1K5Oaje9mII3HHFVpbiV364rKUr9DayLBggH3iW/wB41GxgXpj8BUASRz3NWIdOuJfuxsfwrOzYEZmUfdQU0yuenFa0GgTvjftQe9X4tBt0GZZC304q1AV0cxtdvWpI7WR+FQk+wrqxb6bbfwJ+PNDanaQ8IB+AqrRQvkYEOj3UnSFh9eKuReH5j98qtXH1xf4EzUJ1i5Y/KnH0o90LSFGgqh+eX8hTjpyxH5ZAfY1A0t3cPuaTbU8FoJDmW4OfaoeoyaK0guAUlQHIxXPan4bcy5tvmGelbskTw5Mc2SKrpdXCSAdc0arYDj7/AE6SBkRl5xUX2YogJrpPEEfkrG5xlh2rnXkLA5NaRu0ZvQRlKKUByp5FMghDTqGHGaUMCDzyOack67hTEPvIllgkhP34+VNYgTHU1rySYl3ZrKuflkZR60IbG7lHQfiakVzgDPFVyDgUAtxjpVWJLLkYH0qSxkaO6iccYcGqpbIGetKoOQQ2KQz0MjmlHWs7Q55Z9PDTHJB2qfYVo1nsMfnihetNpQKQDw1Q3snl2kjd8YFPrP1eTESRg9Tk0nsaUo800jLPNKKTODTqwZ7sVYa3Iqnc/wABHUHFW2NQABpgPxpocti3GMKo9KZdt8qxjqx5+lSoMCq+fMmMnboKRohwFXLO2E7Zc4VTyPU1DDGXYeg5rTtUUQEtjPf0rSEepzYiryqyHqxA+U7kOQcCpg2wBgeCeQxP5URlGRT/AA4yB+HFKkG6LaxJOcMfQVr1PPaGurSF8EYA3HFIAXiKn5s8gkVIsiwtuZcnb1HPFRCXKtGnyZPGfSkSxhtxjnAPsalS3Uqc5z7VF5RckZBC9VBxxVjepyACDt545WiwrsjNu0W5sBlAqaJElwY8ZH90ZFNWRvKw3fPI6VG8xVg0ZPHGTkUaC1ZbIUHA3cjrTFLDO77p5C56+9AmcxBkQAbe/wCtDjzUCo+GPQjucUDUW9xgRS2EGR1OSaiKo7nbgEqR+NKs5BDtwq9cetLLBz5qcBh0HrQ0aR0epkXCsrlX+8Koy8Ma1ruLkkHIxnnrWXcrxkVgz1KcuaJbtzlMeoqnAceaPTNT2jfItQSjyruQdmGanqarYcpyw9hUgOBmq0D78ntmrB5IpiHxLk5NSd6avC0oOKBEq1IO1RA1IKQy9anO5fxqYiqtufnq13raGx4mLjaoBXim8d6ex5ppGRVHIIDRSUUAZ3SnbsikIpM9qBjgaf0FMHucAd6pXeohMrF/31QlcZdaRUGXYKPeq0uqwxZ25Y1iTXbyNnJY0iwu4y3HtV8vcm5qpqIvNy7cY6VVkGZKjtIJBMAgJzU0qmOQq3WspaPQ9XDO8NTd05gbZPbireAe1ZmlSZhI9DWkDWBhUVpMhltUftzVKWyKnjpWpmggNTUmibGL5GDzTxAtahgVu1MNsBVcwyiLdacLVTVwQYpwixRcLlZLRKsxWqHtT1TFTJxSbHzS7iLbovQChkwKmzTHNIV2zm9ft8Mso+hqranKCtvV4vMtH9RzWHanC1T2O7Dyui8hqUHNVwakVqk60TCmg7JPY0BqVsMtIY51yKkibcvPUVGp3L7ikU7X+tAmrotL8wKHv0+tQng4NO3Uk3JDD+KmZrRjouQ6+oqHNPgbEq/lUZ6kUFL4mLuwafnNRE0BsCkU0OB+bFXom3Rg1nbvmq7anKH61SOXFL3bkj1R1GHz7GaPvtyPw5q8ajYDmrvZnms4E0g++v1qe7i8m6lj/usRVfoRXZ0OJ7nZaf8A8eqfSppRmNh7VV0t91ov0q05+Q1z9TVbHG3Y2XLj3pgNT34/0x6r9K6EZD8gU3OaTrTs4pgPU8UoNNU0ooAdXT+FbF7qKfaQDjjNcwK6bwrO6l40bbxUS2NIHRR6FIWw0qgZHSpv7HsoWJkkz+OKh81yCfOYlkzx61DJBK0n7wMDgfe4qOmxXqzQWTTrb7igke2aZJrCjiKOqIhRfvug/HNHmW6fxk/QUrMLonfU7qT7o2ioGe5k+9IfzpDeRL92In6mo21Fh90RpRy9w5iQWjv3Y1Kmnc/MVX/eaqD38rdZT+FRGdmP3mP407JC5mbclta20YZplY+iiqcmoQpxEmT6mqHmMeoz9aAxB4A/Km3EWpdTzJ0ZxwR1yatRTCONWlYfTNZhlkx6VGVbgs3WlzIOVnQR6lbgHdGpqJ9Qtl+YQjI6ViAkVE7u2QKXOPlF8Q3T3EAkPZq5vcSTXSXEAl0yQE/MBkVzBfacU4yuElYlXIORUcmUfPY9KBIDRJ86YH1FUSLvzUE+C5b8KkiQtUEoIyCaYdCNmUCm7ieAKUr3xmjAI64NMkUR88nNSqgB9qanSnjJIzSGdlpEPk6dCvUldx/GrtRWny2kI/6Zr/KpO9ZvcYpFGSKcBQRzSABWPqz5ugv90VsY4rA1Bt19J7HFTLY6cKrzIqDxTc0ZrE9lDXb1ptv80xPoKJDinWgG1mPc0+gPV2Jbh9kWB95uBSQRk7UXk9KjyZp89l4H1rZ0y32K0jr+dVGNyKtVU4+YqWgjQKBlj1NW9oWPbsCrjH4U88kcgFeo9zT4FMk6hxwPm5rdHlym3qxI4CAzHAYcgdh/kU28kMcJ/hMh2gDrj/GrRZQAx53Ekf5/KqMg+0XRZslF6AUrDjK71GySCOMZ4VOTQ8ym1Qr98549Klu48QxptHJ3N7ACqgVtnzLgdKY1Zq5bgQFEbAC9QfX3/Oo1w0sgK546+hq4ybLdEHURgD6/5FZ8zeTOqdsDd696nqEbMWMJ9pYbs8Y47nFSyfu0RnO7rkfhVQqfOjflVB6D61clHmQDC4AGcn6U+gdUTWZ3AL1U9j6VHInlzFAMFCrA+opsBxEjH7wGMj24qXUQQsTr1+7gd8c0rDT1sREJJgbcIR1Hc/8A6qe8bqGGcxdqQQsxVuiZptuBGjRuxYAkH6//AKqoncilKy2pbHIyP1rGvIym5fQ10EkO5JONqnkY9c1S1O13xLKByww2PUVnOPU6sPVSdmY9m3y/Q07UVAjEvcDBqK2+SR19DmrVwnm2zp6jisXueh0KFnxHVpeuap2jfLj0q4nNN7i6EopQaQCnAUgHA1IDUYqQUhk8TYcGtDtWYh5rQU7o1PtWkGeZjo7SFB4NIOlBz0pw6VoeYJtAXmk3Ckdu1NoAoM3FN3ADLHAoBzWfqcxCiNTjPWnYYl9qG4COHhe59az2Blk2/wAqD94VZh2wyMx5Yjj2qlog3Y+O1VFDOAMc02SUdFH4mlvJwzALwoFVN2TisnJs6I00jY05GERlPLN0z6U29HmDJG1hVmAbIUHtSyosi4IrG+tz2IQShYqaTMVmaM9621Nc8kb214rdVzW9G2QKctzz60WpakwOacKYKcDUmQ8GlzmmU4GgB1GKQGlzQAuKcOKbmjNADs00mjNNJpgQXi7rdx7VzcHGfrXTT8xN9K5lOHP1quh14d7lgGnqTUa1KopHaiRadTAaXNIoVGxIR609jUDHEi08tQMn3UMcoR6HNRg/KKUHJI9RQRLuLE371frTWPzt9aSI/vF+tMJ+Y/WgS+IdmkzTc0g70Fjs1esjlW+tUM81dsDkPTRz4j4C0ahc4qc8Cqz8mqZ5hyuuJs1KT/aAP6VmNW54kj2zxS/3lx+VYbV1wd4o5KitI6jRTm0FXnOVNZWhk/Z8VqkZU1k9ylscpqIxdtVYc1a1Rdt21Va2WxkLQaTNFMB6U6mpT6AFFbHh6fybv6iscVe0ptt7H7mlLYqG51ovwuzAPdT2qpNeTSEFwxPTk1b8lWwcGklgUBWC45rD2psoGfvmY9MU4JKw5Yj6VdEY9KeFAqXVHyFEQOeuT9actsau4xRj2qfaNj5UVxbU4QKKnwfSk2k+1TzMdkRCNR2p20DoKk2+9G0UahoRkZqMxsTjFTllXrUb3KL05ouwsKtuOrUyVFUfLTftW7jOKbKzbcimridiCSRgCO1c/dWzRzlcfe5ArfkcRQNIevQfWqOigT6jPK/zhBgE+tbR0VzN6lGPSruTlYiB7nFSDSbteqqP+BCtxjE8hDMwHsaJtMjNubgXLBM45qk2xONjHXTLhBnav/fQqpcaZeMSUgLDPYittbDePluuPXFJbWLCTH2wYp3Cxy81rcxcSxOg9xUaoBg+9d3HApIjMm/PqK5jXrVba8xEm1TzgU1K4uUpovy0/Z8wxTU3FBxVm3Xfcxr6sBTEdeg2xqvoAKcoyaCOaeuBWYDhSkimCkJzSAfmubuTm7lz/eNdDXOXPF5MP9o1MtjrwnxjaKKQnFYnrIjlPFSD93bD6VBJyQKnm+4o7VQJ6lrSrbzDubgL19zW3GAiqhP3fnb+dUdLQR2gY9WPP41djKuJMDkjGfXNbpWPMqycpNgpJjDZ2k4J9ef/ANdOeVo7VyrfM3f2pJSDMwx0/IVHKwkx9cEfjighFh5W8kcqCF4ApbFGfP8Ad3HP4cf0oiiikcY5x8xNPtsW9nlj80hJz6ZNUS9rIS5O9Je2SEB/nVcK7PjqOhp83ywxKedzkn9aIBmTOT1HTp/nrS6jWiL05wTgZK4FZVwC10rbeSB+XNWDO/2mUbsKSD/Kq82BOhDcErz6UDirEhRijsfvKM4/H/61Sl/3J3DA4GKVV/1ydxHUQchN2Nxx1+vP9KBbksKj7MGHADH9aJWbawbgKcj3qNndrKRV4bdn+v8ASmpIsiBpDkkdKASe5atVztXdkA8D8f8AAipJowhmKj5gVfFVrFgtyEOckbh/L+gq2WBunQj7y4pku/MRyMdrFl49Px/+tTNitbuuPlU5wfTpSIxMalvmx/8AqNL5jNDL8uCU4/z+NIeq2OZuYvI1Bl9RU6n5aXUiZWjmximRnIrnmrHr0J80dTNC+XcyL2zVtDUF38t4D6ipENI1LANOFRqakFIB4pwpgNOzSGSDrVy3bKlaoqak+1rbFS4OG7joKuG5yYtXps0P50vSoop0lXcjBh7U5uRwa1PEBzk0nNBFN5oAzqzrhfNuFQcszcVf3VUtQ0uqQhBli3FN6FRV2UruB7a4aNxhlNNuWKw7h3WtHxGhj1Flbk96zJyGtvcCqQW1Io5C8YJ60BgJFHqagtm6rT5OoPoaza1sdMXszpUb5R9KcTVWCUPCre1ShqwsexB3Qkoc9MH61ctnJQZ61U31LA/OKLmOJp3jdGipp1Qo1SZoPNHg04VEDTwaQx9KDTM0ZpgS0lMBp2aAFpCaDTTQMjnP7pvpXOD75+tdDcH9y/0rnM/MfrVI6aHUsrTwagVuKfuoOy5Lml3VDvpd3FKw7hI37xB71KxxVNnzcxr71ZuG2xk/hRYpMmU/IKcp+YUwfdA9qAcMPrQKWw+LiT6ZqLNSpwzn0FRUEx3CgUUmaCwzzV7Tj9+s/OKvab91z700YYj4GXnOFNViKnkPy1DRI81GV4gh36eH7xt+hrljXcXsPn2csfXKnH1ricfOB710UXeNjmrKzudFo67LcVoc1TsV2QLVsMRSZKMDW0xMGrNFbGuLwrVjVtHYh7i0op9vEZpVQdzXTQaJbRRgyLvahySGo31OYXrT8H0rq1gto+FtB/3zSs1uOPsq/wDfNTzlchygqxaNtuUPoa6L/RmPNqv/AHzUgsLORxiEKfUDFLnQKNjRtv3kSuDU0kYMZ5zVeFPsylVJI7A1JlvXArnsa3GjbilyoqJ12sRu460z5O7frSsFyYyoO9IZlxxzUBkt16sv51G17ap/GD9KdguWDPnotIZHPtVJtVt16AmoX1lR92Onyiuae5qQknvWK+tP/CoFQPq0zfx4+lPlYXNubAXO7pVB5wTgVlPeu5+ZyaQXWKfKLmN62QH5ialmmUDaK58akydGqvcarLg7eCe9Vytk3LGr37KfLVs47Crnhz5LCaQ9Sa5l3MjbmOT711/hyFW04BjwTVyVohF6iI7LJuxnnNVry5uSCg3FGOcYrphZwheEzSeREv8ABUqSRVm3cxLOeYWqQumFJznvQ0bxR+YTgE4reCxgY2j8qQwQSfeTNLnVws7GZZzbp1z1FUfESBpUb2ro/IRR8qgD6VTuLKG5Y+cpOOmDimrXEchwiiptOXzdRgUf38/lzW8/h61lHytIh9jmiy0FrK7Eyy+YoBwMYNXdEGjnFBNJRUAKDQOTSA4pVpAO21zV6f8ATpv94102eK5a6bN7KfVjUyOrC/EANIxo6c01sY61kepcjBzMo96nuD0HrxVaM5nX61bnXdHkdRzVdUEdUzYiO2BUxjB/wqcMApZTjkVVD74hg8YDZp6OphOPmY9vetjzrEr7vtM5zlQen4Upk+ZPkx839RQBnzn/AIiFP6UjozQMVPzgjHtzQSX4yEtmfbjI5+gFQvKhWMNyBgAfSiVmETL2xtBNIgTy1B+9TCKtqPlIESey4H1NKr+WgGByeg7DNRTgPFEM4Dy1JhkwMAnuT+NAWIwF8xmK5GBipniRzGWGMHefwpkOXmcEgAdf1p8j5n2g4G3mmLVsWLcZJNwwCDio5IxHbRBTjKc1KiGN3zz1yT3qK7c7bXC5BByPwoDroICmwKfl7/jmmwbVQnblgf8AD/GjcqYLDcx/w/8ArUsLnzGRRx/+sf4Ug6FlVCTwNjnaRSROxuMkfLnIP1pt1LsZSORnH04qNWcSrnhRwB+NMSV0PCmJJiDz5hx+Io6q3PzHgfnRcOFtpn6EMCf0pi7XQc7Vz1oBdzL1GINAxzghulVYTxWlcqjRuOp61kwnmsah6GFluivqHE8ZpUPFM1I4kjpUOQKz6HV1J1apQ1V1qVTzQBMCacDUYNPBpDuPWp11OGyj2XUSyQSnDA1XBOaz9eBazXA6NV09JHPibOm7mzJpaSobrRZty9TETyKr2+pYbyrhfLkBxzXOabqt3p0oaNmHtXTx32n69EFugsFz2lA6/WupxPG3Lqvv6cin4NZclvfaSw3jzYD0deRTv7Yj/ums+Vk2ZD/DVO0uvst+JwAfLOQCcVdJwpFc3duyzE9gadrgnbU3Nblc3UF0/lylhkqDn88ViPcB5HG3bu5wO1NGoMHLgbWPTHQVX3GWbI71VtBxlqSRnbJUzciomUq2D1qaNS5UDqazl3N4a6F7T2fyDkHaD1q0ZMd6nigVbZY+wFVJYXj919awumerCEopEgk96kSTawNU9rqMgZFAmx14pWLburM3YmyBUwNZ9jMHTr0q+pzQeVJcraFzilDU00CkIl3UCmjmnAUDHA04GkHSgUDFzRRSUAQXJ/cP9K5rd8xrpLv/AFD/AErldx3HjvVx2OigWlanbqrqWNSqrGmdSJA1OzhcmhY9oy1V7iXdlV4FIew2F/Mv19BVu8PMa+rCqOnDN3+FXbg7ryJfTmm9yovQt+lI3SlpOxqCmPPAkP0qKpm/1efU/wBKiNBENhP4aSlNNNMsRulaFj8sI9zms5u1aMB2wqPamjmxL90ndqjzUcknahDmpZwosAZFcbd2/k6s8WON+R9K7JOBWJrFuBqUMoH3lx+Iq6Ls2jKsrosxIBCop3IpithQKXdWpgZ+tLmHNYVdBq3Nsa5+tY7EPc0tEi8y8XjpzXXiGRwAOK5zw0mZ2b2rrEm2VlPc3Xw2EtrNlbLEEVOun7myTxSpdoeKlFyvao5gsVnsiCQoFH2V0HTmrJuR/dpxukK8ii4WZnSK4PIqnd6g0a7VXDDjPrWlNcKxwFrLlGZjxTSTB3RmT6m0XMqnB5G6qbaxGckRCrPiOAtBC6jJDEce/wD+qufFtMf4D+NWlEi7NJ9WU9Il/KoW1Nj0UD8Kptazj/lm1MaKQHlGH4VSURNyLbX7mo2unOOarkEHkEUHoKrlRN2SmZiM0gkY55qMfdNKv9KdkK48OTSBjmmr1FA60WAUE4NMkOQKcO9MfoKYCLyRXcaTGo0qEp6ZP1rh1rsvC03mWUkROdvIqZaouBuQSMFAzUxbNVrdc1MwK1iaPccygLmqk9w0K/LUryHFZ15JkGiyJux6Xs8hxu4rUs4leLMgJJ96xLPLMK6S3TbEo71VkJsVYY16L+tQ3Mmxdq4BNWWO0Vlef58sjfwhto/ChgB6ZpN2aGbNAApEgelAbFBpBQAu7Clj0AzXLS4aRmPc5rpLptttIQcHacVzSBhwRUSO7CRvccBgcPTG3D0NKSV/hyKikIxnaRUHe1oNjP79TjvWiOVxWSjYlXr1rVTpntTkFLqWLSVSqoRjZ8v1q4g2OVXo3Oa5xL9re7kUjKMenpWxBeJKgIYE46itlscFR2ky8DhZcHnyx+lSKwNkrdCWDfrVJLkK/PKngn2pr3O2DymbBHf8eDQR1L8koaIZbLcdKbFeReWMctWSLkjvx60/AZDg+4oKbS0NeG6Rvs+8jKuc/rTzOnnEZ3fN09Kx9pxycDrxSkt9oR1J2vwR6EUyTYaeFZZyDg8DHsBVaS7AkzjjH51nzly+4ZB71KsAkViTwASc0DVkaMN0zj5m44pzyB0tCGwA2Kz1Kw/IBkj/AApwdtsaZwA+cfjQDLsrneVGBg9fzp8cZF5GQ3Gwk/nVNrhReMjcjg1JPdKbkFGxldv60ImzehJct03NzkcfnTkm5AIzgnmq0zBkJAyRzmiCc+VyoU9aZdvdLEzk2s/GSSOPyokIB245HOPyqDfkbeu+QflTlcSzvg8A4JoI2I7gssU3Hp+ZrGtmJAJ9a1bufMD54GTWPbnC/jWUzsw2jGamfnjoiPy0mp9YzSQn5RWfQ6+pZBp4NRKaeDQFy9bRKy7nq7HCFXiMNVeNP9HWpFMijqRVWONzbb1HBADzHiq96sZUBoNy5q9LcqYEVchx1z3plw5S2VsqSTyKFGzMqk7xsZCx2Uh2m2YGppNFgaMSwEqf5U4XMiSZVE/KrqXZkQBkwfUVrdo4tUZ0Gr3GkzC2uj5sLdm5BFXv7W0T/nzWsHxIPnR8+orC3t61cXdajbXU6snIrnLwgyOh7Hiuh3A1zt/xcv8AWkjIo96tWmBMn1FVqmgOJk+oq5bDhuaOoxbZtw6HmpdLh3NvboOlWL2Hzo0x1qSBRGoRe1c9R6WO3CxvK5fU5FIy5+lJGeKkrmPaRUaMxHKjK9xTXgimGRwauEComj5yvBouFkQ2kbQS4zlTWojcVQyc+9Wo2yBVJ3POxVPlfMiyOaXFNU0pNByDxxTs1GDTqQx+acOlRinCgY6kIpRQaAK9x/qX+lc95Yya6G6P7l/pXPnOTVo68OtGKEUdaf5qqMKM1HtJ6mnBMUzrsNdmcc8VXYcGrW2q8vy5oE0Gmr/pDH0FWAd2on/ZFRaZ/wAtHosm33cjU31BGixwKYG68U89Ktad5O2UuAzAYANSlcmrU9nG5XwzQphTkdeKVLeaT7sbGtzSYoWQl1wc9DWsiRr91QK1UEzz3jOXRI5MaZdvjERp40a8b+DFdcDTk5arUEQ8dU7HHHQ7zP3BVj+zLvGNldS/3qbT5EZTxU57nKtp1yvWI0JaSqfmQiuqNIVX0FS6aZHtmc8kAxzmqerW26BXXkoc108sMZU5AFZE6qdy9R0rJx5HctS50YAPFKDTpY/KlZPTpTAM1sYPQg1IbrVq5yuluxmBhXOMMMR71pHYh7nQeFxl2ro5Rjmub8Lt+/ZfaulnJA6VnPc27FfvkVKJdoqJSSKD+tZjLAufah5gR0qtgkintwtTYuIobJqhdylZG+bAq7Epd/lFQXmlXjFnWPK9cg1ajoVNpMyJZgx+Ys1V2mycBQKsvpl4Pm8hiPVeaqy286ffikH1U0KBHM2NLtk8mm+cwFMLMPUVZsrCa8b5Rhe7npVcvcm7IDPnqqn8KYWiY8xL+Va95HY2MXlxKJZsYLHkCsUjmiyFdgUtz/Bj6GmeTD1DMKUg0mDiqJE+zqDkSUz7OwOQQakwcUnSndisiEwuM8VG6P8A3TVrJ9a29AtLa43PcNlweFPSnzMOVHP29lc3B/dQu3vjium8PWVxZTZlZRnjaOa3xbRBcRsmPQVVltZlbdGmfoaTlcFoXoF2yEVNMoxTLdXaNXZSrdxUsnSoLbKEgxWbdAs20VqyjOarJb75h3oEGnWpyCRW4BgYqOGHy0AxUuDVIlsz9YuxaWTvnDHgVnWIK2kWepXJ/HmtK7iW4bDqGUdiKIbaJjtf5VA7Urj6FQnFKGp8sBXJXJA9aiUZFBI8MO9BYdqZjNLwKQGVrbSI0bDOwjH41lea1dFqMQlsJAeSBuFYKLxUSPRwsrxsR+cwpDOSPug1P5YbtTWtgR939Kz0O1u3UpGb5x8vetFWyuO1Z8sAV+DV8fcFVK1iKb95mZOgN57dav6Xbbrhix4CknFVniMl4Mela2mRMjyEL1AAB71snaJwVV+8aAwO7MMHGKSK0mkOCchehPatAArIR19alshsRlI75Y1PMZO9yrHYIX+cbgOpqx9hiUZ2kcdKmc5KL2JJNWLhwkfy8sRk+1F2J6MyYrcktksu0dcVObTEChJPnDBjU8LBlhQDG85NW5I1Dj0Byad2PmZlvZyMB8w3E0w29wseMg59602fCB8c7s08QApGSOT1ou2Dk0YE3mK5G3BXj6jFIWk3Abccd+1a91EhnUAD5mGaRreOeRlxzk807hzMx5ZWaYOAQcYb/EU8P+9z3HH61pPpqbWYfQVVk0396FVjz6/jQNTa1ATb1K5GW4FNeVQ57gVI2lMqsVkYYxiq8dkzRh2kJ56UxKY8XG0F+rYwq1ELpYY9uRu7nPerR0zC/eJyM1Saw+YYOQRmkyua5TvbvdhB06mktjmMGpb2xPk+YDUVtjZgVM9jow0m6guoDdbg/wB01DbnKirF2P8ARWqtbnC9BWa2O97lpalTkiolcd1qWMoWHOKAN20IEagjtUsyI64GAahhwI1+lOLZqzxZN8zKzQuG9qeYcjnn2olcKKrGUk9aRpBcxbjt42HzKB9alFqmMqcfjVASMWq7HnbTWopwsUdS02O8h2MxVgcgisb/AIR24/56x/r/AIV1A+ak2VSdjnZw41CVGIPPNQ3TF5Sx780ycbZ2HvTpvvfhWzVmQtivT42xIp9DTD0oH3hQxxOoE6mHI78VHG3zVWj+SJE9BT425rmep6lBcqRpxtxUmaqxPxUu6uc9OL0Js0ZqLfRuoHckNLE/JHpUBlwKSJ8EH1ppGGIXNA0Q3FLuqNG4p2ao8kkDc04God1PVuKRRMDTxUSc1MuKLDuKKCKXIpc0AUrwnyW+lYu0jtW5cFTwarmJCKpHVRnyoyxTs1ee0VhxVOWIxnB6UWOqNRS0GM/pVG4bIJq4w4qlOPlNNDkT2Py2kjUumD5nPvRbDGnsfWn6aMQk+ppvZiW6L3aoSzQyeYBle4qXPFMPIxUp2HOCmrM1LW7UxoytjJxtrUhmkJ4ya5mP5WXHrXW2DxrAucZxWsHc8nE0lTSsShpQuaYL5kbkUy7uWzhOBVMEsea0ONF835Y9KUXh9KphaeBRcehZ+1segoE7tUCpUyDBpaj0GzuQhyaznNTXd1GGK5ziqRleU4RCawk7s6IRsinqAwyuPpVdUZuimtdNNuJsEpge9XodHUf618+wqlJ2JlGN7tnOtatIpDcZqGHQI2YnYzk/lXaR2UEY4jH41MI1HQAU/e7k3itkc5YaTLbuGSNYwPzq3cEIcMK2to9KydUi5zVITd2VV2gZxQ4T71RxnHBpLhDsylQBIAvUUkzDbgCooZTjBHNPdySMCg0huT6bHukzjpWrIrEYDMKpWwMSBuQT6CpmuWPUn/vmq5kiZpyZnXFpeW8hktXyCeV7UR3dyTtns8+4q99rXO3cM+hOKcJXBzsOPqDRzonlZUeCOcf8eyrnuVzTlsoRF5ZRse3FXFuhn5kI/Cp0kjcdqpSTJaaMOTQrGTrGQfqagbw1at90uK6bap6VFNLHDjceT2quawtTm28LRn7srCon8KyYwk35itqa+lH+qiLfU4qtLql4q48nB9uan2lyuWRg3Xhua3jZ5J4wAM896xGXtXRXs0twrF45GYjuDWI8LqTlSPwp81wsyrtxT4Z5YHDIxFSbKBFuPSncVmjVttcAAE2QfUVpQakk3+rcnFc4LLcOlWLSBrdiy5o0A6my1BVl2yHKn1rSmGBuH3T0NceJpQw5NdHa3FxLZxBl+T6VL0HYkC+Y+DwParEVssCmR+B2zVATSQXKmNSV7gjNWp/OugrFto9BU3CxOLvHpSm7GOcVQ+yS/wB+kNpJ3kpczK5UWzcLnotBusDjH4CqL27BSfMBIqmb7YDFvxzzU8zHyI05XeUYzx6VGLZz0FSacgusOeQPStTCpx0q0mTJpaGMbaVf4SfpTVt5XJ/dt+Nba7T3pwKrV2M7nPXVvMbeRAhyRgVhrp90rfPE2Pau6kKEdM1TaVGbaFxUSNqdTlVkcwsLJ1Qj8KftrpNoPamNBE33o1P4VjY15zk7yDcucZqvEcoB6cV176fbt/yzA+lV20a2OcDFPoa06ii7nPWSA3ecc7TitaBBE+Qf4eBUy6L5UgeNxkeop4s7mOQvhWP1qr6EzcZSbRG22NuTljUcBIL/AO0eKe9rcckxEn1BpqpIjAtGwx7UXMktSQti5UdgOKljUMZAe4x/jVfcAzNzntmnxOVT5u4ppkyTuNQlZNw42cj86t+Zm3LbiQR/+uoHQbG55K/4UufLhwBlRwaYRV2PY/u1zwCf6VKJSy7+3TFQSqXijXvkc1IB5UJU9DwKaCaIpYzIiS85zk/SkiBW4Yg8E4FWBhodi9zj8KrMhUKM8ZNNkLUtznZGmegBNQ7v3qMew/rRLJ5u3I68CidfnTb3GKV9TXl92w6Rz5aqOS5qjsMYdM8b+P5Vcz8qg8EcCmXCbmLD+EiqMUOaUvGzDsuKpytsVT65AqfO2JweAWqCaImOMKcjJqWbRXule8OLfaR061kWZyXHbORWvqD/ALnYRhmOD9KzUEaHK8Gpb0sdOGpu/MF8dts1VbaRQOUqe7nVdoPc81JHLBgfLSWx3PWQCSE9dwqSNImIKyCnqtvJ060ptE6qam5fKbcK4gQ9eKCQafp6b7Tb3FMliZWzWp4VWNptFaXFV3GBVp4yTnFVphik2bYdaiRMS9aKfcrNtlzJWofljq47BX3AdKTFND5Wm7qRxnDX67btx702bqPpVvWrdkuS+PlNVJf4foK6Jq0jKm7xuVqF++v1pSKQcMKC47mvuyTSoxBqInke4pYpgrYfpXP0PSpsuRy1OJRUccUUy5RsGh7SVeV5rHQ71zJEvmA96N/vVRi6feBFN84Ucoc76lt5OKcrYFUTPyOe9P8APquUh1EbML7lBqbNZdjcBmKk1ohsipsedNWkIz4qRJOKgl5FQRTYk2U0rkXsagfAqRHquPu5py5q5KwR1RfO3Z15pEG4VVDMaljZgMVGgxs0ak1EqKKmYE1GVIoNFLQYGUNiq1+nyZAq0I9zirZiUpgjNNuyKjPllc5Z2+U1UnyVrpLrSkkBMZ2msC+sbqA/MmV9RRHU7FWjIlQbdN/CpLIbbZaQDNmsZ6tgVuWeiboV3NgYoSuip1Y09ZGXuphkA9T9K6RNFhH3uanXTYEHEYquQ5pY2HQ5QGViNkbH8K3bORzCu4EEVpLaIvRB+VTLaBh2FXGNjkr4j2qtYrFfMjzUapg1dMPknHUVGyrnIqjlGBaeEoWngUAAFO2huM4zQtMkBzxSY0KmnW4bcRuPvVlIUT7qgfQVREsiNwc1eR9yAnrWasaO4/FFJkHvTZJFjXc5wKYh9FVfOmlP7tdq+rU8QM335Gb9KLjtYlLqvVgKq3YjnTCnJ9ql2QIecZ96HnhiIUkA+1K4WMN4yjEEVDK7KOK3ZUiuFyq1Qlt13Y25oEU7cFuTVy3twz7j0FWraxyoOMCrgt0UYosUpWKwnAOwIePTmgzITgttPuKsG3iHOAKRngTqRn86VguU5NMSeYSuxOOg6VNlfNESjPGT7Ukk803yW8ZUf32qe3t1hX+8x6se9Frjv3GGKmmPFWiKaVosK5VII6Go3j3HJ61cMdNMdKw7lIx00x+1XvLpjhEGWIH1qbDuU/LHpTTAh6qPypZ9Qt4sjO4+1Z1xrIGdigUh2Lj6davy8cf4iqslnp0RxsUn/ZrKn1KaTPzGo4Ll1fcTzVq4aGk1l5jfuIWC+9Tx6V3lbaPaoYtXdcA81OdS83buAxTuybFiOxtUPyrvb3qeFmPyMxVB0xTYbiAJuxgml8yLDEPk+lNaibJnRVjV+R2JNNinBcqTkdjQ06C3AaQMD2qsCrHG8YolYSZoZzSFAaqQ+b5mAwK+9aWCw7VJRTkiyOADVKW0JbPlKfwrYMZpPKosFyjaO8EZAXbUkcrOSWqWVcA1CijPFarYzb1LMbU4mmoMCnGqJEPIqvswxNWKideDxn6VmykRGZVbaXTPpmn7m9AfxqAW9uGLeWQx7kUgtoi+7zWPsTWRsWNzf3f1o3kdUaoXtizBkmZcdhU0glEfyEFvegBfMXuCPwpRIh/iFRQfaArGYKfTbTPNlaQg2/y+ppgWhg9KXaKqGRA2DEQPXpS/aIg+xJGJ9uaAsWDEh6qPypjWsLDlBTh5gGcg/WjzucHGfY0CIjYw9lx+NMawU9GYVbDD6UuRQO7KDWT4AEnA9qR7SVyMsDir5I9aTcvqKdwvcoLFOj7tqkfWozFKSxaM98YNafB6HNJii7EtDMIcJgxtkcjjvSNIGdQRtweSR2xWmRSFM/w5oTZbkZm4NK2WHtU0amUOqDJ6cVcFnHJ99QB9KtW1pFb58sYJ61pG73MZNLYzp9NkSDzM7mHJFUh/q8KPu4PNdK7Ko5NUJ4baYk7gpPXBptIqFV2szmdTIF5t64UcVj3F0qkgxENXWahBZRhm2mSQjGRWPHY+ZJuFuSe2ajl1O2nW/d2RmQWL3eJJQwXsBV9bGJVwB+dbMWn3G1fkAFPuNMkVN23cf9nrUvmCFeKepz72ZX7hIpgaWPg81tRadcyHGzA9TUlzo7RQGRnXIHSlZ9Tq9vT0Vxmh3O5ijd61nQE1zUGYJgy10sUqzQhx+NaJpo8/FwanzEbxLjpWTerhjWw7DBrNuVDNUMnDuzILGPL5q3fuILVm79BT7KHau6sbXL4S3kVshyNwzWi7E1ZXbNNB+7UZ7Uu33po6c9BS7h60HKZGoNHNblXTnsawLiPa4HtXRSoJbc+orDu1xJ+Fddb4jkwjTplAimsORUjimnoKzOqJeA3FPoKe1spPBqSzADLkdRVtrUPypxXM5WZ6tKHNG5RjhmiOUJ/CrkV86YEq04Wkq/cf86U207cMEIqG09zpipR2JvOgnXtUMlkj8rx9KhksJQcpgH2NMLXMH3gSKVuzNOb+ZEctlIp+XmongmXqpq4t8ONxqdbpG7g1ak1ujOUIyehlQvJDKGwa3IJ9yg1F5kbdhTHYLyvFDdznq0dLo0OGFMW2HmBu9QQTr3NXYZVZxikrpnEy9BBlRmrK2y02FsKKm8zAqnqQroBAo7U4RKO1M86gTZqC9R5iWo2hU07zR3ppmFNC1GeUF5pCcUplBqrdXKxDLVTi2hRlqWA1KVRxhgCKyG1VR93mq02qSkfKcVkoSOi67mjdafASJFfaw5AzSQ30sXy7s4rGjuppCdzHrV1UlAyCGq1GRc5x5LS1NZNWYfeqzHqyHrXPu0n8S1Hvx2IrVJ9Tjaj0Otj1CFupq5HdW5H3xXELOR0Y1Mly+cBs072IsjsZ54WX5SDVRiD0IrmzfMrbSakW/wD9o07hyHQqfen5xXPi/I/jNPGot/epXDlN0Nz0pzMuOaw11FzxmpRNJJ9KiUrFKBpZVidmCaTYe4P51UgDBhg1pRqStZ3uaW5SJTsYHnikvb6BY1Z0ywNWfLzVefT0nGHqldE3V9SG41i3ijUo24kc+1RQ6rNcgrEFA/vU19CjP3adFpDR/dbFA/dHpG6k7iGz3NKLZZnw74PYCrEFo6fefIqUiCNgxIyKSQXEjjFrGdnJ96p4uBIX4OanuboHCp+dWIrdjHk9xV2b2JdluV7ee4L7Cox61ZKSN1fH0qt53kuR781bWZCBzSD0GfZ1P3iW+pp6wovRRTt2elGaegrsMAUtNJwKikuoo/vMKL2CxNRWVcawicRjJrOm1eZ+jYHtU83YvlOiknjj++4FU59Vgj+6dxrnZLp5DyxNQFieppajtFGtca25yE+Wsye+ll6sTUWM00rSsO/Yjd2Y9aYRk1JtoK1QiLbShak20hGKBCD71T54FQd6lTJIpgW4HbpVjBplvHwDU8uABQIb1QetNRSOafCA2akZMCgQ1GZTwanW6kX+I1Vzil3U7Idy0dRlTvmnpqrkgEA1nSGi3G6VR70rBc3gfNTJ70iRYbrToxhQKeK1RjcUCkNOoI4zQwQ3FIBUiYKVRu7gRnAPNRI2pwc3oWyoppiQ9VFZkGo7mKselaME6yLWZdSLp7h9nT+7R5BHRmH41KJATxUiHOafLpcxVRsreU4/j/Ojaw7inyzBTio927kVKszS4jR7/vBTSCFV+6oH0oJYUAk0DGSQM4wGZfoabDZxxHdgs3qTU3NLuNAajiMjGKjCyKeGyPQ07zQDUi4YUARZf+6DTW3HrGDVjbRtoC5lPb3IuN8LbF7jNacSMygHr3pSp7Uz9+D8rCmvMG2y0tuo681IEQDgCqBluF64x9arvqoifa+atTRm4SZclbymIPTt/hURvUjb72f60JeW1yuGIoNpayHIYfnVC23KUlz9suUTeQM/drRWxUjngUsVjAjhxyR3q1ketNITfYrpYwr/AA5+tSCKNeigVJnioZLqGL7zjNO6QtWPIPamOyRqWdgB71QutYVMiMAe5rGub0zNl2LVDkjSNJs1LvWlTKW65PrWPc3NxNlnc49KiM2egxUbMWFZt3OmnT5RPNYd81p6de7W2P8AdNZe2pbZC0ygHFJG01zRszeuYyo4PWoYLZpDzTpBNF8h+YAdetRQNMGYncoPtVHHG6RZu2EMPlocMR1rnv7JBulnMu5gc81qyszOdxyaaKpXRFxx5XGKbtHpRRS1JsiKO3+XG01RutK3y5AxXWxxJnoKSSJCfuiuqc+Y5aVP2exxLaIx7Uw6E3pXa+Sn92gQp/dFRzM3TOWg0xkAz2FTrbsnauk8hP7tNNqh7VlKFzspYrkVjntpXtSFwK3ZLFCOBWVe2hhO4cCsZQsd9LExm7FNn5ppXd96guByBgepqPzHc/IPxNQdZHNaRNycLTY7OLOQCR61OsYJyxLn9KkI4649hT5mRypaldooR2xUUkceOCR+NWfs4Y9TTxYg1aZhJox5D5edrGp9NuX+1KpJwa0hpqHrU0OnRRuCqc1XOjgnFN6GrBygNSEgCkRCsfTFMbmqOdAWFICaTikqGaIGc0wsacaYRTjuKWxIhzWbq3zRkCtS3j3tin3WjNKMg10bI54/FqcOYpB3NJ+9Wuml0R09fyqpJpsi/wANRc15L7MxlnkTtU8eoOnXNW2sWHVKjay9qOZD5JDk1T1/Wr1lKl4xUBaymsvarOnwPFLleKTatoTyvqas1kEQtgEVWijgkJGdtNvZpjGQM4rKQXG7IyapO6JsbZsUIyr1XeJYz98VWie4CkOSoqu5lZyASRRcLMttIi/xU0TlztSo4rJpOWarttZrG2c1nKpY0jTuRxibIq/FJMAKlSNanVQO1YOd+htyWGx3UkfNSprRU4YVG6gjpVdrdWPShTQchqx61GfvCrMepQP/ABYrnjajtSG3YdGNVzruTyHVLcwt0cU8SoejCuSxMvRjSia4X+I1XOTyHWOwKHDDNZrwuW55rH+23C9zSjU5h1zRdsOWxsiLgVq25/cj6VzMOpyNV5NSdU+7xVRnYhwbJbvDTEAc5qtMjjBDVHPqOeQuKoy37ycZpNtlJWNq2vEiQ+Y1Rz6wq52LWH5jN3oWJ3PAJoSYaF2XUbiY4TOPaq7R3MnJBrU0+0AUblrQ8hAOlWoIh1LaI5g2c/8Adpv2OY/wV05iT0oWFPSnyi5zlzZzAZ21E0bL1UiuueFCvSsu/jjVTQ4gp3MTGKQipCOaaRWRoR4pCKeRQBTAYBxTWFTYqNxQBCeKngG5hUBHNW7Qc00I0o1wlQztUwPy1UnbmgCWB8VaDZFZsT4NW43yKBCScGo91OmNVTJTAkd6s6au+cH0qgXzWjpUiqx3HFNA9jcHSlFMWRSODTtwqzEcTgVB5hB60sj8VD1oY0WUlyKhlgikOWFCU6kXGTjsVDYQB9wXmrMSpGMAUNTalocpOW5MHAPApxuMKcVXpG6UMlJDWcu+amQ1AoxUcs2zpU2sXuXJioXiq6uaptdMeKBMaT1KSaL3nYpVlBqiHLGpBmkNk0r+lQnUHh/hyKDmqtyOKdgTLqauD95MVYTUYX74rnqAxFHKVZHTi6iIzvFVp9SRQQnJrF3n1pueaOULIvSX8knU8VCXDdRmoKcDTshMk3AdKUSsO9R0dqYicXbj+I/nQ15L2lYVVNMckCgpIttfzBdplJFVZLlj3quzEmmk1mzeEFYGlLNyaTOe9N704CkWhwpcU+OF5CAqk1o22lM+DJwKdgclHcq29mZQCTgVet7KONt3er8dkkaALxipHhYrjaPrTOWVSTKzNsyCc+hq7DCkkHmEgLjmqb28nTbxVpEAtdoDb+4qlYydzMuYwJTg1GsLseBmtA2jMckGiC1eN8k0rj3KJt5F6qab5T/3TW5gGk2r7UrhYiDilLA1nCVvWnCVq3MbF7IoBqoJGpfMai4WLeRS7h61T8xqcGNK4WLJkAFY2qXSnIxmr0jHYcVnPbySt92okzoorldzLRhKeUqwICw44rRj05u4xVqOwUda57Ha8UzIW2yMH9Kljss9FzWyltGv8NTBAOgp8phKvJmZFYN3GKsLYKOpq7iiqsZObZWWzjHbNSrCi9FFS0cU7E3K8pGMVUb71aLICKpSphqtMgqyZFIrcU+SoScUmbLYeWxTd2TTeTUkUZLU47kT2L1lCzcr1q+FmHGeKrWzGICriXCng1pzJmNmhBGzdTTHtFbrirIdT3pdy+tOyEVVsICMMuagn0mDPHANaPBqtdxSSD5DQNSfcz30RG+6RUDaI6Z2mr0Qu0OOoq2DMV5GDSL55Lqc5NYyKdpGakj08oudma31txu3PyamwoHQUWJc7nJz2kj8bMCoUs9vVa7ApG38INMe3hPVRRZBzHLCFR2pfLx0raubZCDsXmqBtZB2qHYtNkCKRUjOUFO8px1WmSqcdKVkO7IXusVELyoJwQago9nFj9o0aSXimpRcoax+RRuPrUOii1VNnzI2pfkNY4lYd6eJ3Hep9kx+0RpsqetN8pTVSF3lYKK17ezJX5qXI0J1IoqxxKp6VbRAV5qdbRRUwhWnqjN1ImZNbqQarJZEtW75K0nkqvNVGTbsDkrGYNPK4NadrbxqoyOaexXZUSyYOM10WMr3RYeVYhxUQut5xUc3zLUEQw1AKxeD07dUSninDrTEPLZFYupM2/FbQ6VlahFuaplsVDcyjTTU5gamGB6xujazIsUoFO8tx2oCt6UxCY4qJxxU+OOlQyUAQd6t21VT96rVvxTAu5+Wqc/Jq0T8tVJTzQIjTg1aiaqoqaNqYE0p+WqTnmrUjfLVNjzQAuatWnNUwatWrfNQIvBpF6Maf9qmXvmk7UhFVckQ3smQCKvxtuQGsyRKWO4ePjqKdxWNdKWqcV6uPm4qUXcZ70XFZkrU2o2uo/WmG6j9aVx2LFNJqubxBSC6VzgUh2LB6VUnqwDkVBLUForrjNSbaZjml3YosUSIMVIDgVAuTUmcCmSxxfmq9ycrTwMtUdzwtA0tSmaAaSgUyx4opopRQA6lFNpQaAHg0E0maQmgYGonp5NMbmky0iLHNIw4q1BZyzHhcCtO30lVwX5NZmjmooxYbWSU/KtalrpHQyVrRwJGMKoFSgUGLqt7EENtHEBtUVOBilxRTM2FLSUUCFxSYppkVepqM3K9uaLhYn6UZFQB3fouPrShHPVqLhYkYqBmoftEfrTygA5NMwlK4zPC04LT1XinYrpOYaq0pFOAoNAxmKUUuKVRk0mNEiIMcinhR6UgIp1YPU1QUtJRQMWjNMdwo5qLe7/dGBQBYLgU0yqO9RCPP3mzTwqDtQAvm+go3sei0F1WoZLtEOKQE+XPtUbx569ajF3u6U0SuZBTTBojmjIqsVJNarqCvNVWRfMAqmEZdCBIie1WVjKDpzWlFbRiIFutQuEBp7Im/MyupbHSnRsSeQafuRaY039xc1BRMxwPvVBukZ/kY49aFjeQ5c4HpVhECjApgMBmA+9Usc0g+8M0UU7sVkywswPWnh1qrRmq5yORE0kwXpyarO8rn0FPoyBScmykkhEDDq1SZqMyAd6je6Re9K47FnikIWqD6go6VXfUWPSi4WNN/KHXFV5Xgxzisxrl36mo3kJHWizDQW/aEg7RzWUetTzsTVc1cSWJRS0UwEpaMUUgLumgeaK6KNwAK53Th+8rbU8VViZFrcDSZFQ54pu6k4oixYJ9KQtkVAXIpDIankV7lIkdsLioEb5qa75pit81aAXjytQAYap15SoyOaBEqdKeKYlSCmA4VUu8Dk1bFU9QH7smlJXRUHZlUFDSmNCKzfNZWpwuiK5HFnVzIv8AkA96Ps30qqt3Uq3me9KzHdEht/aoJLQH+GphdD1pwulpXaCyM5rPngGnpBtrRWaMmn4jbsKrnYrIzzGcVXkhatYxIaa0CnvT52LkRjeWw7U9QR2rSa2qM259KaqC9mUXbiqjtzWq9s392qslmc/dp+0QvZspg5qxbthhSG2I7GnxxbTVKSYnBmkjZWnCoY/u1KAaq6IsxGGRUBFWGBxUDA5ouAgFGKUUZpiGEUYpSaM0hjdtSwDDUynxH5xQBoL92oZRVhBlKglU0giVyKekeab3qRWwKCmKFxRszSgmnE8UyRqriql43GKtk4Ws26fL4oKiQk0oNNzQKRY+lFMBpwNAD6BTc0qgscAZoAdmjk8AZq3Bp8kmC3ArUttOjjAJGTTSuJzUTIgsZJe2BWjBpiJgsMmtaCBegFSSxBB0qvZtkOsU0iVBhRin4p+BQQMVHIyedDMUYpcUYo5GPmQlFO20mKnlY7iVn3VzJ54hj6mtAiqhh23Qkx14qWUgjtc4MjEmp1jRB0Ap54HFVH8wsc8ilsG5ayoFQy3KoDjmoH3gfKGoC9uefai47DJLjzRwSKiy3qatJZqDntUn2WP0osK5XAxTqCOaK6jmCiiigBDSB8cClppGOaTGhGkZangYyCq7YPU1Lb3EcIO+s3Y0Vyc5FNLYFMub6HZ8pyay3v2LYWoaLWppMB95qRZV7VTSR5V+Y04KR0pDLTuT92oyZKaqualVG70AQtuPWlFsHGSanaLcPSpEUKMUAQpCqDpUnA7USSKnWovtAbOKNxDnJbvVd4zuznmrMETSE0TwMhq7Mm6EhaToWqby89TVZdy84p4ugODSdxonESinBAO1RrOrd6d5gpDJKWoTMBUbXSL3ouFi1mkzWe+ooO9VpNT9KLlKDZsGRR3qN7lF71hSX7t3qu1wzdTS1LVLubkmoIOhqvJqRPSskOT1NLmnYfKkXHvXbvUJmZu9Q5ozVEsl3k9aUNUQNLmqM2ShqGbio91IzUyCKU81Cae5yaZVCCiiikAUZoFLigZe0779bQ6Vh2b7GrWjnUimiJFjtTCaUMCOtNJqhDWNRlqc5qJ24pAG7JpSNuDUUbZfFW5U/d0wJoGylKTzVa3kwMGps5NICaOpRUUdSimIcKr3q5iNWBUVwMxmmwOalGHNRmprgYkNQmsWbgKeKYKcKQCsxFQtKw71I5qu9Fh3ZLHO2etXIrhvWs5OtWYzS5UPmZeNyQKZ9sNV2PFQMeaXIg52aS3me9TLcg1jgmpVY0vZofOahuFpPNQ1lySEd6jEzA9an2ZXOja+RqXyoz2FZcdw3rVqO4alyMOdFsRqO1KEFRLNmpBIDT5WHMh2wU0xClLik3j1o1DQYYfamGH2qffRvouwsiqYqaYjVvcKPlIo52LlRT2EUgyGq2VWmmMU+cORFm2bclLKtMtvlOKsyLkVpe5lazKDLg0q4p0gwahJ5oNGTZFJnNRgk1YiTIzQZkEx2oayZG3OTWhfsQNorN2NSuaJaBmlBpuDS80DHZpc0ylBpgPzU0Evltmq+aM0AbUWpDgYq/DdhhXLq2DWnaSZGKcdCJxVjoredfWpbiQFBzWMrlehpTO3rWvPoYcpf3CjNZ/nsKX7QRU8w+UvZozVA3Ro+10XDlZf3UFsVQ+10hu80BZl7eKese8VlfaGJrUsZCV5pcqY7tBNE+w7etZ0QmSUibOPWtx+RxVdg3dQalwRSmysCtLlamzH/EuKeEibpip5B85UeUKvFV/Pb+6a1PIQ9qPs6elL2bHzoxhMp707zFPeuaiv2ZgM1pJIQu5jXRYxdjU3D1pSwHesh71V6GoTqNPlZN0bDTKveq8t36VkyX2e9QfatzdalqxasbEdyCeTUxZHHWscOCOtHmMvRqxaubKxqmFT3oFquc1li9kQ8mrEWpetJ3KsaUcWKsLHWel+p71Mt6vrUBZl9VAp4xVIXat3qVbhfWgLMs4pCOKiE6nvTw4NMRVnRjUccbKa0Nm7tThAD2q1chjLMsGxin3B2tluamii8s5FV71SQSTV9COpG80ewjisydhuyDTJhJniq5Eh4oQ7diwlx5fU0r6koHBqo1vI/Y03+z5D61Ljc2hbqSSagzdDVZrl27mntYSr2qLyHBwVpcpsuXoJ5jHvRuJqZLVm7VZjsGPakVzJFEAntRgjtW1Fp4A5FSNp6ntQR7RGGDTs1qNpo9KibTiOlPQXMmUM0Zq01k4qJreRe1BLZHmlzQUcdqacjtVozYuaQmkzTS1MzGmkoNFMAooopDClHWkpR1oAsRCp8svSooampoTFFw60v2tqjIphFAiRrpqie5YimkUwrQBNaTEyjNbIdXTGawIxhuKtrKy96YmjSWEBsip1TFZaXbCpkvaLiszTWnis9b0U/wC2incLMvimTEbDVFr2oZrpmU0XCzKF4QJTVctTpSzOeDUe1vQ1mzUUGng0wKfSlHHakMVulQPzUrNUZNIBq8Gp0NQCpVamBIx4qEnmnluKjJoEOBqQGoQaeDTAHNRZ5qRiKi70gJ4zVmM1UQ1ZjNAFgNUqtVcGpFNAEpamlqQmm0AOLn1pPMI7000xjSsNMk8407z6qFuaQtU8qLuy554pfOWqO73pN9LkRSZpxTAN1rRRhJHXNiQg1oWV0QdpNNKxM1fUtTDBqAjmrcqhl3U22gEknPSqJ5tCOKLcelWmxGlaBgiiiyBWBfXY8wqDxSloTH3mJKFkYk1H5CmohcCpBOvrWLTOkQ2wphtqmEq+tO3g96Woyqbb2phg9qu7qQn2ouxaFEwmmmMir5K+lMKqafMwsiiVIq1aOVYU4otEcfzcVcZsTirGkhyKUimwg7eakIrZHI9CM0mKcabQMY4phqRhTMUIBuKcFpQtSqlWiLiRR5bmti1RVSsaWYRjiok1CVOjVN7FcrZ0vFGKwF1WQdeakGsN3FPmDkZrvHuqBrds5U4qmNYXuKeNXiPWldD5ZFoLMnfNL5kv92oBqkJ/ipf7Sh/vCi6FaXY88gzFIGNXmuy/ApZbXaucVQkbYxFVGeopw0HTTkE81X+0HPJpHJaoXWtJSuRGKRY87NJ5hByKq7iKUSVBRdF0wq5byNJ1rGL1Ytr0xUnHsFzVnTC5zWe1wUbFSSX4kWs+V9xoUe4+Zovpe471ML3PesbcacHNHIhqozcjvDn71WlmkYfKTXPwuS45rfsAQB3qHBI0VVl23W4bG44rVt1wBuNUVYqKeJyKViXNs2FZAKUzKOlZX2mnC4HrTuTY0hcgHGar3Eu/6VQLMzZBqeNSfvGmAzbuPSp4bQMclaliRB1q3GUA4oQrkaWaD+GpBbRj+GpN4prTKveq0FqMa0jbtVd9OjJ6U+S7A6U1bompckUlIb9jROgoCAdqeZd1NzWUrdDRX6igUtNzS5pDFpNoNGaM0AIY1PamG3Q9qlzRQBWazQ9qiewU9qv0UwMl9NB7VA+m+grdxSbRT5mI5x9OYdKhaylXtXUGNT2phgU9qfMwscsbeQfw03y3HVTXUNaKe1RtYqe1HMKxzWCO1Ktb76cp/hqB9MHYU+ZBYz4qmzU/2Bl6U02rimmhNEJNNNSNBIO1MKMO1O4rDDTSKcQfSmmgAXrT3bC1Hnmlc5oAEbJqVajReKlTrTESRxljVuO1Jp1ooOK0kRcUXBlJbT2pxtAR0q+FFLgUCuZosF/u0psF/u1o0uKLBdmYbBf7tNOnr/drWwKNop2FzMxG05T/AA1Xk0tfSuj2CmmJT2osPnZyr6cy9KrvBJH1Fda9up7VUuLQYPFS0UpnMEkUzNX72AJkis80ih4NOzUYNLmgAZqaDQ1IOtICaOrKVVQ1ZQ0ATCpFqJakFAh+aKTNJmgANRMakNRNQUiMmmk04000ihM0maKesLt2oKIiamtiTIKnhs8n5quJaquNooBtEu5hEKbBM6NxU235ACKngtgwzihXM7pIgubuXyjk8VgyyF3JNb97EfLK4rAkhYMadhxegzNLuIpuxvSgqw7GkUODkd6cJWHeouRTk5OKLBcmE7etPFwaQQZFRvGVpcqBTJvtFKJgTVQmnRthqORFcxoxR7xmrcUSio7V1ZMd6sBSKaikYym2P24oNOHSjFWjNkRFNxUxWm7KYrkRFJtqbZShKLBcjRM1IUYDpU0agGpw6dxTEZjwbzyKja0FbA8k0GKJjwRU8pXMYZtD2qJrZhW68CjoarMADg0uUpTMgxsKTZWhcbAprKa5w5FZydjWK5iUxZpPKPrTFuQaf9pWlzlcjFkCslYd/EEYsKtrcsO9Ur6UsDRTumKpaxQMwBqNpQarSsQxpm8muy1zk2LBcGkJquGOauxRbkBpOyGtSDNG6pHhINRlCKLoLAGNLuzUeCKM0xEuaXNQ7qXdQBMGwau2+oSRY5rM3e9KHpWuF7HSQ61xhjVyPVIXHNcgHp6ykd6XIiuZHZrdQv0bFPB3cq2a49Llx0auh0dnljyTxQoXE5JK5oiRlNSLcMBVe7O1NynkVnf2mRlW60pU2hxldG19u296lTUBj71crcXRfkGqf2uVDwxpchSkup3BvyehpBOz9WrjotUlTq1XYdZ6bqiUJFpxOo3LjJqA3Sq2BWWmrROuM1F9sTzM5qFB9SrnQpIWFP3GsyC+UgYNWVus1FhlvcaTzCKiWcGnFlYUATo+4U4nFQIwFK8mRxQA8yYpBMDUOwv3pwh2jrQBPvpd4qqzMOlMEj55FAF7dRuqusuBzThKpNAE++jzBUW5aUAHoaYiUOKUMDUJU0mCKALPFGBVcMwpwkIouFiXYD2pDEp7U0S08ODTERm3U9qja0U9qtZooAotYqe1Qtp6ntWpRxQBjNpvtUL6ew6Vv4FIUU9qq7Ec+bV1HSmeU6npXQmFT2phtlPanzBYy7d2WryT8U42oHaoJY9vSi4WLS3A9aeJwax2kZT1o+0MKomxtCZfWnCRaxRdH1p63Zp6isbIkWnBxWSLo04XVFxcpqbxSGQVm/aTSG4Jo5g5TQMoqCeX5TVXzjSNKD3qWx2M2/LOTgVlMjKeVrpREr9qgurVdp4oK5lsYANLT502SYqOgYE0goNAFICVDVhDVZKnSgRYU1IDUKmng0ASZozTM0vJ6UABNRsanW3dz0qzFYE9aRSM0IzdBU8Vk79a2IrJV7VZWJV7UrjuZkGmgdRVo2iqvAq4BilxmkFzMEJDdKsRxetWTGKQpimS9SB8DirFs2FqJosmpY12immJrQgumDcVQkgB5xWm8W45pph4pXGkZ0NqpPIqZrFCOlW0jC08kVJRlvp6+lQtYBTkCtZsVGyZouxmb5JRarynPUVqvGcVRntyeQKqMu5LiZsi+lRhXPQVdNu3pV63gTy+RV3Qk2jLglljboa0or3IAbg1Ktuhz0qvLagk4paD36FkXQp4uRWabeQdDUbmWOizJ0Nj7QKPtC1ifaJB2pDcyehp6hZG2bhfWkN0o71hNcy+hqNriU9jT1FZG+b5R3phvx61z5uJPSo2uHqrC0OgOoe9J/aRHQ1zhuW96mt5sn5jRYDdbUnPeojdu3eqiupqReakpEhkZ+ppBCrdqBUiioaRSkyM26037MPWrOKXFTZFKTOfziqt0cqa03taz72EoDVxWpMnoYs33qhqab71RV0nMxRWpaNlBWUK0LI1nU2NIbl1kBFQPEKs9qjfpWSZo0U2iqMxVaIppFXzE8pTMdNKmrhUUwpVKQuUqYNHNWfLppjp8xPKQZNG6pTHTClVcVhA5FbOlax9mXYw49axippMEU7h5M6W41MSjgjFZMtwDIaobmHejJpt3JslsXfOB700uKqbiKN9ICxuo3VBupd9AE4kI708TsO9Vt9KGpDuy/HfOnersOrsvBNYoalzScUylNo6eHWEP3uKuxajE/8AHXGhvenrK69GNZuki1U7nbrcK3RhUgmPrXFx3sqH7xq5Fq8i8E5qHSZSmmdUtxipRcA965yLWFP3qtx38T/xYqXBlXNxZFNLhGrLSdT916lWdh3qbAXzED0pFgxzmq63BqZLgetIBJI2zxUkaso5pRKDTw4NAyF5GBpRKakKqaTywaBEYn5p/mKRSGEUgi5oGPDUoak2YFRMGFAiwH96kDVSQtmrKc0wJtwo3CoXzSAsKALGaXNVjJim+fii4WLlFVVnqVZc07isSmq065FT7qilbIpiMqZcGoCKuzLk1XZK1RLIMU9Vp4SnqlUSIq08CnBaeFqWAzFKFp4WlC1IyMoSOKqzLIh4NXiSBVWdi3GKnUtDba4YHBqeeYGOqqRMOcVFcmQjAFOwt2UblgXNQZqVoJSc7aYYZF6qadihuaUU0gjrSikIlWplqONGboKtxWjt1oCwxTUyRs3QVcgsfar0VoF7UrhYzorNm61dhsgO1XFjC9qeKVxkaQKvapAoFLmjNIBaKTNGaAHUU3NIZFHegB9JURmFN80mi47E9LkVX3k04E0CsSkio3fFGcd6jkkUCgY0uTUTM1RvMB0NIJc1Ix+5qerNUYYmp4gDTAUDNO8pT2p4GKR320CIzbr6UeQBUqNuGadTEQ+SKaYAasUUAVTBUUlvuHIq9SECgDJazGelAtF/u1qFBSGMU7sLGYbRPSmG1j9BWoYwaYYAaLisZo09G7Cmtpan+GtVY9tO20XYWMJ9JX+7UZ0sr0FdA21aryzKBT5mOxgSwtDToHJ61dnHmnpTUtsUcw7DkXIqYLikRdtDSBalsrlFOBSbhVWW5A71B9q96m4+Unb5OGFZuohWU4rSuiHj3g1jXbHaa7vZW1POjiE3ZmFcDDmoKsXH3qgoNAq1avtIFValiOMnv2pNXGnY1FlGcU4nNZsbkNzV1GyKylGxrGVxTTTSmkNIoaabTjTaAFxxSEUoooAaVpCop9IaAsQlaTy6kpwFVcmxAY6aY6tYpCoo5g5SoYzTSpq4UphSq5iXEq4pKsmOmGOnzE8pDmlzTzHTSmKdxWANTg1MwaOlMRIGpweoc0ZoAshqcDVYNTg+KANC2hErYq6+nOq7kY/jVTS5FMg3GugkkRYuGFUkmTKTWxgfaJ4WwSc1PFqsi9TUN86sxIqlu5qJQRops6KDVQ3Wr0d2rdDXLwOua0oX9GrGUEaKZvLcCpluB61jI7etTLIazcS+ZGyk49alWYHvWKJD608TsO9Tyj0NoODTwc1jpdkVOl5z1pajsaVJtBqCO4Dd6nDA0AJsFPAxRRmgQuKQrRmjNMBjR5qIxVOWpNwoAhEWKXBWpsiopGFMVxQ5xSdaYGqRWFaKxm7jHjzUDR+1XuCKjKZqiSn5dPCVZ8ujZQBCEpwSpdtGKQyLbTglOxzU0YBpDIGiyKiNuM1obRSFBTsK5SEIxTTag1dKCmkYoAqLaL6U2a0UL0q3uxQfmFS2VZnOz2ZZ+BipbfThxkVs/ZwTnFSrGq1LkaFGKxC9qtJbqvap8YoqQEjAU1YO3bVZqjadlGKdxWJyRmiqa3GW5q5EQ4oSuD0CjNTeXmmmOq5WLmRHmo5JQgqZoziqk0DMamzGmiM3BY8U5QzVJFa7Rk1IV2jpSsO66EYjNSCMCo2cimGYigZY+UU0yqKqPMxqs8r7qAsXJp8dKqvIz8ChVZutTxw0AVBC5NW4YTjmrARQKXcq0rgCxAVIFAqIzAUxpzRcLE7MFHWqcsu5sCkd2enRRc5NAbFqEYQU+mA4FLmncQ6im5o3UXAdRTc0ZouAtFJmjNFwFoxTGlVe9QSXSr3ouFiwWUVDLcKBVKS6LcCoss3U0DsSyTsxwKjCk9aVVp+QKV7FWAIBSMyrTJJgBVOSck8Gp3HYnlnAqlNOT0o5bvTGSqSC5XdmY9aZtNTOVXrUXnL61Vibl15cjaegqheKChNWZYnXmq1wf3devK3LofP078+pg3AwxqCrFz941WrlZ6aFqzagE4NVqlgbBoB7F5okPSlVdtQ+cCDT433CpkrodN2ZIaKQ0CsToENNpxptAAKWm0tAC0h6UUhoASlFNp4pgLRRRSGBptONNJxQhMeF4ppWgPTutAEZSmmOpsUYp3CxXMdRmOrRpgAJpqRLiQrCTSm3PpV6KMYqXygal1B8hkmFhTSjCtYwCo3t/amqgnTM1XZDkEg1YGoS7cE5p8lv7VVePaa0UkzNpoe87P1poemUcVRJKJCKlju3TvVXNJmkNM1otSI61dh1JD1Nc7upQ5FS4Jlcx1sd5G3epxIjdDXHpO69GNWI7+Vf4qlwHzI6pRnvTipFc9BqzKfmrQi1ZHXk1Diyr9jVglIbGa1IJMiubjvFZ+DWxbTZUHNZzVjSLuaoNFVRNThNWdyrFio3bFIJQaGIancCB5iKYJmJqYxA05IFFO4iMOxowTU+xRUcjAUXAidtoqA3O09aSeUYNZlxMRnBqoiaNdLwetTpcg965cXZU9asR33qa2sZux0yzA08SKawI74etWEveOtGorGvuBpOKz1ux608XQPekFi21IrkVB54PekMw9aQy4JTT/NHrWcZwO9Me7A70rhY0mnAqF7gVky6gi/xVTk1IE8UalKJvrMGPWp0cVz8F6p6nFXUvFP8VZtstRNbfS7qzluge9TJOD3qbjsW80nNRrKDUyOpqlqS9BApNI8G4VYUrT8qa0UUZuTMeaBlORSRXDxnBrWaNWqu9op7U7Bzdx0N2GFWBMpqkLUr0qQRsKYtC1vU0u1TVdFNTDNMQNgVG2DT2GajZDSAaUU1G1uDTyGFJ5hFTYrUj+yik+xj0qdZhUiyrRyoLsri2A7UjRkVcDKaNqmjlQczM5lam7GNaXlrR5S0uQrnMzymNOEPrWh5QpPKFLkHzlMRgdqdjFWvKpPKpcgc6K1FSumKiqGrFJ3DNLSUUhi0tMLAVDJcAd6AJ2cLVWe5CjrVeW5J6VWO5zzTsMe9yzHimfM3U0oSngYp3HYRVp44qNpAveoJLnHSle47Fl5QtV3uc9KqvKWNItHKK5IzlqQCkJAFQy3Kp3qhNlgsqjrVSe6Vc4NUbm/PQGqJnZmyTVxgzOU0izcXTNkA1V81vWnsu5cioth9K1SRm5M7KQBk96x71NoNSLqGXKmkunDx5rq1SOHl1uc/cfeNVqtXP3jVWszoQU4UlKKQyVealT5TUCmpkbdVGeqZYU5FL3pg4p1c8lZnVF3QpptLSGkUIaBQaBTAKDRRSAb3py02nCmIdRRRSKENManmmGmiWKtSCmLT6TGgoNFNY4FAxjtiohJg0SNzUDHmtEjNsvpcAd6mS4HrWRuIpRIwqXTTBTNoTg07zFNYwnYd6ety1Q6RXtEarbSKpTqKYtyTSSOSKqMWhSkmV260maVutNrYxHCnLHupq1agANTJ2KirkPkGmmJhWmqKRSGIGs/aGnIZRUijkVpNbg1E1v7VSqInkKe7FODkVM1vSCA5quZC5WTWkrbxzXU6fLmMAmuYhiwc1pQTNGODXPVd9jenodKG4pN1Y6X7Cpl1AHrXPZmxpiQjvTxKazlvUNTLcIf4qAsXhMaeJ6oiVT0anB/egLItPccVWklZqXOacFU0XFYpyKxqnPCxrZMamo2gU1SnYXLc5ySBgaj2utdC9oDUD2XtWiqkOmYwkYVItww71fax/wBmoXsfatFVRPs2RrdsO9TLen1qBrRh2qM27iq54snlki99uNNbUCO9UjG4qJ43oug94tvqL+tVpLx271D5TelKITS0DUQys3epogSaRYqnjTFDYEiRnFDB16Gp4xgUsuMVFyiql1Kh61bi1Fh1qi45poosmPmZtx6gD3qyl96GufWpkcjvS5Q5joUvfepkvfeueWVh3qVZjTsw0OhW8HrUgulPeueE7VItww70aisjoRcKacJVNYC3RHenreH1ouxciN4SLTt61iLe+9SC996fMLkNfctLxWULz3p4vB60cwuRmiVBpjRA1UF2PWni6HrRzIOVkhgpjRMOlKLkU7z1NO6FZkWXBp6yNT96GlG00BcQSGk8/FP2qajaIE0BoSJLuqYHiq6IFpxl2ii9gtfYmLAVG0oqvJMai3sahzKUCWWTNRCkJA6moZJwvesm7mqROWAqKScDvVKW79DVcyM9A7FqW5z0qAsz0ipUgXFPYLDAlP24pSwWq8twB3pXKsSswWoJJwKqy3BJqAuWNNRuDdid5i1RZJ603NI0gWrsQ2SdKRplQVTmuwveqE10zdDVKLZDkkXri9x0NUJJ2kPWoclqfGtaqCRm5tjSpNNxVkrxUTjFUSLC+OKn+WqfQ5qTzKVgJ4my5PTFIZWII3Eiqxfk88U5DlTXZM5IbkMxyar1NL1qGsDoCnCm05etAh4FSwqWcZ6U1CB1qzAu5sjpVGdyXy+KYeKldgoxUJbNZ1Im1J3QA0GkFLWRuIaQUGkoAdSGig0AJ3pwpvenCgQ6ikopFCE0zvTjQBzTJHCnU0U6pKA1C5qRjxUDnmqiiWyOQ1CakkPNRVqjJgaKO9XoIITglsn0p3sSU0jZzgDNWobIt97iryJEvTFS9fSp5h2KywJH0XPuar3OBxWgV4NZ9396ktQKhpKU0lWIUVIkm2oqU0nqNOxbW5xUi3Q9aziaMmp9mmXzmqLgGneaprJDmnCVh3qfZj5zV3KaUBTWYJ2FSrc1PIyuZGkoUVICKzVuvepFuveocGWpIv5ozVMXAPepBODU8rK5iyDThIw71XEwpwkBpWHzFgTuO9PW8kHequ6jNKw+YvrqDDrUyaj61lZozS5R8xuLqCnvUq3invXP5Ipwdh3qeUOY6JbhT3qQSKa51ZnHepUu3HelyjujfBU0pRDWRHfHvVhL4GnYC20CHtUZtFNMF2p71Ktwp70rMZE1kDUTWPtV4Sqe9O3qaNRGYbH2ppsvatYFTTtqmnzMVkYptMdqT7PitoxqajaFTT52LlRk7CtRSZxWq9uDVd7XNPnDkMlgc0mK0WtDUZtW9KvnRPIyoKkWpvsx9KXyCKfMieVjAakU0nlEU4IRVXJsPWnimAGnCgB1JRRQAZNLvIptFADxIacJT61FRSsO5N5x9acJ29ar0hNKw7lsXLDvThdt61RyaAxosO5pLeN61Kt6ayg1P3UWFoay3o9akW7B71ieYRT1m96Wo7I2xcA96C+6spbkDvUi3i+tQ2xqJoEgdaieYLVOS8GOtVHnd+lSUkXJrrHeqbyvIaaEJPNTIgFF7FWGJGT1qZUxS8Co3mCjrRcLEpIUVFJOF71UluuvNU5JyxppNi2LU1171VaUsetRFsmjOK0SsS5EmaCwFQPMFHWoRPuJwapK5Ddiw8wAqrNPxwaa7Fj1qvMT0rRRM3MjZyzUbcikAqcLxVmZGq1MowKaBzUmOKAAcio3Wn9DTtu6kMq7c8UvlmpjHg5p1K4FANxUsZ4NMjiMnQZqytq6qTjFdTehz2SZTl61CanlBBOag71kaBTh1ptKKYyQ9Kv2Y+QVm5q9ayKi8tVxM2tCW5ByMVEKmkYSY2mmmLAonG6HSdnYZRQRikrlOsU02nU00ALRSCloEJThTKcKAHUGig0ihppRSU4UxC0UUhqRjXNRGN2+7zTmPNSQkZrRGcmUnGDUdSzf6w/Wou9aGQVJkDuQajHUVoCxV1DbiDQwKgkcdGp4upF681I1g4PDA1E1tMv8JP0paDJlvm7io5pfMOahKMD8ykUvaiwhppKU0lMBwoNIKU0ANNJSmkpgFFFFABS0lLSAM0bjSd6KAHiRh3pwmYd6ioosh3ZYFw1WYJGbntVKGMyOFFa8IWNAuMEVDSKUmR+YfSnCSpgQ1NKIf4RUWRXMxnm8UgnHrSyQ/IcHtWV5rA0clx85riYGnCQGskTkU9bk1LplKZrhxTgc1lrc+9TLcjPWp5GVzo00qQVQS6HrUouh61HKyuYt5xSh2HeqouBR549aLDuXRcMvenC8Yd6zzMPWmmXPelYdzWW/I61KuoD1rE8yjzDS5R3OgF+p7077Yh71zvmH1o81h3o5QudF9pU96XzVPeudE7jvTxdOO9LlHc6AMppwCmsJL5h3qdNQPelyjuapRaQxKaorfA1Kt4p70rMCwYRTTBSLcKe9SCVT3o1QaEfk4pPLqbzBS7garmZPKiuY6TZVng0YFPnFyIq7KTZVraKTZT5xchV20mKtGKmmKq5xchWNNNWDHTDHRzIXKyA0ZqQpTClO6FZig0pNNxQQadwsIzU3caGBpAvNSUgyTTgDTlSnhahspIQLUipQBS7gKhsuw8DFDSBaryTgd6qS3JPehILluW5A71SluCe9V2kLU01okS2OZyabmkJpharRm2OaQKKrS3IHeo7yXaox3NUHcnvWsYXM5TJ5bkseKmtMkEk8VQFXrVtsZ+taWsjK7ZZOAMiqrfMxNSu+RgcUzGKQCAYqT+GmGnDkYpgKKcKAppwUikAhXNKnBwaegycVKLdjzipbKSAICKTyanSMgcin7ai5VjO04DewAq/Kn7s8VStB5MxU96vy8xGu04nZu5hXY+Y1TPWrt3941SPWszZBSiigUDFpwBPSm4xV6wgE2c9qYisrvHUqXLHg1pTaepj4FVotPcnkYFMSauR7t3NJUksBiNRVzy3OhaoWkNLSUhgKWkFLQA2nCmmnCgBwoNFBpDEpRSU4UMBaY1PqNjQhkTUIxU0jUA1qjCTIZfvVHVmVcrmqxGKokVfvCtmP7oFYyfeFa4kwvQ/WpkNEvXtRuUcEjNQFyR1zSdT71IyZtjcY4qhcoByBj6VY7c/lVec8YqkJlU0lKaSqEOFKRSClNADDSUppKACiiimAUtJRQAUUUUAFKBk0lWbSHewYjgUgLNnAUUN3NWwuMc00Mw9KXeOprModxRTdykelJvUHrSGLLJtif6ViN1rTu3PlH8qzG61cSWJS0lLVCFBpdxBpBSHrQMeJWHenC4Yd6ioxSsh8zLIuW9acLo+tVaQdaXKh87Loufeni496oE0uTS5EPnZoif3p6zVmByO9KJWFS6ZXtDWEo9acHBrKWcinrcGpdMpTNMMDS1QW471YWbcoNTyMrnRPTgKgEtPElTysfMTCngkd6r+binCUVNirlpZGHenidx3qsJAaXeKVguWRdsO9SLemqJYUmaLD5jUW9FSrdqe9Y4p4JHelyj5jYFyp708Tr61i+YwoE7DvS5R3N0Sg96dvBrDW5Yd6lW8b1pcoXNfINIQKzhe08XgNKzGWyophQVCLpT3pfPB70tQ0H7KQpSeaPWl8wU7sLIaUoCUu8UhcUXCwuMUZAqJpQKgknqrAWXlAqtLce9V3nzVdnJosK5K8xY1GTmmZprSAVaRDZLnFNLVWefFME+TVqBm5FotTTg1CJs0u8nvWqVjJtsrXuAVANU2q1d5ZxnsKrMOa0RDAVft1/c1QHWr8RxEKGCF6mpY4S5pi1YglCMKllJXGNbMO1SRW2W5q15yNTlZe1Z8zNVAclmGWoZbYoelWknApZJkdeajmaKcCjGuGrTgRSo4qgAC1XYDiiTuEUTSQKVyKr+UfSrqnIpdgqLjaOfnRVkXBqZ5VMXWq88LxTZdvlpVRZIyw6CvQlLU8xJJGbdHLGqZq3dLhjVTvUm6CnJyabTk+8KENlgxApmrOnh434BINQq2RitGxcfdxWrjpcwjJp2ZcMgVRu4p4dSmRUVzs2bielVY71R8p4qS1dkV0WLk44qqavTyo44NU368VjM6IPQbRSUtZlid6dTaXNACGlFIaUUAPpDRSGkMWnCminDpQAtRtTzUbUIGRN1ptKx5oAzWyOeQ8DK4qrIuDV1BxUNwFqiUyun3hWspwue1ZKD5xWwikKOhHvUSLQcNxtFIyL2FLhsnpSEHcOKkY0qAeTxVacKOlWW5HvVWemhFVutJSt1pKsQopTSCloAYaKDRTAKKKKBBRRQaACiigDJoGSQxmRwK00iCKAOAKitYxGnPU9asfyrNsaArkZzmmOdn8JNSAYFLmkMql2PsKbmrmFbqKYYk9KLgUZ2+UDOaqnrVm7AWTAqs3WrQhKWkopiFoPWgUtABR2ooFABSDrS0goAWikooAKBSgZpdtACUoGaXFGKAFU4q5apvQ+oqmOauWJ+8CaTGiUwt2INJ5cmBxxU4IzgU4GoKIAuB81QyO0Z9vWrh9+lMkRWUgjNGgXaK8dzk9amEvHWqBwkhA7GrTDMQIpOKLUiXz6eJveqAJpwY5NJwQ+Y0VlqQSAispJCFzmnLcEVLplc5qbwaMg1nC596cLoetTyMfOX6KqLcg96kE49anlY+YnpcmoRMDTxIDSsO5IGIpfMI71FvFBYUrDuTCZhThcN61WzRmiw7lr7QaDcVUJppY0uUOYnef3qFpc1CzUm6tFElyJN1NL4qNpMVA8tUoEuRM82KrvKTTCS1AWtFFIzchOTSgUuKeq5qiRUGasRxk0kUdWQQgqGykiGS2DcmqE8O01eluQKqSS76cbkysVgOauIfkUVXwKkD4rQgsdqQZzTEfdxVyKMEVLdikrkSZBq1GflqvN8h4pEl4xWb1NloTSyY6GmrKT1NRsc0g4pWC5bjersBJ6VmxAk1r2keFqWO5OnFP3VG8gU8c1H5vtUFXOeurszNzUqThIAoHas0mrUfzxE13yPNkrLQguH3E1UPWp5etQGpNFsFOXrTaVfvCmMsjIXNLFcvG2RTHk4wKjB+YVo2Zxj1LzzyzDnpVSRWBq9FIpUAUSBTyaLC52ipEjk96lwR1qxEV6CklWonHQ0pVLuxXpaQ0VznSIaWg0lMANKKQ0ooAfSGig0hiinU0UopABqNqkNRPTQMjIyaeqkinRovVjipjgKcelaXMGii8pHAqIsTTn+9TKokWP74+ta6scVkR/fH1rTQDAxketTIpE27pShiTxUYDf3uPenHOCO1SMHY+lUpuTkjFXCDzmqk/WmhFVutNpW60lWIWlNIKKAGmig0UxBRRRQAtIaWg0gEq3Zw7m3HoKrKMnFaEQKKADgUmUizjA9KM1EHIODyKUPzgioKH/SjNNLdwKjdjQIl8zb70nmgjnioQCT2obv60WAqTvumY1C3WlP3jTTWiJCiiigBaU0lLQAUUUdqAA0nelNJ3oAXtSUUUAGSKcHpuaM0APyKMio80ZoAl9xU9sfmYe1VAxBqxbuQ+R6UmMugZ+tKCc9TUXnNzwDUiZOflIzUDHbmzgmgygcVGysKjIYHkUwKkjfvmPvV0H9wtUDy5+tXHJCKvoKbGiMdKUdaTvR0NAw7Ypp60fxUpHFADXPFRFjmnsaiNMljhIw708TMO9RUUWFdlgXDDvUqXJqnTlpcqK5mXxcU8XHvVDPvTgankRSky8JvelEvvVHcfWlDnFT7MrnL3m0F81SDnPWpozuYClyD5iTqajkfacVNAN0h9BVW4/wBYapITYxnJpACaFFPqiBMUUU4DNAABmpo0pqLVhRgVLZSQ4YUVVuLjsKknk2qaz2bcc0RV9RSdhS2TyaM0lFaGQ7NGabS5pjJEODVuGY9KpxpuNadtEqgGly3E6nKRvGznNRvGUrQJQd6gmCt0p+zGqtyoGPepUUueKQx81ZtmUHB4rOUbGikS20OCK0Gby0AqpHIPNIXkU+4kyRWL1ZaFaTio/M96id+Kj30WHcxcipouYz82BVYGnpmu443sJKOahNSuaiNQxrYKB1oooKJG5pOhGaVSKGINUQiwkqBetPSQSNtqjT1znIppicUzVjjUdKSbiqsVyy8NUskySDrTk7oinBxkRNSA0GkBrmO0U0CikFIYtAooFADxRSUtIBRSikFLSGBqGSpjUMhxTQmN80d6UOCODUJbmhSM9K1MRj9abSt1ptMQ6P76/WtRCoFZaffH1q+ki9OlJjRY7UZqIN6MBS7yOck1IyQnjiqs9TMxI4OKqy5poRXakpTSVQhaKSl7UANNFBooAKKKKYhaSlFFAE1qAZBxmrvYVSteZPwq5jkYJqGUhxOe3NNJOfajnaaXAP8ADmkMTfjr0pPMUHI/KkMasCOQaDCeOaADeexprOdjGnCI7utEy4jxigRSIphqXbuNRuMMRViGilpKWgApSMUlITzQAoNGaSjNAC0lGaDQAE0UYoxTAKKWkzQAYpcUmaM0gFHFT2q75MCq9WrMZLHOOKTGXAgA4OTTuMdaZyKAvB5xUDHkn7uaZkemacMgetBPycrzQBnRrvnA9TU87fvDVYSGOTcOooaZmOTV2C5OgzzSHrSQOXbbVkIo9zSHcrYYnpT1jc9jVnH5UFWzjpRcRSkiZRkjFQmrU5IGDk1VNNCEopaKYgFOWminCgBw5NLnmmZo3GkUPB605aYGFO9aBjh1q1ajLDiqgNXrUZG7OMUmUiWP5Vc+rYqhLzIathvkbnvmqjcsaSBiDpS9qSlpkhT1FMFPWkMmQVKTgVEhokbCmoLKly+WxmoKc5yxptaoxeotFJRTELSjmm1LEm40CbsTQirPmsBhadDB8vSn/Z/atI2RhzJsiViepqQGl8g04REVrdGnMgwKaI8PUoQ0FcVEo3KjKw9BsYU6U81XZyDyelNknBxzXLKDRspDpGqLdQWzSVNirmdDHvFWhEqR1SyyHg4qxFOCmGPNdSZySTexXlHJqI1PLg9KgNSy1sFFFFIoKUUlLTELVi1QM3PSq9T28ip161SJle2hceBBVcxqDwae1wuOtMWRWPWqdmjKHMncQ0nenN7UyuZnaOooFJ3pDHUUZpKQDxRSClpDHClFNFOBpDQtMMYen0q0IHsVntG7GoWgdfpWkSBUUjqAfWtEzBozjSU9hzSYqxCIPmFW8AdxVYcUFjQBYyBS+aAOtVs0maVhlrzajkcGoc0uaLCENNpTSUwFpaSloAaaKdikIoASijFFMQUppKWgCa1++auZwap2n3zVlmA96h7lD84OTSBgDyaiLnFNzgUrAT7xnrwPSl3Gq2c04E+posBOGGT6+lMmJZfrUYZs+tPfJjJxQBXdtgwOtQk5OakJDNzUbdatCEpaQUtABSEc0tOIPpQAykp1JigApKXFFMBaKSlpALRigU9UY9qAI9tJUxicD7tMxQAyrtmNqE+tVSvIq9DsWNRmkxokGemMmn4OOuDTQw7UuagYhPIxjmkfIXNO4NJJnY30oAym60lB60VoSWLT/WVoBc1Rsf8AWH6VojGPWoY0N2nH3qRwxwQBn2p38PNGaQyjclj14qr3q5dGqdWhMKKKKoQtLSClpAhKKUDNPVaRQiITVlIlxzSRqKV3w20VNxpE0VosnfFTrH5WUB5x1qK3cAjJqw33i3rSHsVZBtQk9arYq1LzxURSmF7keKTFSbaTFMBnenrRilApASKaZO3y08VDOeKVtRt6FQ9aWkorQyCiiigBQMmr1tH3qpGMmtK3XAFBjVlZFtAABUq81CDUimhI5SYKMUvlrUYegyYFXctDn2qKqyyKO9MuZyOBVJ5DWsUbRj1HTS+lQgsxzQAWapVTAocbml7CK+Kd5nvTGWmYNZOmaKQ1kyKrsuDVvpTHQHmgyvYqk02pHFRmpLQUUUUALSijacU9VGMmmAyjFSYyQAKmWDHNMluxWAJpQCDVmOMbjxUwhX0pBzFZc4oNTuuKgasupundCikNAoNIocKQ0Cg0AOFLTRSmkAoNPBqMU8UmNDqa77adUcnSktxvYieZjURcmhutMrZGDFJopKKYgoopaAEopaKAEpaKKAEpKU0lAC0opKUUALRSUUAHFGKKKADFJilzRQA+LgmpTUAOKdvNKwE2fpRmog9PByaBjgc09Y896aMZ96dkg0gJAgA6UMRjBpm7Hf8ACmsxIpAVnGGIphHNXbOJZrpQw9zUN7j7Q+PU1V9bDtpcr0tJS1RIq9auFfkFUxwasOxk2qnTHNQykRSKo6VGAWOBUzR56nmmBgv1piHhFRckZNRso6r0pTKSKbuoENooNKvBpgPTcOi5qUSup+ZKlj24obHeovcqw5G3LkCnFFYcrmoQWjBweKkt5M793cYFAxstpggxHcO/tTeRwetXEYDvSypHMB/C3rS5g5SkD74pyyEdGokgePqM+mKZg+lVuSSiVvah5wUIx2qLB9Ka/wB00WC5WPWig0VQi3YffP0q8eO1ZluzKSVODVyORz1P51LQ0T5x1qNpscCmncx60xgwzzz60rDIZzk9agqWbrUNWiQooopgLS0gp6DJpAhVHFSIOaVR0qUIMVBYm7ahbHSq6ksc1LcttUIO/NQpwRTQMtR8VdU7os9xVJBVqIkKakCJvvUhFKOvNKRVAR4ppFSkU0rQMjpaCtJQA7NRTcin5qOTkUITKx60Uh60VRAtFJSjrQBPCOa0ohhRVC3HIrRQYUVSRx13qSCnA0zNKDSMbjs1HI+BTi1QyZNNIuLKzlnakKHFWUjpxiBFbJmntlsVI0JNTbMDmrMcOBmmS4X61RSqcz0KzCkwKkWNpDwKm+xPUtxW5qio6EcVC3HFXHwearSqS3FZk7lSSojU8qYNQGpZpHYKKKKQyzCAV5oMZL4FQpk9DU8Gdxz1oQmTxxDAyKlAxQBxS4q+ZGbDaPSlHFNMir3qF5S3sKltMai2PlYZ4qu3WlzmmmsmdMdEAoNAoNIYClNIKU0AC049KYKfSGIKeKZTxQwQ6mydKdSP0qUUyo3WmVI45pmK3RgxKKKKBBRRRQIKKKKBhRRR2oASkoopgLSikopALRRmigAopM0UALRSUUALRmkooAXNKGIptFADw5FPEuKhpc0ATiQUuQTVfNKGpWAtQyGKXcv0qC5JMrbuDnpSB6Y3JJotrcd9LDaWjFFMQoGTV+OIxw/dO48mqCnBq690XUBWwKmVyokTdfSqx61akcMuSeaqkc00JiUtFFMQlLQKWgCaGQDhqlbk8VUHNPRihqWikycE/d65qYR/LzgVXWVRzjmlNwCKmzGWFUk471Mq4XnAqgJnLZxxUnmsT8zACjlY7osXJVYwN2W7EVV96JGHAGcep6mmEk1SVkQ3clDds02U5jPHOKQHFNkbMZpgVqKSlpiLNoBzmrWeOvNVbQ4DVYPNSxjwwyB3FDEAGmYHf9KQjj7xHtQBXn61DUk3Wo6pCCiiigBRU8I5qAVZgXPehjROkYIqQKAKWNSeB1qdbfjLHArMvQyZcySsfToKkt48sVOCSKZMfLuzjpmnIxVyc4quhJJGcYzVnOBVbbyeevNSg5UVJaHCnYpFFO6UxCEU3FOJphbFAARTCtLv5oJzQBGRTG5FTEUxlpiKbjBplTypUBqkQwpw602lFMRbtz8wrRB4FZkBwRWouDGDQ5JHPUg2xM05TmoyeaVG5qebsZ+z7j2plPY0zvVoxk+w4HFSL92oCcVIrcda0iIlJwtVWO6Spi3y1VZ8PVm9E1bCNWIzWn5MdYFtd+Ww5q7/AGivrXFUhJy0O1IxEZj1p2arLKalzuFbXMUiK461Vappcg1AaRqgooooGKp2nNWojkg1WAzUiA0hWuXvNVR71E8jMfSmqpqQJ60hqKRHg0EU8jFNY0DG000tAqWaIQCg1KE4phFIYwU40baCKBCDrTxTKcKGMKcKaaVaTAkFIelKKDUlEDioytTOKYRWqMZEZFJipcUm2qJIsUYp+2grQBHiin7aTFADaKXFIRQAlJQaKAFooooAKKKKADtRRRQAUUUUAFFFFABRRRQAUUUUAFFFFAC0UlFAC0daSigBaWkooAdnimmjNLQA3FLinZooAbikxT8Um2gBtGcU7bSYoAM+1GRRiniJm6CgBAwHb9acJD2AFI8TJ94U3NAEmc8k5pQaiBNLuNAEwNNlb5KbuprtlaQEVLSUtUBYtjgGps8darRHAqTdipAk3gUhbPNM3UnBoAZJ1plOc802mAUUUlADl61dtlJ5xVJetWoGPY4/GhgaES4arQHy1TtnJXLZPNWd5xxWbZaRjXw23LU3OVU06+H+kHvmmR8oV/Gq6CJ0YkD0HepVqCI9anQUhkyihqBSMaBjGNQuac5pmM0AMJOacjGniLNP8rFAWGhqKUpimHIoAbIuRVV1watk1XlFUiWQ0UGkqiSaNsGtS2fcmKyFODV21kwayqK6Ey44waZnmpj8y1AwwazgzOSuSBsilFRKalArrWpxSVmMY0qk4pH4pqnmgXQkJOKpzH5qsk8VA67mq4s1pOzIlJzUuTTli46U/wAqrujb2qMgMRVu3Ylcn1qnViMkIBXMzoHz1WapXNQmhAFFFFMCWNc1ajjxUFvVoVDKQ4DFITQTTGagBGaoyaU0lMQUA0UVDNESB+KaTmm0UhkqAGmsKRXIozmgBQuaCuKcjChiDQBHilFOAp23igBBTqb0p1SURuOajqV6iNaRMpBRSUtUQGKTFLRQAmKTFOooAYRTGFTYqNxQBEaSlNJTAWiilFABijFOAo20AMop+KTFADaKXFGKAEooxRQAUUUUAFFFFMAopaKQCUUtFACUUtFACUUtFACUtFFABmlzTaKAHA0uabRmgCQDNKEJpivipBJSAeqKtOLgdKhL5ppagZKXzwelQsuDx0oLUqnPWgQ3FFPIo2imAykbpTyvvTGGBQAyiiimA9WwKdvNMFLSAfuFLmos0ooADSUtJQAtJRRTEKOtWIyAuTVcdasR5K7cgZPepYy9AQFBXIHvVlOaghAEYHWrMY4rNmyMe+/4+WpluAZQD0PFS6gMXJqGPhge4q1sQ9ywF2uc1MlQJU6UgJM8UxzTiajc0DGHk1JGmajWrMQoY0h6R5qXyqfGKmwMVBpYovFUDJWi6Zqu6VSZLRRZKidKustRMlURYznGDTaszR1WIxVEMAasQthhVeno2DSaEbVudwFOli71UtZKvBty1yO8ZCsVduDUikUki0xSQa7KctDlqwuOfmojwam6iomBBqnJGMYsd1FKE70iHin0kxSXLoC06mdDTs1aIMGraY2gEVVHUVYzis2eqNkx6VCalds1EaEAlLSUUxFiA1Y3VTjbFS+ZUlXJi2abmo99G6gQ8mkzTN1GaAH0UgNLUs0QUtJS1JQtFJS0AFLSUtAxQcU/fmo6WkA7NKKZThSGDdKhNTmoW61cSJDaWkoqzIWiiigAooooAKY9Ppj0AQmkpTSUwFpy02nCgCQClxQtOpANxSYp+KMUAR7aNtSYoxTAi20m2pcUmKAIttGKfigigRHiinYpMUAJRS0lABRRRTAKKKSgBaKKKBhSUtFIBKKWimAUlLRQAUZoopAGaQmg0gGaADNSJxQqge9LigBc0UmKTFIB1MfpS005NMBgpaMH0owaYh6jIpdtA4GKWkMbiilpDQA2iiloASiiimIVetWo42fbtQ8dTVVRzWjYhgxxxlSKllInRduCOnerUfH0qNUZVwRinp/dPHpWRsjP1NP3qt6iqo4rQ1NcRg+hrPQd6tbESWpMlSrUaVIDQId2qM8mnk8UzvQMB1qzEar1IhoZSLqNipQ1VFapFeoLuTk8VE9JvpjNTQmMcVGRUhNRk1RBFImRVGVMGtI1XljyKpEtFClBpXXBptMgt274NaET1kRtg1fhfIrGcRFt+ahYYqRGyKRhms02hWGqaVxmmdDTwcindk2I+hqVTmomHNKhwa3gznqxvqSEUmKeORRtrY5jDVTmpNtLt5pw4rI9UiZSKjNTyVAaaASiilpiAUuabRQA/NLmmUZpAPzSg1HmnCgZMtOpi06s2aoWikpN1Ax9FMDU4GiwDqWm5pc0gFopKKQx2aUGm0ooAfUTipKa1NCkR0UGitDIKKKKBBRS0YoASmPUlMfpQBAaSlakqgCnL1ptOXrSAnWnU1elOpAFFLSUAFFFFACUUUUAJSYpaKYDCKTFPNJigBhFJin02gBtFLSUAFFFFMQUUUUgCikooGLRSZooAWikooAKKSigBeM08lAnXLGo6WgBQadTaM0AOyaM0lFAC5pUYowYdQe9NozQA9iJJCzjaDzhe1IhCEnbn60galyKQCZpM07g0hWmAmaKTBFJQAUtJRTAKSlpKAJI+tatrtVc45rKj6itFdyRhlY+4qJFJF4SbjUw5FU0LFdynJ9MVYMrLECygL6isyylqbExbfeqMZ4Aq3eyZjPfNU4zVrYlvUmBp4NRinUAOJoWm0q0xj6cOKQU8DikUKDTw1R9KM0hkm6gmmg0tABTSKdSGmIbTSuadRTEVJo+9VGGDWm4zVSWPvTRDRXBq1bvzVUjBp8bYNDVxI1FNPzmq8T7lqQNisJIqSFYUiHnFKWFIOtSZEpTIqMripo2yMUOvpThKzJktBsbetSblqscg0u412pnFKGpmA+tLupuaQ1keiK54qM06mGmAlOWm0UxDiKTFGaXNIY2in8UmKAG05etJinKOaARKKdTRS1mai1GaeaYaaExpOKAxpGptUQ2Sh6eHqClBosPmLAalBqDdTlap5SlImpaaDThUlDxSGgUGkMjNJSt1pua0RixaWkBpRTELijFLS0AJio36VLio5OlAFdqbTm602mAU5abTloAnTpT6YvSn0gCkozSZoAKKKKAEooooAKKKTNABSGlpKYCUhoNJQAUlFJQAUUUlABRRSUwFopKM0gCijNJQAtFJS0xBRRSigYUUtFIApyqDnJxSUUAHekp2KMUAMzS0uBRtoAbS0YoxQAUuTSUUALmkoooASiiimAUnelpKAJEOCK0IHJG3HFZ8cm05xmr0d9Eo5iFQ0XF2LMDsrbQMgcGraR71ZZOI/6Vn/2mi/ciGarzX004wThfQVPKyufQS/dDMUh/1a1HHTaelWZ9SQUuaQUUihc0qmmUq0ATrUgFQoalU0i0P20wqalFBGaQyLFOFKRTDxQIdmmk00tTC9MQ8tTS1RNJUbS0xXJy9RswNQGU0nmGnYm4SLUfSnF6aTmmImil2mp/OyKoipUaoaLiyyJCeKsp90VRBxzVuJ8is5IiSsyVTtNTA7hVenxtg1mybXHMtM2+1WCMimbKPaMnlRidKSiiussUc0w08dDTG60ANooopiFopKKBi0ZpKKQDs04EUyigCYNS5qDNODVNilImPSmU3fRnNFhtjTSUpFJiqIClzTaWmAuaUGm0tICdDTwahQ1KKzZqiQGlpgpwqShrioc1O1QPwauJnJCg08GoQaeDVkEoNOzUQNOBpASVHJ0pwNMkPFAFdqbTmptMApy9abTloAnXpTqavSnUgEoopKAFpKKTNAC0lITRmgAzRmkzSZpgLSZopKACiikoADSUUlABSUGigAzRmkopiFopBRQMKKKKAClpKWgQUopKcKQwApcUUtACUUUUALRmkooAKXNJS4oAM0UoopAJgUbaWloAYVpCMVJimtQAyiiiqAKSiigBQM04LSLUgFIBuKWlpKAFzUiVGKkSkND6KKKRQZpRTaVetAEqVMtQLUymkUiQGlBpmaM0ih5NRuaGaomamIazVEzU5jULGqIbGsxpp5paKZFxuKTFOooAbSU7FJimISlBxRikpDJQ2amibFVgcVKjVLRpoy8rZp/Sq0clTBxis2gskWI37VJkVTD4PWpPNrFw1M2ZFFFFdgCjpTDTx0phoAbRRRTAUDNBGKfHTiBSAhop5WkK0ANopcUUwCikpaACiiigABpc0lFIBcUYpM0ZoAMUUuaKAFQ81OpzUAqVDUyLiyQU4GmilFQWONQyCpu1McZFNCZWpwNIwwabmtDIkBpwaowaXNAEwamueKYGoJ4oAYabSmkpgFOWm04UgJk6U6mrTqQBTSaUmmE0ALmgmkzRmgAzRSUUwCikoJoAKM0maQmgBc0hNJmigApKKKAEopaSmAUUUtAhKKUClxSGNpaXFJQAlFLRTAKKKKQC5pc0lJQA7NLmmUtADqWmilzQAtFGaM0ALRSUtABS0ZpM0gAtimk8UYyacy4FMZHRRRQIKSlpKAHJ1qXp0qJTzUuRikAZoo6UUAFPWmU9aRSH0UlBoGFA6000A80ATipVqFamSkUh2KQ0/FIRQMiaoXOKlkYKKqO+TTRLYM1MzRRVGYUUUUAFFFFABSUtFACYpMU6jFADMUZxTsUhFACiQineeajIpuKLILsm+0Gk+0NUVFLlQD80UYpQKYC4+WozU5G1KgakgG0UUVQh6U801OlOqShKQ07FIaAG0YpaKAG7aQipKcFyKYENJT3XBplAgooopiFopKKBi0UlFAC5pwfFMpaQEokp4cVXoyRS5SuYuBhSFqrByKXfS5R8w56jp2c0hFUTcTNGaNtGKZIuaCaSigYhooooAKcKbSikBMtOJqNTxS5pAKTTTSmmmmAUUmaM0ALRTc0maAHZppNJmigBc0lFFABRRS0AJRRRQAUmKXFGKBBiilxS4oGJS0UUAFIaKQ0AJS0lLTAKUUlKKQBiilooATFLS0UAFFFFABRRQaAFpM0hNFAC7qM0lFAChsGkLZpuaKAFooopiEoFFKOtAx6IT2p3lkdasWjDdzUk0fdelSOxUxiinEEU00AJTxTKcKQyQdKDTQaXNAxDSZ5oJpvegRZQ1MtVozVhKRSJgeKjkcKKUtgVUnfJxSQ2yOSQsajpaKsyEopcUYpgJS0YooAKSnYpMUAJS0YoxQAUlLRQAlFLSUAGKbinUUAMIpMVJSYoEJmpEGaYoyasbNoApMobL0qs1TyGoDQgG0UUVRJInSn4pqU/NSUFNNKTTSaAClAzSAU4A0wF24FKpwMUn40YpAPKK6+9VWXBq0tRzpg59aEDIB1p1N706mITFGKWkpgJRRRQAUUuKKACiikoELRRRQAUu6kooGO3U4HNR0UgJNoNIVpoYil35oAaeKKCaKYBRRRSAcDTs0ylzQA7NNJozSUAGaKKSgBaSiigAooooAKKKKACiiigApaKKAClpKKAFoozSUALmkzmkooAWkNLSGgBKWiimAUopKUUgFFLikooAWikzS5oAKKKKACiiloATFJilooATBFJTqDQAyiiigApaKKYCUCiikBYhbBqyJsDmqkdSVLKQsjBjxURNONNIpgApRSCloAdmlpmaXNAATTc0E0goAsR9Ksp0qtH0FToeKllIWQ4WqLt8xq5L901QfrTiKQuaXNMpc1RA7NLmmZpc0AOzRTc0uaAHUU3NGaAHUlGaM0AGKKM0UAJijFLRQAlJTqSgBKKXFFAH//Z"/>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927" y="2431473"/>
            <a:ext cx="4686291" cy="3124442"/>
          </a:xfrm>
          <a:prstGeom prst="rect">
            <a:avLst/>
          </a:prstGeom>
        </p:spPr>
      </p:pic>
    </p:spTree>
    <p:extLst>
      <p:ext uri="{BB962C8B-B14F-4D97-AF65-F5344CB8AC3E}">
        <p14:creationId xmlns:p14="http://schemas.microsoft.com/office/powerpoint/2010/main" val="1026976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5181599" cy="877336"/>
          </a:xfrm>
        </p:spPr>
        <p:txBody>
          <a:bodyPr>
            <a:normAutofit fontScale="90000"/>
          </a:bodyPr>
          <a:lstStyle/>
          <a:p>
            <a:r>
              <a:rPr lang="en-US" sz="3600" b="1" dirty="0" smtClean="0"/>
              <a:t>Work-Based Learning </a:t>
            </a:r>
            <a:r>
              <a:rPr lang="en-US" b="1" dirty="0" smtClean="0"/>
              <a:t/>
            </a:r>
            <a:br>
              <a:rPr lang="en-US" b="1" dirty="0" smtClean="0"/>
            </a:br>
            <a:r>
              <a:rPr lang="en-US" sz="3100" dirty="0" smtClean="0"/>
              <a:t>and Employment Resources</a:t>
            </a:r>
            <a:endParaRPr lang="en-US" sz="3100" dirty="0"/>
          </a:p>
        </p:txBody>
      </p:sp>
      <p:sp>
        <p:nvSpPr>
          <p:cNvPr id="3" name="Content Placeholder 2"/>
          <p:cNvSpPr>
            <a:spLocks noGrp="1"/>
          </p:cNvSpPr>
          <p:nvPr>
            <p:ph idx="1"/>
          </p:nvPr>
        </p:nvSpPr>
        <p:spPr>
          <a:xfrm>
            <a:off x="914400" y="1596871"/>
            <a:ext cx="6777317" cy="3279929"/>
          </a:xfrm>
        </p:spPr>
        <p:txBody>
          <a:bodyPr>
            <a:normAutofit fontScale="92500" lnSpcReduction="10000"/>
          </a:bodyPr>
          <a:lstStyle/>
          <a:p>
            <a:r>
              <a:rPr lang="en-US" sz="2800" dirty="0" smtClean="0"/>
              <a:t>Why required</a:t>
            </a:r>
          </a:p>
          <a:p>
            <a:pPr marL="68580" indent="0">
              <a:buNone/>
            </a:pPr>
            <a:endParaRPr lang="en-US" sz="900" dirty="0" smtClean="0"/>
          </a:p>
          <a:p>
            <a:r>
              <a:rPr lang="en-US" sz="2800" dirty="0" smtClean="0"/>
              <a:t>Requirements</a:t>
            </a:r>
          </a:p>
          <a:p>
            <a:pPr marL="68580" indent="0">
              <a:buNone/>
            </a:pPr>
            <a:endParaRPr lang="en-US" sz="900" dirty="0"/>
          </a:p>
          <a:p>
            <a:r>
              <a:rPr lang="en-US" sz="2800" dirty="0" smtClean="0"/>
              <a:t>Employment resources </a:t>
            </a:r>
            <a:r>
              <a:rPr lang="en-US" sz="2800" dirty="0" smtClean="0">
                <a:solidFill>
                  <a:srgbClr val="FF0000"/>
                </a:solidFill>
                <a:hlinkClick r:id="rId2"/>
              </a:rPr>
              <a:t>https</a:t>
            </a:r>
            <a:r>
              <a:rPr lang="en-US" sz="2800" dirty="0">
                <a:solidFill>
                  <a:srgbClr val="FF0000"/>
                </a:solidFill>
                <a:hlinkClick r:id="rId2"/>
              </a:rPr>
              <a:t>://</a:t>
            </a:r>
            <a:r>
              <a:rPr lang="en-US" sz="2800" dirty="0" smtClean="0">
                <a:solidFill>
                  <a:srgbClr val="FF0000"/>
                </a:solidFill>
                <a:hlinkClick r:id="rId2"/>
              </a:rPr>
              <a:t>www.waketech.edu/about-wake-tech/careers-employment/careers</a:t>
            </a:r>
            <a:endParaRPr lang="en-US" sz="2800" dirty="0" smtClean="0">
              <a:solidFill>
                <a:srgbClr val="FF0000"/>
              </a:solidFill>
            </a:endParaRPr>
          </a:p>
          <a:p>
            <a:pPr marL="68580" indent="0">
              <a:buNone/>
            </a:pPr>
            <a:endParaRPr lang="en-US" sz="800" dirty="0" smtClean="0">
              <a:solidFill>
                <a:srgbClr val="FF0000"/>
              </a:solidFill>
            </a:endParaRPr>
          </a:p>
          <a:p>
            <a:r>
              <a:rPr lang="en-US" sz="2800" dirty="0" smtClean="0">
                <a:solidFill>
                  <a:schemeClr val="tx1"/>
                </a:solidFill>
              </a:rPr>
              <a:t>Study </a:t>
            </a:r>
            <a:r>
              <a:rPr lang="en-US" sz="2800" dirty="0">
                <a:solidFill>
                  <a:schemeClr val="tx1"/>
                </a:solidFill>
              </a:rPr>
              <a:t>Abroad Opportunities</a:t>
            </a:r>
          </a:p>
          <a:p>
            <a:endParaRPr lang="en-US" dirty="0" smtClean="0">
              <a:solidFill>
                <a:srgbClr val="FF0000"/>
              </a:solidFill>
            </a:endParaRPr>
          </a:p>
          <a:p>
            <a:pPr marL="68580" indent="0">
              <a:buNone/>
            </a:pPr>
            <a:endParaRPr lang="en-US" dirty="0" smtClean="0">
              <a:solidFill>
                <a:srgbClr val="FF0000"/>
              </a:solidFill>
            </a:endParaRPr>
          </a:p>
          <a:p>
            <a:pPr marL="68580" indent="0">
              <a:buNone/>
            </a:pPr>
            <a:endParaRPr lang="en-US"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786" y="4724400"/>
            <a:ext cx="388493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62252"/>
            <a:ext cx="2978789" cy="2095365"/>
          </a:xfrm>
          <a:prstGeom prst="rect">
            <a:avLst/>
          </a:prstGeom>
        </p:spPr>
      </p:pic>
    </p:spTree>
    <p:extLst>
      <p:ext uri="{BB962C8B-B14F-4D97-AF65-F5344CB8AC3E}">
        <p14:creationId xmlns:p14="http://schemas.microsoft.com/office/powerpoint/2010/main" val="2903043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33400"/>
            <a:ext cx="4894450" cy="1082040"/>
          </a:xfrm>
        </p:spPr>
        <p:txBody>
          <a:bodyPr>
            <a:normAutofit/>
          </a:bodyPr>
          <a:lstStyle/>
          <a:p>
            <a:r>
              <a:rPr lang="en-US" sz="3200" b="1" dirty="0" smtClean="0">
                <a:latin typeface="Calibri" panose="020F0502020204030204" pitchFamily="34" charset="0"/>
                <a:cs typeface="Calibri" panose="020F0502020204030204" pitchFamily="34" charset="0"/>
              </a:rPr>
              <a:t>Once I Graduate, </a:t>
            </a:r>
            <a:br>
              <a:rPr lang="en-US" sz="3200" b="1" dirty="0" smtClean="0">
                <a:latin typeface="Calibri" panose="020F0502020204030204" pitchFamily="34" charset="0"/>
                <a:cs typeface="Calibri" panose="020F0502020204030204" pitchFamily="34" charset="0"/>
              </a:rPr>
            </a:br>
            <a:r>
              <a:rPr lang="en-US" sz="3200" b="1" dirty="0" smtClean="0">
                <a:latin typeface="Calibri" panose="020F0502020204030204" pitchFamily="34" charset="0"/>
                <a:cs typeface="Calibri" panose="020F0502020204030204" pitchFamily="34" charset="0"/>
              </a:rPr>
              <a:t>What </a:t>
            </a:r>
            <a:r>
              <a:rPr lang="en-US" sz="3200" b="1" dirty="0">
                <a:latin typeface="Calibri" panose="020F0502020204030204" pitchFamily="34" charset="0"/>
                <a:cs typeface="Calibri" panose="020F0502020204030204" pitchFamily="34" charset="0"/>
              </a:rPr>
              <a:t>C</a:t>
            </a:r>
            <a:r>
              <a:rPr lang="en-US" sz="3200" b="1" dirty="0" smtClean="0">
                <a:latin typeface="Calibri" panose="020F0502020204030204" pitchFamily="34" charset="0"/>
                <a:cs typeface="Calibri" panose="020F0502020204030204" pitchFamily="34" charset="0"/>
              </a:rPr>
              <a:t>an I Expect? </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600200"/>
            <a:ext cx="6777317" cy="3367073"/>
          </a:xfrm>
        </p:spPr>
        <p:txBody>
          <a:bodyPr>
            <a:normAutofit/>
          </a:bodyPr>
          <a:lstStyle/>
          <a:p>
            <a:pPr marL="454914" lvl="1" indent="-285750">
              <a:buFont typeface="Wingdings" panose="05000000000000000000" pitchFamily="2" charset="2"/>
              <a:buChar char="Ø"/>
            </a:pPr>
            <a:r>
              <a:rPr lang="en-US" dirty="0" smtClean="0"/>
              <a:t>Where can I find work after I graduate?</a:t>
            </a:r>
          </a:p>
          <a:p>
            <a:pPr marL="342900" lvl="1"/>
            <a:endParaRPr lang="en-US" dirty="0" smtClean="0"/>
          </a:p>
          <a:p>
            <a:pPr marL="454914" lvl="1" indent="-285750">
              <a:buFont typeface="Wingdings" panose="05000000000000000000" pitchFamily="2" charset="2"/>
              <a:buChar char="Ø"/>
            </a:pPr>
            <a:r>
              <a:rPr lang="en-US" dirty="0" smtClean="0"/>
              <a:t>Student </a:t>
            </a:r>
            <a:r>
              <a:rPr lang="en-US" dirty="0"/>
              <a:t>Success Stories </a:t>
            </a:r>
            <a:r>
              <a:rPr lang="en-US" dirty="0">
                <a:solidFill>
                  <a:srgbClr val="FF0000"/>
                </a:solidFill>
                <a:hlinkClick r:id="rId2"/>
              </a:rPr>
              <a:t>http://</a:t>
            </a:r>
            <a:r>
              <a:rPr lang="en-US" dirty="0" smtClean="0">
                <a:solidFill>
                  <a:srgbClr val="FF0000"/>
                </a:solidFill>
                <a:hlinkClick r:id="rId2"/>
              </a:rPr>
              <a:t>www.waketech.edu/programs-courses/credit/baking-culinary-and-hospitality/graduate-job-placement</a:t>
            </a:r>
            <a:endParaRPr lang="en-US" dirty="0" smtClean="0">
              <a:solidFill>
                <a:srgbClr val="FF0000"/>
              </a:solidFill>
            </a:endParaRPr>
          </a:p>
          <a:p>
            <a:pPr marL="342900" lvl="1"/>
            <a:endParaRPr lang="en-US" dirty="0" smtClean="0">
              <a:solidFill>
                <a:srgbClr val="FF0000"/>
              </a:solidFill>
            </a:endParaRPr>
          </a:p>
          <a:p>
            <a:pPr marL="454914" lvl="1" indent="-285750">
              <a:buFont typeface="Wingdings" panose="05000000000000000000" pitchFamily="2" charset="2"/>
              <a:buChar char="Ø"/>
            </a:pPr>
            <a:r>
              <a:rPr lang="en-US" dirty="0">
                <a:solidFill>
                  <a:schemeClr val="tx1"/>
                </a:solidFill>
              </a:rPr>
              <a:t>As a graduate, you can apply for </a:t>
            </a:r>
            <a:r>
              <a:rPr lang="en-US" dirty="0"/>
              <a:t>Certified Culinarian® (CC®) or Certified Pastry Culinarian® (CPC®) with the American Culinary Federation (ACF).</a:t>
            </a:r>
            <a:endParaRPr lang="en-US" dirty="0">
              <a:solidFill>
                <a:schemeClr val="tx1"/>
              </a:solidFill>
            </a:endParaRPr>
          </a:p>
          <a:p>
            <a:pPr marL="342900" lvl="1"/>
            <a:endParaRPr lang="en-US" dirty="0" smtClean="0">
              <a:solidFill>
                <a:schemeClr val="tx1"/>
              </a:solidFill>
            </a:endParaRPr>
          </a:p>
          <a:p>
            <a:pPr marL="454914" lvl="1" indent="-285750">
              <a:buFont typeface="Wingdings" panose="05000000000000000000" pitchFamily="2" charset="2"/>
              <a:buChar char="Ø"/>
            </a:pPr>
            <a:r>
              <a:rPr lang="en-US" dirty="0" smtClean="0">
                <a:solidFill>
                  <a:schemeClr val="tx1"/>
                </a:solidFill>
              </a:rPr>
              <a:t>Can I transfer to another school?</a:t>
            </a:r>
          </a:p>
          <a:p>
            <a:pPr marL="342900" lvl="1"/>
            <a:endParaRPr lang="en-US" dirty="0" smtClean="0">
              <a:solidFill>
                <a:schemeClr val="tx1"/>
              </a:solidFill>
            </a:endParaRPr>
          </a:p>
          <a:p>
            <a:pPr marL="454914" lvl="1" indent="-285750">
              <a:buFont typeface="Wingdings" panose="05000000000000000000" pitchFamily="2" charset="2"/>
              <a:buChar char="Ø"/>
            </a:pPr>
            <a:r>
              <a:rPr lang="en-US" dirty="0" smtClean="0">
                <a:solidFill>
                  <a:schemeClr val="tx1"/>
                </a:solidFill>
              </a:rPr>
              <a:t>Will any of my credits transfer?</a:t>
            </a:r>
          </a:p>
          <a:p>
            <a:pPr marL="68580" lvl="1" indent="0">
              <a:buNone/>
            </a:pPr>
            <a:endParaRPr lang="en-US" dirty="0" smtClean="0">
              <a:solidFill>
                <a:schemeClr val="tx1"/>
              </a:solidFill>
            </a:endParaRPr>
          </a:p>
          <a:p>
            <a:pPr marL="342900" lvl="1"/>
            <a:endParaRPr lang="en-US" dirty="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5463">
            <a:off x="6167581" y="423276"/>
            <a:ext cx="2667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15" name="Picture 39" descr="American Culinary Federati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629891"/>
            <a:ext cx="3238500" cy="288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08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890" y="381000"/>
            <a:ext cx="5204910" cy="877336"/>
          </a:xfrm>
        </p:spPr>
        <p:txBody>
          <a:bodyPr>
            <a:normAutofit/>
          </a:bodyPr>
          <a:lstStyle/>
          <a:p>
            <a:r>
              <a:rPr lang="en-US" sz="3200" b="1" dirty="0" smtClean="0">
                <a:latin typeface="Calibri" panose="020F0502020204030204" pitchFamily="34" charset="0"/>
                <a:cs typeface="Calibri" panose="020F0502020204030204" pitchFamily="34" charset="0"/>
              </a:rPr>
              <a:t>Tour of the Kitchens</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066800"/>
            <a:ext cx="6777317" cy="4572000"/>
          </a:xfrm>
        </p:spPr>
        <p:txBody>
          <a:bodyPr>
            <a:normAutofit/>
          </a:bodyPr>
          <a:lstStyle/>
          <a:p>
            <a:r>
              <a:rPr lang="en-US" sz="2800" dirty="0" smtClean="0"/>
              <a:t>Questions? / Comments?</a:t>
            </a:r>
          </a:p>
          <a:p>
            <a:r>
              <a:rPr lang="en-US" sz="2800" dirty="0" smtClean="0"/>
              <a:t>How to contact us:</a:t>
            </a:r>
          </a:p>
          <a:p>
            <a:pPr lvl="1">
              <a:buFont typeface="Wingdings" panose="05000000000000000000" pitchFamily="2" charset="2"/>
              <a:buChar char="Ø"/>
            </a:pPr>
            <a:r>
              <a:rPr lang="en-US" sz="2000" dirty="0" smtClean="0"/>
              <a:t>Jeff Hadley, Department Head for Culinary, </a:t>
            </a:r>
          </a:p>
          <a:p>
            <a:pPr marL="466344" lvl="3" indent="0">
              <a:buNone/>
            </a:pPr>
            <a:r>
              <a:rPr lang="en-US" sz="2000" dirty="0" smtClean="0"/>
              <a:t>Baking, and Hospitality Programs </a:t>
            </a:r>
          </a:p>
          <a:p>
            <a:pPr marL="466344" lvl="3" indent="0">
              <a:buNone/>
            </a:pPr>
            <a:r>
              <a:rPr lang="en-US" sz="2000" dirty="0" smtClean="0">
                <a:hlinkClick r:id="rId2"/>
              </a:rPr>
              <a:t>jjhadley@waketech.edu</a:t>
            </a:r>
            <a:r>
              <a:rPr lang="en-US" sz="2000" dirty="0" smtClean="0"/>
              <a:t> 919-866-5990</a:t>
            </a:r>
          </a:p>
          <a:p>
            <a:r>
              <a:rPr lang="en-US" sz="2800" dirty="0" smtClean="0"/>
              <a:t>Tour of Kitchens</a:t>
            </a:r>
          </a:p>
          <a:p>
            <a:r>
              <a:rPr lang="en-US" sz="2800" dirty="0" smtClean="0"/>
              <a:t>Culinary, Baking and Hospitality Website:  </a:t>
            </a:r>
            <a:r>
              <a:rPr lang="en-US" sz="2000" dirty="0" smtClean="0">
                <a:solidFill>
                  <a:schemeClr val="bg1"/>
                </a:solidFill>
                <a:hlinkClick r:id="rId3"/>
              </a:rPr>
              <a:t>http</a:t>
            </a:r>
            <a:r>
              <a:rPr lang="en-US" sz="2000" dirty="0">
                <a:solidFill>
                  <a:schemeClr val="bg1"/>
                </a:solidFill>
                <a:hlinkClick r:id="rId3"/>
              </a:rPr>
              <a:t>://</a:t>
            </a:r>
            <a:r>
              <a:rPr lang="en-US" sz="2000" dirty="0" smtClean="0">
                <a:solidFill>
                  <a:schemeClr val="bg1"/>
                </a:solidFill>
                <a:hlinkClick r:id="rId3"/>
              </a:rPr>
              <a:t>www.waketech.edu/programs-courses/credit/baking-culinary-and-hospitality</a:t>
            </a:r>
            <a:r>
              <a:rPr lang="en-US" sz="2000" dirty="0" smtClean="0">
                <a:solidFill>
                  <a:schemeClr val="bg1"/>
                </a:solidFill>
              </a:rPr>
              <a:t> </a:t>
            </a:r>
          </a:p>
          <a:p>
            <a:pPr marL="68580" indent="0">
              <a:buNone/>
            </a:pP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677311"/>
            <a:ext cx="2533650" cy="2533650"/>
          </a:xfrm>
          <a:prstGeom prst="rect">
            <a:avLst/>
          </a:prstGeom>
        </p:spPr>
      </p:pic>
    </p:spTree>
    <p:extLst>
      <p:ext uri="{BB962C8B-B14F-4D97-AF65-F5344CB8AC3E}">
        <p14:creationId xmlns:p14="http://schemas.microsoft.com/office/powerpoint/2010/main" val="529714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2758440" cy="548640"/>
          </a:xfrm>
        </p:spPr>
        <p:txBody>
          <a:bodyPr>
            <a:noAutofit/>
          </a:bodyPr>
          <a:lstStyle/>
          <a:p>
            <a:r>
              <a:rPr lang="en-US" sz="3200" b="1" dirty="0" smtClean="0">
                <a:latin typeface="Calibri" panose="020F0502020204030204" pitchFamily="34" charset="0"/>
                <a:cs typeface="Calibri" panose="020F0502020204030204" pitchFamily="34" charset="0"/>
              </a:rPr>
              <a:t>Welcome</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219200"/>
            <a:ext cx="7520940" cy="3579849"/>
          </a:xfrm>
        </p:spPr>
        <p:txBody>
          <a:bodyPr>
            <a:normAutofit/>
          </a:bodyPr>
          <a:lstStyle/>
          <a:p>
            <a:r>
              <a:rPr lang="en-US" sz="2400" b="1" dirty="0" smtClean="0">
                <a:latin typeface="Calibri" panose="020F0502020204030204" pitchFamily="34" charset="0"/>
                <a:cs typeface="Calibri" panose="020F0502020204030204" pitchFamily="34" charset="0"/>
              </a:rPr>
              <a:t>Overview </a:t>
            </a:r>
            <a:r>
              <a:rPr lang="en-US" sz="2400" dirty="0" smtClean="0">
                <a:latin typeface="Calibri" panose="020F0502020204030204" pitchFamily="34" charset="0"/>
                <a:cs typeface="Calibri" panose="020F0502020204030204" pitchFamily="34" charset="0"/>
              </a:rPr>
              <a:t>of the Culinary, Baking, and</a:t>
            </a:r>
          </a:p>
          <a:p>
            <a:r>
              <a:rPr lang="en-US" sz="2400" dirty="0" smtClean="0">
                <a:latin typeface="Calibri" panose="020F0502020204030204" pitchFamily="34" charset="0"/>
                <a:cs typeface="Calibri" panose="020F0502020204030204" pitchFamily="34" charset="0"/>
              </a:rPr>
              <a:t>Hospitality Programs </a:t>
            </a:r>
          </a:p>
          <a:p>
            <a:pPr marL="68580" indent="0">
              <a:buNone/>
            </a:pPr>
            <a:endParaRPr lang="en-US" dirty="0" smtClean="0"/>
          </a:p>
          <a:p>
            <a:pPr lvl="1">
              <a:buFont typeface="Wingdings" panose="05000000000000000000" pitchFamily="2" charset="2"/>
              <a:buChar char="Ø"/>
            </a:pPr>
            <a:r>
              <a:rPr lang="en-US" sz="2000" dirty="0" smtClean="0"/>
              <a:t>History of our program</a:t>
            </a:r>
          </a:p>
          <a:p>
            <a:pPr marL="365760" lvl="1" indent="0">
              <a:buNone/>
            </a:pPr>
            <a:endParaRPr lang="en-US" sz="2000" dirty="0" smtClean="0"/>
          </a:p>
          <a:p>
            <a:pPr lvl="1">
              <a:buFont typeface="Wingdings" panose="05000000000000000000" pitchFamily="2" charset="2"/>
              <a:buChar char="Ø"/>
            </a:pPr>
            <a:r>
              <a:rPr lang="en-US" sz="2000" dirty="0" smtClean="0"/>
              <a:t>ACF Accreditation</a:t>
            </a:r>
          </a:p>
          <a:p>
            <a:pPr marL="365760" lvl="1" indent="0">
              <a:buNone/>
            </a:pPr>
            <a:endParaRPr lang="en-US" sz="2000" dirty="0" smtClean="0"/>
          </a:p>
          <a:p>
            <a:pPr lvl="1">
              <a:buFont typeface="Wingdings" panose="05000000000000000000" pitchFamily="2" charset="2"/>
              <a:buChar char="Ø"/>
            </a:pPr>
            <a:r>
              <a:rPr lang="en-US" sz="2000" dirty="0"/>
              <a:t>The typical student</a:t>
            </a:r>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364" y="1905000"/>
            <a:ext cx="4016548" cy="431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858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14400" y="1066800"/>
            <a:ext cx="3200400" cy="3712464"/>
          </a:xfrm>
        </p:spPr>
        <p:txBody>
          <a:bodyPr>
            <a:normAutofit fontScale="85000" lnSpcReduction="10000"/>
          </a:bodyPr>
          <a:lstStyle/>
          <a:p>
            <a:pPr lvl="1">
              <a:buFont typeface="Wingdings" panose="05000000000000000000" pitchFamily="2" charset="2"/>
              <a:buChar char="Ø"/>
            </a:pPr>
            <a:r>
              <a:rPr lang="en-US" dirty="0"/>
              <a:t>Degrees, Diplomas, </a:t>
            </a:r>
            <a:r>
              <a:rPr lang="en-US" dirty="0" smtClean="0"/>
              <a:t>Certificates</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Full-  </a:t>
            </a:r>
            <a:r>
              <a:rPr lang="en-US" dirty="0" smtClean="0"/>
              <a:t>or Part-time</a:t>
            </a:r>
          </a:p>
          <a:p>
            <a:pPr lvl="1">
              <a:buFont typeface="Wingdings" panose="05000000000000000000" pitchFamily="2" charset="2"/>
              <a:buChar char="Ø"/>
            </a:pPr>
            <a:endParaRPr lang="en-US" dirty="0" smtClean="0"/>
          </a:p>
          <a:p>
            <a:pPr lvl="1">
              <a:buFont typeface="Wingdings" panose="05000000000000000000" pitchFamily="2" charset="2"/>
              <a:buChar char="Ø"/>
            </a:pPr>
            <a:r>
              <a:rPr lang="en-US" dirty="0" smtClean="0"/>
              <a:t>Class </a:t>
            </a:r>
            <a:r>
              <a:rPr lang="en-US" dirty="0"/>
              <a:t>size and group work</a:t>
            </a:r>
          </a:p>
          <a:p>
            <a:pPr marL="365760" lvl="1" indent="0">
              <a:buNone/>
            </a:pPr>
            <a:endParaRPr lang="en-US" dirty="0"/>
          </a:p>
          <a:p>
            <a:pPr lvl="1">
              <a:buFont typeface="Wingdings" panose="05000000000000000000" pitchFamily="2" charset="2"/>
              <a:buChar char="Ø"/>
            </a:pPr>
            <a:r>
              <a:rPr lang="en-US" dirty="0"/>
              <a:t>Work </a:t>
            </a:r>
            <a:r>
              <a:rPr lang="en-US" dirty="0" smtClean="0"/>
              <a:t>Opportunities</a:t>
            </a:r>
          </a:p>
          <a:p>
            <a:pPr marL="365760" lvl="1" indent="0">
              <a:buNone/>
            </a:pPr>
            <a:endParaRPr lang="en-US" dirty="0"/>
          </a:p>
          <a:p>
            <a:pPr lvl="1">
              <a:buFont typeface="Wingdings" panose="05000000000000000000" pitchFamily="2" charset="2"/>
              <a:buChar char="Ø"/>
            </a:pPr>
            <a:r>
              <a:rPr lang="en-US" dirty="0"/>
              <a:t>Costs: tuition and fees, books, knives and tools, </a:t>
            </a:r>
            <a:r>
              <a:rPr lang="en-US" dirty="0" smtClean="0"/>
              <a:t>uniforms</a:t>
            </a:r>
          </a:p>
          <a:p>
            <a:pPr lvl="1">
              <a:buFont typeface="Wingdings" panose="05000000000000000000" pitchFamily="2" charset="2"/>
              <a:buChar char="Ø"/>
            </a:pPr>
            <a:endParaRPr lang="en-US" dirty="0" smtClean="0"/>
          </a:p>
          <a:p>
            <a:endParaRPr lang="en-US" dirty="0"/>
          </a:p>
        </p:txBody>
      </p:sp>
      <p:sp>
        <p:nvSpPr>
          <p:cNvPr id="2" name="Title 1"/>
          <p:cNvSpPr>
            <a:spLocks noGrp="1"/>
          </p:cNvSpPr>
          <p:nvPr>
            <p:ph type="title"/>
          </p:nvPr>
        </p:nvSpPr>
        <p:spPr>
          <a:xfrm>
            <a:off x="838200" y="533400"/>
            <a:ext cx="5044440" cy="548640"/>
          </a:xfrm>
        </p:spPr>
        <p:txBody>
          <a:bodyPr>
            <a:noAutofit/>
          </a:bodyPr>
          <a:lstStyle/>
          <a:p>
            <a:r>
              <a:rPr lang="en-US" sz="3200" b="1" dirty="0" smtClean="0">
                <a:latin typeface="Calibri" panose="020F0502020204030204" pitchFamily="34" charset="0"/>
                <a:cs typeface="Calibri" panose="020F0502020204030204" pitchFamily="34" charset="0"/>
              </a:rPr>
              <a:t>What Can I Expect? </a:t>
            </a:r>
            <a:endParaRPr lang="en-US" sz="3200" b="1" dirty="0">
              <a:solidFill>
                <a:srgbClr val="FF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1505712"/>
            <a:ext cx="4251960" cy="2834640"/>
          </a:xfrm>
          <a:prstGeom prst="rect">
            <a:avLst/>
          </a:prstGeom>
        </p:spPr>
      </p:pic>
    </p:spTree>
    <p:extLst>
      <p:ext uri="{BB962C8B-B14F-4D97-AF65-F5344CB8AC3E}">
        <p14:creationId xmlns:p14="http://schemas.microsoft.com/office/powerpoint/2010/main" val="1135481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3505200" cy="951464"/>
          </a:xfrm>
        </p:spPr>
        <p:txBody>
          <a:bodyPr/>
          <a:lstStyle/>
          <a:p>
            <a:r>
              <a:rPr lang="en-US" sz="3200" b="1" dirty="0" smtClean="0">
                <a:latin typeface="Calibri" panose="020F0502020204030204" pitchFamily="34" charset="0"/>
                <a:cs typeface="Calibri" panose="020F0502020204030204" pitchFamily="34" charset="0"/>
              </a:rPr>
              <a:t>Instructors</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371600" y="1908358"/>
            <a:ext cx="3429000" cy="4550861"/>
          </a:xfrm>
        </p:spPr>
        <p:txBody>
          <a:bodyPr>
            <a:normAutofit fontScale="77500" lnSpcReduction="20000"/>
          </a:bodyPr>
          <a:lstStyle/>
          <a:p>
            <a:r>
              <a:rPr lang="en-US" sz="2400" dirty="0" smtClean="0"/>
              <a:t>Jeff Hadley, Department Head</a:t>
            </a:r>
          </a:p>
          <a:p>
            <a:r>
              <a:rPr lang="en-US" sz="2400" dirty="0" smtClean="0"/>
              <a:t>Jim Hallett</a:t>
            </a:r>
          </a:p>
          <a:p>
            <a:r>
              <a:rPr lang="en-US" sz="2400" dirty="0" smtClean="0"/>
              <a:t>Phil Bales</a:t>
            </a:r>
          </a:p>
          <a:p>
            <a:r>
              <a:rPr lang="en-US" sz="2400" dirty="0" smtClean="0"/>
              <a:t>Aaron </a:t>
            </a:r>
            <a:r>
              <a:rPr lang="en-US" sz="2400" dirty="0" err="1" smtClean="0"/>
              <a:t>Stumb</a:t>
            </a:r>
            <a:endParaRPr lang="en-US" sz="2400" dirty="0" smtClean="0"/>
          </a:p>
          <a:p>
            <a:r>
              <a:rPr lang="en-US" sz="2400" dirty="0" err="1" smtClean="0"/>
              <a:t>Caralyn</a:t>
            </a:r>
            <a:r>
              <a:rPr lang="en-US" sz="2400" dirty="0" smtClean="0"/>
              <a:t> House, Baking Lead Instructor</a:t>
            </a:r>
          </a:p>
          <a:p>
            <a:r>
              <a:rPr lang="en-US" sz="2400" dirty="0" smtClean="0"/>
              <a:t>Leslie DeMarco</a:t>
            </a:r>
          </a:p>
          <a:p>
            <a:r>
              <a:rPr lang="en-US" sz="2400" dirty="0" smtClean="0"/>
              <a:t>Eric </a:t>
            </a:r>
            <a:r>
              <a:rPr lang="en-US" sz="2400" dirty="0" err="1" smtClean="0"/>
              <a:t>Stopka</a:t>
            </a:r>
            <a:endParaRPr lang="en-US" sz="2400" dirty="0" smtClean="0"/>
          </a:p>
          <a:p>
            <a:r>
              <a:rPr lang="en-US" sz="2400" dirty="0" smtClean="0"/>
              <a:t>Melissa </a:t>
            </a:r>
            <a:r>
              <a:rPr lang="en-US" sz="2400" dirty="0" err="1" smtClean="0"/>
              <a:t>Attanas</a:t>
            </a:r>
            <a:endParaRPr lang="en-US" sz="2400" dirty="0" smtClean="0"/>
          </a:p>
          <a:p>
            <a:r>
              <a:rPr lang="en-US" sz="2400" dirty="0" smtClean="0"/>
              <a:t>Heather </a:t>
            </a:r>
            <a:r>
              <a:rPr lang="en-US" sz="2400" dirty="0" err="1" smtClean="0"/>
              <a:t>Therien</a:t>
            </a:r>
            <a:endParaRPr lang="en-US" sz="2400" dirty="0" smtClean="0"/>
          </a:p>
          <a:p>
            <a:r>
              <a:rPr lang="en-US" sz="2400" dirty="0" smtClean="0">
                <a:solidFill>
                  <a:schemeClr val="bg1"/>
                </a:solidFill>
              </a:rPr>
              <a:t>Jane Broden, Hospitality Lead Instructor</a:t>
            </a:r>
          </a:p>
          <a:p>
            <a:r>
              <a:rPr lang="en-US" sz="2400" dirty="0" smtClean="0">
                <a:solidFill>
                  <a:schemeClr val="bg1"/>
                </a:solidFill>
              </a:rPr>
              <a:t>Suya Campos-Rosa</a:t>
            </a:r>
          </a:p>
          <a:p>
            <a:r>
              <a:rPr lang="en-US" sz="2400" dirty="0" smtClean="0">
                <a:solidFill>
                  <a:schemeClr val="bg1"/>
                </a:solidFill>
              </a:rPr>
              <a:t>Adjunct Instructors</a:t>
            </a:r>
          </a:p>
          <a:p>
            <a:endParaRPr lang="en-US" dirty="0"/>
          </a:p>
        </p:txBody>
      </p:sp>
      <p:sp>
        <p:nvSpPr>
          <p:cNvPr id="6" name="TextBox 5"/>
          <p:cNvSpPr txBox="1"/>
          <p:nvPr/>
        </p:nvSpPr>
        <p:spPr>
          <a:xfrm>
            <a:off x="838200" y="1045250"/>
            <a:ext cx="7467600" cy="723275"/>
          </a:xfrm>
          <a:prstGeom prst="rect">
            <a:avLst/>
          </a:prstGeom>
          <a:noFill/>
        </p:spPr>
        <p:txBody>
          <a:bodyPr wrap="square" rtlCol="0">
            <a:spAutoFit/>
          </a:bodyPr>
          <a:lstStyle/>
          <a:p>
            <a:pPr>
              <a:spcBef>
                <a:spcPts val="600"/>
              </a:spcBef>
            </a:pPr>
            <a:r>
              <a:rPr lang="en-US" dirty="0" smtClean="0">
                <a:latin typeface="Calibri" panose="020F0502020204030204" pitchFamily="34" charset="0"/>
                <a:cs typeface="Calibri" panose="020F0502020204030204" pitchFamily="34" charset="0"/>
              </a:rPr>
              <a:t>Click on link for chef bios. </a:t>
            </a:r>
          </a:p>
          <a:p>
            <a:pPr>
              <a:spcBef>
                <a:spcPts val="600"/>
              </a:spcBef>
            </a:pPr>
            <a:r>
              <a:rPr lang="en-US" dirty="0" smtClean="0">
                <a:latin typeface="Calibri" panose="020F0502020204030204" pitchFamily="34" charset="0"/>
                <a:cs typeface="Calibri" panose="020F0502020204030204" pitchFamily="34" charset="0"/>
                <a:hlinkClick r:id="rId2"/>
              </a:rPr>
              <a:t>https</a:t>
            </a:r>
            <a:r>
              <a:rPr lang="en-US" dirty="0">
                <a:latin typeface="Calibri" panose="020F0502020204030204" pitchFamily="34" charset="0"/>
                <a:cs typeface="Calibri" panose="020F0502020204030204" pitchFamily="34" charset="0"/>
                <a:hlinkClick r:id="rId2"/>
              </a:rPr>
              <a:t>://</a:t>
            </a:r>
            <a:r>
              <a:rPr lang="en-US" dirty="0" smtClean="0">
                <a:latin typeface="Calibri" panose="020F0502020204030204" pitchFamily="34" charset="0"/>
                <a:cs typeface="Calibri" panose="020F0502020204030204" pitchFamily="34" charset="0"/>
                <a:hlinkClick r:id="rId2"/>
              </a:rPr>
              <a:t>www.waketech.edu/programs-courses/credit/culinary-arts/faculty</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2800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4739640" cy="548640"/>
          </a:xfrm>
        </p:spPr>
        <p:txBody>
          <a:bodyPr>
            <a:noAutofit/>
          </a:bodyPr>
          <a:lstStyle/>
          <a:p>
            <a:r>
              <a:rPr lang="en-US" sz="3200" b="1" dirty="0" smtClean="0">
                <a:latin typeface="Calibri" panose="020F0502020204030204" pitchFamily="34" charset="0"/>
                <a:cs typeface="Calibri" panose="020F0502020204030204" pitchFamily="34" charset="0"/>
              </a:rPr>
              <a:t>Adjunct Instructors</a:t>
            </a:r>
            <a:endParaRPr lang="en-US" sz="32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914400" y="1066800"/>
            <a:ext cx="7520940" cy="4191000"/>
          </a:xfrm>
        </p:spPr>
        <p:txBody>
          <a:bodyPr>
            <a:normAutofit lnSpcReduction="10000"/>
          </a:bodyPr>
          <a:lstStyle/>
          <a:p>
            <a:pPr marL="0" indent="0"/>
            <a:endParaRPr lang="en-US" dirty="0" smtClean="0"/>
          </a:p>
          <a:p>
            <a:pPr marL="0" indent="0"/>
            <a:r>
              <a:rPr lang="en-US" dirty="0" smtClean="0"/>
              <a:t>Our </a:t>
            </a:r>
            <a:r>
              <a:rPr lang="en-US" b="1" dirty="0" smtClean="0"/>
              <a:t>adjunct instructors </a:t>
            </a:r>
            <a:r>
              <a:rPr lang="en-US" dirty="0" smtClean="0"/>
              <a:t>may change each semester.  They are industry professionals who take time out of their busy schedules to teach a class or two. Each is a specialist in their area.  </a:t>
            </a:r>
          </a:p>
          <a:p>
            <a:endParaRPr lang="en-US" b="1" dirty="0" smtClean="0"/>
          </a:p>
          <a:p>
            <a:r>
              <a:rPr lang="en-US" b="1" dirty="0" smtClean="0"/>
              <a:t>Recent adjunct instructors </a:t>
            </a:r>
            <a:r>
              <a:rPr lang="en-US" dirty="0" smtClean="0"/>
              <a:t>include:</a:t>
            </a:r>
          </a:p>
          <a:p>
            <a:pPr lvl="1">
              <a:buFont typeface="Wingdings" panose="05000000000000000000" pitchFamily="2" charset="2"/>
              <a:buChar char="Ø"/>
            </a:pPr>
            <a:r>
              <a:rPr lang="en-US" dirty="0" smtClean="0"/>
              <a:t>Smith Joslin, Whole Foods Bakehouse Commissary</a:t>
            </a:r>
          </a:p>
          <a:p>
            <a:pPr lvl="1">
              <a:buFont typeface="Wingdings" panose="05000000000000000000" pitchFamily="2" charset="2"/>
              <a:buChar char="Ø"/>
            </a:pPr>
            <a:r>
              <a:rPr lang="en-US" dirty="0" smtClean="0"/>
              <a:t>Corinna Morris, </a:t>
            </a:r>
            <a:r>
              <a:rPr lang="en-US" dirty="0" err="1" smtClean="0"/>
              <a:t>Prestonwood</a:t>
            </a:r>
            <a:r>
              <a:rPr lang="en-US" dirty="0" smtClean="0"/>
              <a:t> Country Club</a:t>
            </a:r>
          </a:p>
          <a:p>
            <a:pPr lvl="1">
              <a:buFont typeface="Wingdings" panose="05000000000000000000" pitchFamily="2" charset="2"/>
              <a:buChar char="Ø"/>
            </a:pPr>
            <a:r>
              <a:rPr lang="en-US" dirty="0" smtClean="0"/>
              <a:t>Suzanne Downs, </a:t>
            </a:r>
            <a:r>
              <a:rPr lang="en-US" dirty="0" err="1" smtClean="0"/>
              <a:t>Fearrington</a:t>
            </a:r>
            <a:r>
              <a:rPr lang="en-US" dirty="0" smtClean="0"/>
              <a:t> House Restaurant </a:t>
            </a:r>
          </a:p>
          <a:p>
            <a:pPr lvl="1">
              <a:buFont typeface="Wingdings" panose="05000000000000000000" pitchFamily="2" charset="2"/>
              <a:buChar char="Ø"/>
            </a:pPr>
            <a:r>
              <a:rPr lang="en-US" dirty="0" smtClean="0"/>
              <a:t>Stephanie Nikolic, Bun Buzzed</a:t>
            </a:r>
          </a:p>
          <a:p>
            <a:pPr lvl="1">
              <a:buFont typeface="Wingdings" panose="05000000000000000000" pitchFamily="2" charset="2"/>
              <a:buChar char="Ø"/>
            </a:pPr>
            <a:r>
              <a:rPr lang="en-US" dirty="0" err="1" smtClean="0"/>
              <a:t>Aris</a:t>
            </a:r>
            <a:r>
              <a:rPr lang="en-US" dirty="0" smtClean="0"/>
              <a:t> Ragouzeos, Retired from GSK</a:t>
            </a:r>
          </a:p>
          <a:p>
            <a:pPr lvl="1">
              <a:buFont typeface="Wingdings" panose="05000000000000000000" pitchFamily="2" charset="2"/>
              <a:buChar char="Ø"/>
            </a:pPr>
            <a:r>
              <a:rPr lang="en-US" dirty="0" smtClean="0"/>
              <a:t>Patty Robinson, F &amp; D </a:t>
            </a:r>
            <a:r>
              <a:rPr lang="en-US" dirty="0" err="1" smtClean="0"/>
              <a:t>Huebener</a:t>
            </a:r>
            <a:r>
              <a:rPr lang="en-US" dirty="0" smtClean="0"/>
              <a:t>, LLC</a:t>
            </a:r>
          </a:p>
          <a:p>
            <a:pPr lvl="1">
              <a:buFont typeface="Wingdings" panose="05000000000000000000" pitchFamily="2" charset="2"/>
              <a:buChar char="Ø"/>
            </a:pPr>
            <a:r>
              <a:rPr lang="en-US" dirty="0" smtClean="0"/>
              <a:t>Brandon Levtzow, Hyatt Hotels</a:t>
            </a:r>
          </a:p>
          <a:p>
            <a:pPr lvl="1">
              <a:buFont typeface="Wingdings" panose="05000000000000000000" pitchFamily="2" charset="2"/>
              <a:buChar char="Ø"/>
            </a:pPr>
            <a:r>
              <a:rPr lang="en-US" dirty="0" smtClean="0"/>
              <a:t>Anthony Wilkens, Another  Broken Egg</a:t>
            </a:r>
          </a:p>
          <a:p>
            <a:pPr lvl="1">
              <a:buFont typeface="Wingdings" panose="05000000000000000000" pitchFamily="2" charset="2"/>
              <a:buChar char="Ø"/>
            </a:pPr>
            <a:r>
              <a:rPr lang="en-US" dirty="0" smtClean="0"/>
              <a:t>Barry Schuster, NC Central Hospitality</a:t>
            </a:r>
            <a:endParaRPr lang="en-US" dirty="0"/>
          </a:p>
        </p:txBody>
      </p:sp>
    </p:spTree>
    <p:extLst>
      <p:ext uri="{BB962C8B-B14F-4D97-AF65-F5344CB8AC3E}">
        <p14:creationId xmlns:p14="http://schemas.microsoft.com/office/powerpoint/2010/main" val="3369444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5029200" cy="624840"/>
          </a:xfrm>
        </p:spPr>
        <p:txBody>
          <a:bodyPr/>
          <a:lstStyle/>
          <a:p>
            <a:r>
              <a:rPr lang="en-US" sz="3200" b="1" dirty="0" smtClean="0">
                <a:latin typeface="Calibri" panose="020F0502020204030204" pitchFamily="34" charset="0"/>
                <a:cs typeface="Calibri" panose="020F0502020204030204" pitchFamily="34" charset="0"/>
              </a:rPr>
              <a:t>Programs of Study</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066800"/>
            <a:ext cx="7520940" cy="3579849"/>
          </a:xfrm>
        </p:spPr>
        <p:txBody>
          <a:bodyPr>
            <a:normAutofit/>
          </a:bodyPr>
          <a:lstStyle/>
          <a:p>
            <a:r>
              <a:rPr lang="en-US" sz="2400" dirty="0" smtClean="0"/>
              <a:t>Culinary</a:t>
            </a:r>
          </a:p>
          <a:p>
            <a:r>
              <a:rPr lang="en-US" sz="2400" dirty="0" smtClean="0"/>
              <a:t>Baking</a:t>
            </a:r>
          </a:p>
          <a:p>
            <a:r>
              <a:rPr lang="en-US" sz="2400" dirty="0" smtClean="0"/>
              <a:t>Hospitality</a:t>
            </a:r>
          </a:p>
          <a:p>
            <a:r>
              <a:rPr lang="en-US" sz="1900" dirty="0" smtClean="0"/>
              <a:t>	Degrees and Diplomas</a:t>
            </a:r>
          </a:p>
          <a:p>
            <a:r>
              <a:rPr lang="en-US" sz="1900" dirty="0" smtClean="0"/>
              <a:t>	Adding Certificates - </a:t>
            </a:r>
            <a:r>
              <a:rPr lang="en-US" sz="1900" dirty="0" smtClean="0">
                <a:hlinkClick r:id="rId2"/>
              </a:rPr>
              <a:t>http</a:t>
            </a:r>
            <a:r>
              <a:rPr lang="en-US" sz="1900" dirty="0">
                <a:hlinkClick r:id="rId2"/>
              </a:rPr>
              <a:t>://</a:t>
            </a:r>
            <a:r>
              <a:rPr lang="en-US" sz="1900" dirty="0" smtClean="0">
                <a:hlinkClick r:id="rId2"/>
              </a:rPr>
              <a:t>www.waketech.edu/programs-courses/credit/hospitality-management/degree-certificates</a:t>
            </a:r>
            <a:r>
              <a:rPr lang="en-US" sz="1900" dirty="0" smtClean="0"/>
              <a:t> </a:t>
            </a:r>
          </a:p>
          <a:p>
            <a:r>
              <a:rPr lang="en-US" sz="1900" dirty="0" smtClean="0"/>
              <a:t>	Advising – especially if you are considering adding a certificate, or double/triple majoring</a:t>
            </a: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008174"/>
            <a:ext cx="2562860" cy="249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857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5204910" cy="572536"/>
          </a:xfrm>
        </p:spPr>
        <p:txBody>
          <a:bodyPr>
            <a:noAutofit/>
          </a:bodyPr>
          <a:lstStyle/>
          <a:p>
            <a:r>
              <a:rPr lang="en-US" sz="3200" b="1" dirty="0" smtClean="0">
                <a:latin typeface="Calibri" panose="020F0502020204030204" pitchFamily="34" charset="0"/>
                <a:cs typeface="Calibri" panose="020F0502020204030204" pitchFamily="34" charset="0"/>
              </a:rPr>
              <a:t>Academic Requirements </a:t>
            </a:r>
            <a:endParaRPr lang="en-US" sz="32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4400" y="1143000"/>
            <a:ext cx="6777317" cy="3810000"/>
          </a:xfrm>
        </p:spPr>
        <p:txBody>
          <a:bodyPr>
            <a:normAutofit/>
          </a:bodyPr>
          <a:lstStyle/>
          <a:p>
            <a:r>
              <a:rPr lang="en-US" b="1" dirty="0" smtClean="0"/>
              <a:t>Pre- and Co-Requisites </a:t>
            </a:r>
          </a:p>
          <a:p>
            <a:r>
              <a:rPr lang="en-US" b="1" dirty="0" err="1" smtClean="0"/>
              <a:t>ServSafe</a:t>
            </a:r>
            <a:r>
              <a:rPr lang="en-US" b="1" dirty="0" smtClean="0"/>
              <a:t> Certification </a:t>
            </a:r>
            <a:r>
              <a:rPr lang="en-US" sz="1800" dirty="0" smtClean="0"/>
              <a:t>– required of every student, and part of every student’s first semester </a:t>
            </a:r>
          </a:p>
          <a:p>
            <a:r>
              <a:rPr lang="en-US" b="1" dirty="0" smtClean="0"/>
              <a:t>General Education Credits</a:t>
            </a:r>
          </a:p>
          <a:p>
            <a:pPr lvl="1">
              <a:buFont typeface="Wingdings" panose="05000000000000000000" pitchFamily="2" charset="2"/>
              <a:buChar char="Ø"/>
            </a:pPr>
            <a:r>
              <a:rPr lang="en-US" dirty="0" smtClean="0"/>
              <a:t>Can be transferred from another school or curriculum</a:t>
            </a:r>
          </a:p>
          <a:p>
            <a:pPr lvl="1">
              <a:buFont typeface="Wingdings" panose="05000000000000000000" pitchFamily="2" charset="2"/>
              <a:buChar char="Ø"/>
            </a:pPr>
            <a:r>
              <a:rPr lang="en-US" dirty="0" smtClean="0"/>
              <a:t>ENG 111 and ENG 112 or ENG 114 (take 2 of these)</a:t>
            </a:r>
          </a:p>
          <a:p>
            <a:pPr lvl="1">
              <a:buFont typeface="Wingdings" panose="05000000000000000000" pitchFamily="2" charset="2"/>
              <a:buChar char="Ø"/>
            </a:pPr>
            <a:r>
              <a:rPr lang="en-US" dirty="0" smtClean="0"/>
              <a:t>MAT 110</a:t>
            </a:r>
          </a:p>
          <a:p>
            <a:pPr lvl="1">
              <a:buFont typeface="Wingdings" panose="05000000000000000000" pitchFamily="2" charset="2"/>
              <a:buChar char="Ø"/>
            </a:pPr>
            <a:r>
              <a:rPr lang="en-US" dirty="0" smtClean="0"/>
              <a:t>PSY 118</a:t>
            </a:r>
          </a:p>
          <a:p>
            <a:pPr lvl="1">
              <a:buFont typeface="Wingdings" panose="05000000000000000000" pitchFamily="2" charset="2"/>
              <a:buChar char="Ø"/>
            </a:pPr>
            <a:r>
              <a:rPr lang="en-US" dirty="0" smtClean="0"/>
              <a:t>ART 131 or HUM 115</a:t>
            </a:r>
          </a:p>
          <a:p>
            <a:pPr marL="365760" lvl="1" indent="0">
              <a:buNone/>
            </a:pPr>
            <a:endParaRPr lang="en-US" dirty="0" smtClean="0"/>
          </a:p>
        </p:txBody>
      </p:sp>
      <p:pic>
        <p:nvPicPr>
          <p:cNvPr id="17438" name="Picture 30"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962400" y="4114800"/>
            <a:ext cx="4762499"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51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343900" cy="6248400"/>
          </a:xfrm>
        </p:spPr>
        <p:txBody>
          <a:bodyPr>
            <a:normAutofit fontScale="25000" lnSpcReduction="20000"/>
          </a:bodyPr>
          <a:lstStyle/>
          <a:p>
            <a:r>
              <a:rPr lang="en-US" sz="14400" dirty="0"/>
              <a:t>CULINARY ARTS</a:t>
            </a:r>
          </a:p>
          <a:p>
            <a:r>
              <a:rPr lang="en-US" sz="6400" dirty="0"/>
              <a:t>Culinary Arts Degree - A55150-Day Only</a:t>
            </a:r>
          </a:p>
          <a:p>
            <a:pPr marL="0" indent="0"/>
            <a:r>
              <a:rPr lang="en-US" sz="4800" b="0" dirty="0"/>
              <a:t>The Culinary Arts curriculum provides specific training required to prepare students to assume positions as trained culinary professionals in a variety of food service settings including full service restaurants, hotels, resorts, clubs, catering operations, contract food service, and health care facilities.</a:t>
            </a:r>
          </a:p>
          <a:p>
            <a:pPr marL="0" indent="0"/>
            <a:r>
              <a:rPr lang="en-US" sz="4800" b="0" dirty="0"/>
              <a:t>Course offerings emphasize practical application, a strong theoretical knowledge base, and professionalism and provide the critical competencies to successfully meet industry demands. Courses also include sanitation, food/beverage service and control, baking, </a:t>
            </a:r>
            <a:r>
              <a:rPr lang="en-US" sz="4800" b="0" dirty="0" err="1"/>
              <a:t>garde</a:t>
            </a:r>
            <a:r>
              <a:rPr lang="en-US" sz="4800" b="0" dirty="0"/>
              <a:t> manger, American/International cuisines, and hospitality supervision.</a:t>
            </a:r>
          </a:p>
          <a:p>
            <a:pPr marL="0" indent="0"/>
            <a:r>
              <a:rPr lang="en-US" sz="4800" b="0" dirty="0"/>
              <a:t>Graduates should qualify for entry-level positions such as line cook, station chef, and assistant pastry chef. American Culinary Federation certification is available to graduates. With experience, graduates may advance to positions such as sous-chef, executive chef, or food service manager.</a:t>
            </a:r>
          </a:p>
          <a:p>
            <a:r>
              <a:rPr lang="en-US" sz="4800" dirty="0"/>
              <a:t> </a:t>
            </a:r>
          </a:p>
          <a:p>
            <a:r>
              <a:rPr lang="en-US" sz="6400" dirty="0"/>
              <a:t>Culinary Arts Diploma - D55150-Day Only</a:t>
            </a:r>
          </a:p>
          <a:p>
            <a:pPr marL="0" indent="0"/>
            <a:r>
              <a:rPr lang="en-US" sz="4800" b="0" dirty="0"/>
              <a:t>The culinary arts diploma includes basic and more advanced courses to help prepare students for entry into the culinary field or to advance in their current foodservice positions.</a:t>
            </a:r>
          </a:p>
          <a:p>
            <a:pPr marL="0" indent="0"/>
            <a:r>
              <a:rPr lang="en-US" sz="4800" b="0" dirty="0"/>
              <a:t>Courses address both the art and the science of food preparation. Students learn basic sanitation, cooking and baking principles, and garnishing and presentation skills. Modern supervision techniques are also studied and practiced. The majority of class time is devoted to actual hands on kitchen skill development.</a:t>
            </a:r>
          </a:p>
          <a:p>
            <a:r>
              <a:rPr lang="en-US" sz="4800" b="0" dirty="0"/>
              <a:t>Course credits are transferable to the Culinary Arts associate degree program.</a:t>
            </a:r>
          </a:p>
          <a:p>
            <a:r>
              <a:rPr lang="en-US" sz="4800" dirty="0"/>
              <a:t> </a:t>
            </a:r>
          </a:p>
          <a:p>
            <a:r>
              <a:rPr lang="en-US" sz="6400" dirty="0"/>
              <a:t>Culinary Arts Certificate - C55150A-Day and Evening</a:t>
            </a:r>
          </a:p>
          <a:p>
            <a:pPr marL="0" indent="0"/>
            <a:r>
              <a:rPr lang="en-US" sz="4800" b="0" dirty="0"/>
              <a:t>The Culinary Certificate includes basic courses to help prepare students for entry into the culinary field or to advance in their current foodservice jobs.</a:t>
            </a:r>
          </a:p>
          <a:p>
            <a:pPr marL="0" indent="0"/>
            <a:r>
              <a:rPr lang="en-US" sz="4800" b="0" dirty="0"/>
              <a:t>Courses address both the art and the science of food preparation. Students learn basic sanitation, cooking and baking principles, and garnishing and presentation skills. Modern supervision techniques are also studied and practiced. The majority of class time is devoted to actual hands-on kitchen skill development.</a:t>
            </a:r>
          </a:p>
          <a:p>
            <a:r>
              <a:rPr lang="en-US" sz="4800" b="0" dirty="0"/>
              <a:t>Courses credits are transferable to the Culinary Arts associate degree program.</a:t>
            </a:r>
          </a:p>
          <a:p>
            <a:r>
              <a:rPr lang="en-US" sz="4000" b="0" dirty="0"/>
              <a:t> </a:t>
            </a:r>
          </a:p>
        </p:txBody>
      </p:sp>
    </p:spTree>
    <p:extLst>
      <p:ext uri="{BB962C8B-B14F-4D97-AF65-F5344CB8AC3E}">
        <p14:creationId xmlns:p14="http://schemas.microsoft.com/office/powerpoint/2010/main" val="20520511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45">
      <a:dk1>
        <a:srgbClr val="000000"/>
      </a:dk1>
      <a:lt1>
        <a:srgbClr val="FFFFFF"/>
      </a:lt1>
      <a:dk2>
        <a:srgbClr val="434342"/>
      </a:dk2>
      <a:lt2>
        <a:srgbClr val="CDD7D9"/>
      </a:lt2>
      <a:accent1>
        <a:srgbClr val="797B7E"/>
      </a:accent1>
      <a:accent2>
        <a:srgbClr val="FFD211"/>
      </a:accent2>
      <a:accent3>
        <a:srgbClr val="081A68"/>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9881</TotalTime>
  <Words>1345</Words>
  <Application>Microsoft Office PowerPoint</Application>
  <PresentationFormat>On-screen Show (4:3)</PresentationFormat>
  <Paragraphs>386</Paragraphs>
  <Slides>25</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Franklin Gothic Book</vt:lpstr>
      <vt:lpstr>Franklin Gothic Medium</vt:lpstr>
      <vt:lpstr>Tunga</vt:lpstr>
      <vt:lpstr>Wingdings</vt:lpstr>
      <vt:lpstr>Angles</vt:lpstr>
      <vt:lpstr>Packager Shell Object</vt:lpstr>
      <vt:lpstr>Orientation</vt:lpstr>
      <vt:lpstr>Agenda</vt:lpstr>
      <vt:lpstr>Welcome</vt:lpstr>
      <vt:lpstr>What Can I Expect? </vt:lpstr>
      <vt:lpstr>Instructors</vt:lpstr>
      <vt:lpstr>Adjunct Instructors</vt:lpstr>
      <vt:lpstr>Programs of Study</vt:lpstr>
      <vt:lpstr>Academic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Requirements </vt:lpstr>
      <vt:lpstr>Uniform Policy</vt:lpstr>
      <vt:lpstr>Knives and Tools</vt:lpstr>
      <vt:lpstr>Knives and Tools</vt:lpstr>
      <vt:lpstr>Knives and Tools</vt:lpstr>
      <vt:lpstr>Flavors Restaurant</vt:lpstr>
      <vt:lpstr>Work-Based Learning  and Employment Resources</vt:lpstr>
      <vt:lpstr>Once I Graduate,  What Can I Expect? </vt:lpstr>
      <vt:lpstr>Tour of the Kitchens</vt:lpstr>
    </vt:vector>
  </TitlesOfParts>
  <Company>Wake Technical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dc:title>
  <dc:creator>Windows User</dc:creator>
  <cp:lastModifiedBy>Leslie A. Demarco</cp:lastModifiedBy>
  <cp:revision>141</cp:revision>
  <cp:lastPrinted>2015-07-08T17:50:37Z</cp:lastPrinted>
  <dcterms:created xsi:type="dcterms:W3CDTF">2015-07-01T12:29:59Z</dcterms:created>
  <dcterms:modified xsi:type="dcterms:W3CDTF">2020-01-14T20:17:41Z</dcterms:modified>
</cp:coreProperties>
</file>